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66" r:id="rId3"/>
    <p:sldId id="267" r:id="rId4"/>
    <p:sldId id="272" r:id="rId5"/>
    <p:sldId id="268" r:id="rId6"/>
    <p:sldId id="269" r:id="rId7"/>
    <p:sldId id="271" r:id="rId8"/>
    <p:sldId id="273" r:id="rId9"/>
    <p:sldId id="27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9C5BCD"/>
    <a:srgbClr val="A959E5"/>
    <a:srgbClr val="FFFFCC"/>
    <a:srgbClr val="9838E0"/>
    <a:srgbClr val="0000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6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093B2-A8DD-4EED-B104-DA1805E4ACC6}" type="datetimeFigureOut">
              <a:rPr lang="de-DE" smtClean="0"/>
              <a:t>04.10.2016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A9C905-9F33-4496-9D80-72B4F0FAA384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5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rot="10800000">
            <a:off x="1583668" y="-668610"/>
            <a:ext cx="5976664" cy="1671650"/>
          </a:xfrm>
          <a:prstGeom prst="cloudCallou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3513056" y="40391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dobe Naskh Medium" pitchFamily="50" charset="-78"/>
              </a:rPr>
              <a:t>Modalverben</a:t>
            </a:r>
          </a:p>
        </p:txBody>
      </p:sp>
      <p:pic>
        <p:nvPicPr>
          <p:cNvPr id="6" name="Picture 8" descr="http://unaespanolaenfrankfurt.files.wordpress.com/2012/02/65800-ich-liebe-deuts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4" b="25692"/>
          <a:stretch/>
        </p:blipFill>
        <p:spPr bwMode="auto">
          <a:xfrm>
            <a:off x="66269" y="4357894"/>
            <a:ext cx="1547665" cy="67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2965323" y="1491631"/>
            <a:ext cx="3213357" cy="504056"/>
            <a:chOff x="2798803" y="1491630"/>
            <a:chExt cx="3213357" cy="50405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798803" y="1491630"/>
              <a:ext cx="3213357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ysClr val="windowText" lastClr="000000"/>
                  </a:solidFill>
                  <a:latin typeface="Berlin Sans FB" panose="020E0602020502020306" pitchFamily="34" charset="0"/>
                </a:rPr>
                <a:t>    Was ist ein Verb?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89806" y="1671650"/>
              <a:ext cx="144016" cy="14401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65323" y="2211711"/>
            <a:ext cx="3213357" cy="504056"/>
            <a:chOff x="2798803" y="2211710"/>
            <a:chExt cx="3213357" cy="5040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798803" y="2211710"/>
              <a:ext cx="3213357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ysClr val="windowText" lastClr="000000"/>
                  </a:solidFill>
                  <a:latin typeface="Berlin Sans FB" panose="020E0602020502020306" pitchFamily="34" charset="0"/>
                </a:rPr>
                <a:t>    Was sind Vollverben?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89806" y="2391730"/>
              <a:ext cx="144016" cy="14401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65323" y="2931790"/>
            <a:ext cx="3213357" cy="504056"/>
            <a:chOff x="2798803" y="2859782"/>
            <a:chExt cx="3213357" cy="50405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798803" y="2859782"/>
              <a:ext cx="3213357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ysClr val="windowText" lastClr="000000"/>
                  </a:solidFill>
                  <a:latin typeface="Berlin Sans FB" panose="020E0602020502020306" pitchFamily="34" charset="0"/>
                </a:rPr>
                <a:t>    Was sind Hilfsverben? </a:t>
              </a: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90430" y="3039802"/>
              <a:ext cx="144016" cy="14401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65323" y="3651870"/>
            <a:ext cx="3213357" cy="504056"/>
            <a:chOff x="2798803" y="3651870"/>
            <a:chExt cx="3213357" cy="5040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98803" y="3651870"/>
              <a:ext cx="3213357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dirty="0">
                  <a:solidFill>
                    <a:sysClr val="windowText" lastClr="000000"/>
                  </a:solidFill>
                  <a:latin typeface="Berlin Sans FB" panose="020E0602020502020306" pitchFamily="34" charset="0"/>
                </a:rPr>
                <a:t>    Was sind Modalverben?  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890430" y="3831890"/>
              <a:ext cx="144016" cy="14401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r="25457"/>
          <a:stretch/>
        </p:blipFill>
        <p:spPr>
          <a:xfrm>
            <a:off x="7535296" y="1630723"/>
            <a:ext cx="1288312" cy="3106190"/>
          </a:xfrm>
          <a:prstGeom prst="rect">
            <a:avLst/>
          </a:prstGeom>
          <a:effectLst>
            <a:glow rad="63500">
              <a:srgbClr val="FFFFFF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341785" y="57433"/>
            <a:ext cx="8460433" cy="5028635"/>
            <a:chOff x="251520" y="555526"/>
            <a:chExt cx="5904656" cy="435824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63" b="16183"/>
            <a:stretch/>
          </p:blipFill>
          <p:spPr>
            <a:xfrm>
              <a:off x="251520" y="555526"/>
              <a:ext cx="5904656" cy="435824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2987824" y="1563638"/>
              <a:ext cx="576064" cy="2831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631679" y="541038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lin Sans FB" panose="020E0602020502020306" pitchFamily="34" charset="0"/>
              </a:rPr>
              <a:t>Modalverben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1" y="14196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>
                <a:latin typeface="Arial Rounded MT Bold" panose="020F0704030504030204" pitchFamily="34" charset="0"/>
              </a:rPr>
              <a:t>Mit Verben sagt man, was jemand tut oder was geschieht.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59538"/>
              </p:ext>
            </p:extLst>
          </p:nvPr>
        </p:nvGraphicFramePr>
        <p:xfrm>
          <a:off x="1627176" y="2355726"/>
          <a:ext cx="6096001" cy="173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281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Berlin Sans FB" panose="020E0602020502020306" pitchFamily="34" charset="0"/>
                        </a:rPr>
                        <a:t>Vollverben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Berlin Sans FB" panose="020E0602020502020306" pitchFamily="34" charset="0"/>
                        </a:rPr>
                        <a:t>Hilfsverben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Berlin Sans FB" panose="020E0602020502020306" pitchFamily="34" charset="0"/>
                        </a:rPr>
                        <a:t>Modalverben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81">
                <a:tc>
                  <a:txBody>
                    <a:bodyPr/>
                    <a:lstStyle/>
                    <a:p>
                      <a:r>
                        <a:rPr lang="de-DE" sz="1600" dirty="0"/>
                        <a:t>springen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wollen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müssen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81">
                <a:tc>
                  <a:txBody>
                    <a:bodyPr/>
                    <a:lstStyle/>
                    <a:p>
                      <a:r>
                        <a:rPr lang="de-DE" sz="1600" dirty="0"/>
                        <a:t>lesen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sollen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dürfen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36">
                <a:tc>
                  <a:txBody>
                    <a:bodyPr/>
                    <a:lstStyle/>
                    <a:p>
                      <a:r>
                        <a:rPr lang="de-DE" sz="1600" dirty="0"/>
                        <a:t>hören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können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mögen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möchten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14638" y="-1136323"/>
            <a:ext cx="4968552" cy="2460406"/>
            <a:chOff x="4860032" y="-993480"/>
            <a:chExt cx="4968552" cy="24604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28"/>
            <a:stretch/>
          </p:blipFill>
          <p:spPr>
            <a:xfrm>
              <a:off x="4860032" y="-993480"/>
              <a:ext cx="4968552" cy="2460406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91" y="236723"/>
              <a:ext cx="795176" cy="79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38452" y="325828"/>
              <a:ext cx="2315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latin typeface="Arial Rounded MT Bold" panose="020F0704030504030204" pitchFamily="34" charset="0"/>
                </a:rPr>
                <a:t>Was ist ein Verb?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11560" y="1290413"/>
            <a:ext cx="7920880" cy="3657601"/>
            <a:chOff x="611560" y="1290413"/>
            <a:chExt cx="7920880" cy="365760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11560" y="1290413"/>
              <a:ext cx="7920880" cy="3657601"/>
              <a:chOff x="611560" y="1290414"/>
              <a:chExt cx="7920880" cy="3604202"/>
            </a:xfrm>
          </p:grpSpPr>
          <p:sp>
            <p:nvSpPr>
              <p:cNvPr id="9" name="Блок-схема: альтернативный процесс 8"/>
              <p:cNvSpPr/>
              <p:nvPr/>
            </p:nvSpPr>
            <p:spPr>
              <a:xfrm>
                <a:off x="611560" y="1582248"/>
                <a:ext cx="7920880" cy="3312368"/>
              </a:xfrm>
              <a:prstGeom prst="flowChartAlternateProcess">
                <a:avLst/>
              </a:prstGeom>
              <a:solidFill>
                <a:schemeClr val="bg1">
                  <a:alpha val="89804"/>
                </a:schemeClr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600">
                  <a:latin typeface="Hobo Std" pitchFamily="34" charset="0"/>
                </a:endParaRP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3199678" y="1290414"/>
                <a:ext cx="2708501" cy="694521"/>
                <a:chOff x="3199678" y="1419622"/>
                <a:chExt cx="2708501" cy="694521"/>
              </a:xfrm>
            </p:grpSpPr>
            <p:sp>
              <p:nvSpPr>
                <p:cNvPr id="11" name="Блок-схема: подготовка 10"/>
                <p:cNvSpPr/>
                <p:nvPr/>
              </p:nvSpPr>
              <p:spPr>
                <a:xfrm>
                  <a:off x="3199678" y="1419622"/>
                  <a:ext cx="2708501" cy="694521"/>
                </a:xfrm>
                <a:prstGeom prst="flowChartPreparation">
                  <a:avLst/>
                </a:prstGeom>
                <a:solidFill>
                  <a:srgbClr val="7030A0">
                    <a:alpha val="69804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bg1"/>
                    </a:solidFill>
                    <a:latin typeface="Berlin Sans FB" panose="020E0602020502020306" pitchFamily="34" charset="0"/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3805967" y="1537920"/>
                  <a:ext cx="1495922" cy="4549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b="1" dirty="0">
                      <a:ln w="17780" cmpd="sng">
                        <a:solidFill>
                          <a:srgbClr val="FFFFFF"/>
                        </a:solidFill>
                        <a:prstDash val="solid"/>
                        <a:miter lim="800000"/>
                      </a:ln>
                      <a:gradFill rotWithShape="1">
                        <a:gsLst>
                          <a:gs pos="0">
                            <a:srgbClr val="000000">
                              <a:tint val="92000"/>
                              <a:shade val="100000"/>
                              <a:satMod val="150000"/>
                            </a:srgbClr>
                          </a:gs>
                          <a:gs pos="49000">
                            <a:srgbClr val="000000">
                              <a:tint val="89000"/>
                              <a:shade val="90000"/>
                              <a:satMod val="150000"/>
                            </a:srgbClr>
                          </a:gs>
                          <a:gs pos="50000">
                            <a:srgbClr val="000000">
                              <a:tint val="100000"/>
                              <a:shade val="75000"/>
                              <a:satMod val="150000"/>
                            </a:srgbClr>
                          </a:gs>
                          <a:gs pos="95000">
                            <a:srgbClr val="000000">
                              <a:shade val="47000"/>
                              <a:satMod val="150000"/>
                            </a:srgbClr>
                          </a:gs>
                          <a:gs pos="100000">
                            <a:srgbClr val="000000">
                              <a:shade val="39000"/>
                              <a:satMod val="150000"/>
                            </a:srgbClr>
                          </a:gs>
                        </a:gsLst>
                        <a:lin ang="5400000"/>
                      </a:gradFill>
                      <a:effectLst>
                        <a:outerShdw blurRad="50800" algn="tl" rotWithShape="0">
                          <a:srgbClr val="000000"/>
                        </a:outerShdw>
                      </a:effectLst>
                      <a:latin typeface="Berlin Sans FB" panose="020E0602020502020306" pitchFamily="34" charset="0"/>
                    </a:rPr>
                    <a:t>Das Verb</a:t>
                  </a:r>
                  <a:endParaRPr lang="ru-RU" sz="24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Comic Relief" panose="030F0702030302020204" pitchFamily="66" charset="0"/>
                  </a:endParaRPr>
                </a:p>
              </p:txBody>
            </p:sp>
          </p:grpSp>
        </p:grpSp>
        <p:sp>
          <p:nvSpPr>
            <p:cNvPr id="13" name="Прямоугольник 12"/>
            <p:cNvSpPr/>
            <p:nvPr/>
          </p:nvSpPr>
          <p:spPr>
            <a:xfrm>
              <a:off x="1687208" y="2177379"/>
              <a:ext cx="57695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de-DE" dirty="0">
                  <a:latin typeface="Berlin Sans FB" panose="020E0602020502020306" pitchFamily="34" charset="0"/>
                </a:rPr>
                <a:t>Mit Verben sagt man, was jemand tut oder was geschieht. </a:t>
              </a:r>
              <a:endParaRPr lang="ru-RU" dirty="0"/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91119" y="2711596"/>
            <a:ext cx="3564857" cy="20701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Прямоугольник 13"/>
          <p:cNvSpPr/>
          <p:nvPr/>
        </p:nvSpPr>
        <p:spPr>
          <a:xfrm>
            <a:off x="1612974" y="2711596"/>
            <a:ext cx="1857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Er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liest</a:t>
            </a:r>
            <a:r>
              <a:rPr lang="de-DE" sz="1600" dirty="0">
                <a:latin typeface="Arial Rounded MT Bold" panose="020F0704030504030204" pitchFamily="34" charset="0"/>
              </a:rPr>
              <a:t> ein Buch.</a:t>
            </a:r>
            <a:endParaRPr lang="ru-RU" sz="16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6016" y="2711596"/>
            <a:ext cx="3674624" cy="20701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27422" r="35810" b="12462"/>
          <a:stretch/>
        </p:blipFill>
        <p:spPr>
          <a:xfrm>
            <a:off x="2114638" y="3546458"/>
            <a:ext cx="854552" cy="12352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897384" y="2721984"/>
            <a:ext cx="3481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Er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ist</a:t>
            </a:r>
            <a:r>
              <a:rPr lang="de-DE" sz="1600" dirty="0">
                <a:latin typeface="Arial Rounded MT Bold" panose="020F0704030504030204" pitchFamily="34" charset="0"/>
              </a:rPr>
              <a:t> mit dem Flugzeug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geflogen</a:t>
            </a:r>
            <a:r>
              <a:rPr lang="de-DE" sz="1600" dirty="0">
                <a:latin typeface="Arial Rounded MT Bold" panose="020F0704030504030204" pitchFamily="34" charset="0"/>
              </a:rPr>
              <a:t>.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79125" y="93880"/>
            <a:ext cx="2142454" cy="202764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de-DE" sz="16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Die Grundform des Verbs nennt man Infinitiv.</a:t>
            </a:r>
          </a:p>
          <a:p>
            <a:pPr algn="ctr"/>
            <a:endParaRPr lang="de-DE" sz="14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  <a:p>
            <a:pPr algn="ctr"/>
            <a:endParaRPr lang="de-DE" sz="14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  <a:p>
            <a:pPr algn="ctr"/>
            <a:endParaRPr lang="de-DE" sz="14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  <a:p>
            <a:pPr algn="ctr"/>
            <a:endParaRPr lang="de-DE" sz="1400" dirty="0">
              <a:solidFill>
                <a:sysClr val="windowText" lastClr="00000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de-DE" sz="1400" dirty="0">
                <a:solidFill>
                  <a:sysClr val="windowText" lastClr="000000"/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947" y="109222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spielen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1119" y="1413213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lesen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446" y="1730426"/>
            <a:ext cx="855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fliegen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72467" y="93880"/>
            <a:ext cx="1362570" cy="13473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406" y="189713"/>
            <a:ext cx="112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spiel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406" y="607310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du spiel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20406" y="1008077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wir spiel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en</a:t>
            </a:r>
          </a:p>
        </p:txBody>
      </p:sp>
      <p:pic>
        <p:nvPicPr>
          <p:cNvPr id="2052" name="Picture 4" descr="http://cdn-maison-deco.ladmedia.fr/var/deco/storage/images/maisondeco/chambre/decoration-chambre-enfant/stickers-enfant/stickers-enfant-avions-fanastick/1762593-1-fre-FR/Stickers-enfant-avions-fanastick_w641h47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3" b="89958" l="9984" r="92824">
                        <a14:foregroundMark x1="55694" y1="43515" x2="53978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10943" r="8100" b="19442"/>
          <a:stretch/>
        </p:blipFill>
        <p:spPr bwMode="auto">
          <a:xfrm>
            <a:off x="5508104" y="3274028"/>
            <a:ext cx="2274827" cy="150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31" grpId="0" animBg="1"/>
      <p:bldP spid="16" grpId="0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14638" y="-1136323"/>
            <a:ext cx="4968552" cy="2460406"/>
            <a:chOff x="4860032" y="-993480"/>
            <a:chExt cx="4968552" cy="24604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28"/>
            <a:stretch/>
          </p:blipFill>
          <p:spPr>
            <a:xfrm>
              <a:off x="4860032" y="-993480"/>
              <a:ext cx="4968552" cy="2460406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91" y="236723"/>
              <a:ext cx="795176" cy="79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58367" y="325828"/>
              <a:ext cx="1318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>
                  <a:latin typeface="Arial Rounded MT Bold" panose="020F0704030504030204" pitchFamily="34" charset="0"/>
                </a:rPr>
                <a:t>Das Verb</a:t>
              </a: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323528" y="1203598"/>
            <a:ext cx="2592288" cy="367240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2713" y="1203598"/>
            <a:ext cx="2592000" cy="367240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610" y="1203598"/>
            <a:ext cx="2592000" cy="367240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81741" y="132391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Berlin Sans FB" panose="020E0602020502020306" pitchFamily="34" charset="0"/>
              </a:rPr>
              <a:t>Vollverben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9882" y="132391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Berlin Sans FB" panose="020E0602020502020306" pitchFamily="34" charset="0"/>
              </a:rPr>
              <a:t>Hilfsverben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7244" y="133281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>
                <a:latin typeface="Berlin Sans FB" panose="020E0602020502020306" pitchFamily="34" charset="0"/>
              </a:rPr>
              <a:t>Modalverben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9631" y="1736806"/>
            <a:ext cx="2293596" cy="698195"/>
          </a:xfrm>
          <a:prstGeom prst="roundRect">
            <a:avLst/>
          </a:prstGeom>
          <a:solidFill>
            <a:srgbClr val="9C5B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Прямоугольник 13"/>
          <p:cNvSpPr/>
          <p:nvPr/>
        </p:nvSpPr>
        <p:spPr>
          <a:xfrm>
            <a:off x="582327" y="1727902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spielen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41014" y="1722877"/>
            <a:ext cx="826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fahren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1037" y="2096447"/>
            <a:ext cx="1365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schwimmen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270" y="2710384"/>
            <a:ext cx="2094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Er 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spricht</a:t>
            </a:r>
            <a:r>
              <a:rPr lang="de-DE" sz="1600" dirty="0">
                <a:latin typeface="Arial Rounded MT Bold" panose="020F0704030504030204" pitchFamily="34" charset="0"/>
              </a:rPr>
              <a:t> Deutsch.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2270" y="3436012"/>
            <a:ext cx="1745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Du 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schwimmst</a:t>
            </a:r>
            <a:r>
              <a:rPr lang="de-DE" sz="1600" dirty="0">
                <a:latin typeface="Arial Rounded MT Bold" panose="020F0704030504030204" pitchFamily="34" charset="0"/>
              </a:rPr>
              <a:t>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270" y="4228100"/>
            <a:ext cx="1272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Sie 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singen</a:t>
            </a:r>
            <a:r>
              <a:rPr lang="de-DE" sz="1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5201" y="1702150"/>
            <a:ext cx="2293596" cy="698195"/>
          </a:xfrm>
          <a:prstGeom prst="roundRect">
            <a:avLst/>
          </a:prstGeom>
          <a:solidFill>
            <a:srgbClr val="9C5B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5002005" y="1693246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07366" y="1712693"/>
            <a:ext cx="800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haben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1785" y="203180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werden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425201" y="2694995"/>
            <a:ext cx="1989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habe </a:t>
            </a:r>
            <a:r>
              <a:rPr lang="de-DE" sz="1600" dirty="0">
                <a:latin typeface="Arial Rounded MT Bold" panose="020F0704030504030204" pitchFamily="34" charset="0"/>
              </a:rPr>
              <a:t>gespielt. 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425201" y="3405234"/>
            <a:ext cx="1965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Wir </a:t>
            </a:r>
            <a:r>
              <a:rPr lang="de-DE" sz="1600" dirty="0">
                <a:solidFill>
                  <a:srgbClr val="0000FF"/>
                </a:solidFill>
                <a:latin typeface="Arial Rounded MT Bold" panose="020F0704030504030204" pitchFamily="34" charset="0"/>
              </a:rPr>
              <a:t>sind </a:t>
            </a:r>
            <a:r>
              <a:rPr lang="de-DE" sz="1600" dirty="0">
                <a:latin typeface="Arial Rounded MT Bold" panose="020F0704030504030204" pitchFamily="34" charset="0"/>
              </a:rPr>
              <a:t>gelaufen.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25481" y="1736103"/>
            <a:ext cx="2304257" cy="1297445"/>
          </a:xfrm>
          <a:prstGeom prst="roundRect">
            <a:avLst/>
          </a:prstGeom>
          <a:solidFill>
            <a:srgbClr val="9C5B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Прямоугольник 28"/>
          <p:cNvSpPr/>
          <p:nvPr/>
        </p:nvSpPr>
        <p:spPr>
          <a:xfrm>
            <a:off x="6542073" y="1747405"/>
            <a:ext cx="82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wollen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799943" y="1745387"/>
            <a:ext cx="776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sollen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799943" y="2072686"/>
            <a:ext cx="909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können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542073" y="2064520"/>
            <a:ext cx="953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müssen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542073" y="2360001"/>
            <a:ext cx="888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dürfen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799943" y="2357983"/>
            <a:ext cx="8576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mögen</a:t>
            </a:r>
          </a:p>
        </p:txBody>
      </p:sp>
      <p:pic>
        <p:nvPicPr>
          <p:cNvPr id="36" name="Picture 2" descr="http://www.lehrerlenz.de/Lektion_13_Modalverben_Bedeutu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5"/>
          <a:stretch/>
        </p:blipFill>
        <p:spPr bwMode="auto">
          <a:xfrm>
            <a:off x="6358166" y="3472773"/>
            <a:ext cx="2438888" cy="115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229" y="2694994"/>
            <a:ext cx="104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möchten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20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/>
      <p:bldP spid="23" grpId="0"/>
      <p:bldP spid="24" grpId="0"/>
      <p:bldP spid="25" grpId="0"/>
      <p:bldP spid="26" grpId="0"/>
      <p:bldP spid="28" grpId="0" animBg="1"/>
      <p:bldP spid="29" grpId="0"/>
      <p:bldP spid="30" grpId="0"/>
      <p:bldP spid="31" grpId="0"/>
      <p:bldP spid="33" grpId="0"/>
      <p:bldP spid="34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14638" y="-1136323"/>
            <a:ext cx="4968552" cy="2460406"/>
            <a:chOff x="4860032" y="-993480"/>
            <a:chExt cx="4968552" cy="24604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28"/>
            <a:stretch/>
          </p:blipFill>
          <p:spPr>
            <a:xfrm>
              <a:off x="4860032" y="-993480"/>
              <a:ext cx="4968552" cy="2460406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91" y="236723"/>
              <a:ext cx="795176" cy="79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65266" y="236723"/>
              <a:ext cx="2939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latin typeface="Arial Rounded MT Bold" panose="020F0704030504030204" pitchFamily="34" charset="0"/>
                </a:rPr>
                <a:t>Konjugation der </a:t>
              </a:r>
            </a:p>
            <a:p>
              <a:pPr algn="ctr"/>
              <a:r>
                <a:rPr lang="de-DE" dirty="0">
                  <a:latin typeface="Arial Rounded MT Bold" panose="020F0704030504030204" pitchFamily="34" charset="0"/>
                </a:rPr>
                <a:t>Modalverben im Präsens</a:t>
              </a: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14638" y="-1136323"/>
            <a:ext cx="4968552" cy="2460406"/>
            <a:chOff x="4860032" y="-993480"/>
            <a:chExt cx="4968552" cy="24604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28"/>
            <a:stretch/>
          </p:blipFill>
          <p:spPr>
            <a:xfrm>
              <a:off x="4860032" y="-993480"/>
              <a:ext cx="4968552" cy="2460406"/>
            </a:xfrm>
            <a:prstGeom prst="rect">
              <a:avLst/>
            </a:prstGeom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0591" y="236723"/>
              <a:ext cx="795176" cy="795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65266" y="236723"/>
              <a:ext cx="2939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latin typeface="Arial Rounded MT Bold" panose="020F0704030504030204" pitchFamily="34" charset="0"/>
                </a:rPr>
                <a:t>Konjugation der </a:t>
              </a:r>
            </a:p>
            <a:p>
              <a:pPr algn="ctr"/>
              <a:r>
                <a:rPr lang="de-DE" dirty="0">
                  <a:latin typeface="Arial Rounded MT Bold" panose="020F0704030504030204" pitchFamily="34" charset="0"/>
                </a:rPr>
                <a:t>Modalverben im Präsens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01826"/>
              </p:ext>
            </p:extLst>
          </p:nvPr>
        </p:nvGraphicFramePr>
        <p:xfrm>
          <a:off x="682687" y="1324083"/>
          <a:ext cx="7921761" cy="203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4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wollen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sollen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können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müssen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dürfen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mögen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möchten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ich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will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soll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kann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muss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darf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mag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42">
                <a:tc>
                  <a:txBody>
                    <a:bodyPr/>
                    <a:lstStyle/>
                    <a:p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du</a:t>
                      </a:r>
                      <a:r>
                        <a:rPr lang="ru-RU" sz="1600" u="none" dirty="0">
                          <a:effectLst/>
                        </a:rPr>
                        <a:t> </a:t>
                      </a:r>
                      <a:endParaRPr lang="ru-RU" sz="1600" u="none" dirty="0">
                        <a:effectLst/>
                        <a:latin typeface="Calibri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willst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sollst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kannst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musst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darfst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magst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möchtest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er/sie/es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will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soll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kann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muss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darf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mag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wir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wollen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sollen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können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müssen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dürfen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mögen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möchten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62">
                <a:tc>
                  <a:txBody>
                    <a:bodyPr/>
                    <a:lstStyle/>
                    <a:p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ihr</a:t>
                      </a:r>
                      <a:r>
                        <a:rPr lang="ru-RU" sz="1600" u="none" dirty="0">
                          <a:effectLst/>
                        </a:rPr>
                        <a:t> </a:t>
                      </a:r>
                      <a:endParaRPr lang="ru-RU" sz="1600" u="none" dirty="0">
                        <a:effectLst/>
                        <a:latin typeface="Calibri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wollt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sollt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könnt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müsst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dürft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mögt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möchtet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Sie/sie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wollen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sollen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können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müssen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>
                          <a:effectLst/>
                          <a:latin typeface="Arial Rounded MT Bold" panose="020F0704030504030204" pitchFamily="34" charset="0"/>
                        </a:rPr>
                        <a:t>dürfen</a:t>
                      </a:r>
                      <a:endParaRPr lang="ru-RU" sz="16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dirty="0">
                          <a:effectLst/>
                          <a:latin typeface="Arial Rounded MT Bold" panose="020F0704030504030204" pitchFamily="34" charset="0"/>
                        </a:rPr>
                        <a:t>mögen</a:t>
                      </a:r>
                      <a:endParaRPr lang="ru-RU" sz="16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u="none" noProof="0" dirty="0"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möchten</a:t>
                      </a:r>
                      <a:endParaRPr lang="de-DE" sz="1600" u="none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56" marR="60956" marT="0" marB="0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" name="Левая фигурная скобка 36"/>
          <p:cNvSpPr/>
          <p:nvPr/>
        </p:nvSpPr>
        <p:spPr>
          <a:xfrm>
            <a:off x="466663" y="1635646"/>
            <a:ext cx="144016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466663" y="2544426"/>
            <a:ext cx="144016" cy="8194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38"/>
          <p:cNvSpPr txBox="1"/>
          <p:nvPr/>
        </p:nvSpPr>
        <p:spPr>
          <a:xfrm>
            <a:off x="74970" y="2769466"/>
            <a:ext cx="402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Pl.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6401" y="1879899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Sing.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5" y="3579862"/>
            <a:ext cx="547260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Berlin Sans FB" panose="020E0602020502020306" pitchFamily="34" charset="0"/>
              </a:rPr>
              <a:t>Der Infinitiv ist immer wie die erste Person Plural ‚wir‘ und ‚Sie‘.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7301" y="4103002"/>
            <a:ext cx="270939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Im Singular ändert der Vokal.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8721" y="4626143"/>
            <a:ext cx="54265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600" dirty="0">
                <a:latin typeface="Berlin Sans FB" panose="020E0602020502020306" pitchFamily="34" charset="0"/>
              </a:rPr>
              <a:t>Die erste und die dritte Person Plural sind auch immer gleich.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612576" y="3546023"/>
            <a:ext cx="2509260" cy="2160240"/>
            <a:chOff x="-612576" y="3546023"/>
            <a:chExt cx="2509260" cy="2160240"/>
          </a:xfrm>
        </p:grpSpPr>
        <p:sp>
          <p:nvSpPr>
            <p:cNvPr id="10" name="Овал 9"/>
            <p:cNvSpPr/>
            <p:nvPr/>
          </p:nvSpPr>
          <p:spPr>
            <a:xfrm>
              <a:off x="-612576" y="3546023"/>
              <a:ext cx="2339752" cy="21602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60" t="-8769" r="13409" b="46133"/>
            <a:stretch/>
          </p:blipFill>
          <p:spPr>
            <a:xfrm>
              <a:off x="-348284" y="3570604"/>
              <a:ext cx="2244968" cy="2126401"/>
            </a:xfrm>
            <a:prstGeom prst="ellipse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729770" y="208096"/>
            <a:ext cx="1909497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Berlin Sans FB" panose="020E0602020502020306" pitchFamily="34" charset="0"/>
              </a:rPr>
              <a:t>eine Notwendigkeit 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19712"/>
              </p:ext>
            </p:extLst>
          </p:nvPr>
        </p:nvGraphicFramePr>
        <p:xfrm>
          <a:off x="1622462" y="216192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müssen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muss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musst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muss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müssen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müsst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müssen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729770" y="713081"/>
            <a:ext cx="4330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bin krank und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muss</a:t>
            </a:r>
            <a:r>
              <a:rPr lang="de-DE" sz="1600" dirty="0">
                <a:latin typeface="Arial Rounded MT Bold" panose="020F0704030504030204" pitchFamily="34" charset="0"/>
              </a:rPr>
              <a:t> zu Hause bleiben.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29770" y="1511565"/>
            <a:ext cx="1120820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ein Zwang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729770" y="1995686"/>
            <a:ext cx="45411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Die Schüler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müssen</a:t>
            </a:r>
            <a:r>
              <a:rPr lang="de-DE" sz="1600" dirty="0">
                <a:latin typeface="Arial Rounded MT Bold" panose="020F0704030504030204" pitchFamily="34" charset="0"/>
              </a:rPr>
              <a:t> Hausaufgaben machen. </a:t>
            </a:r>
          </a:p>
        </p:txBody>
      </p:sp>
      <p:pic>
        <p:nvPicPr>
          <p:cNvPr id="1026" name="Picture 2" descr="http://www.obsdekubusalmelo.nl/wp-content/uploads/2010/11/ziekme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865" y="571443"/>
            <a:ext cx="1053072" cy="76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huebelbach.ch/de/images/545fcbcd2233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67" y1="58309" x2="71944" y2="67638"/>
                        <a14:foregroundMark x1="70000" y1="62099" x2="47778" y2="44606"/>
                        <a14:foregroundMark x1="55833" y1="32070" x2="60278" y2="21866"/>
                        <a14:foregroundMark x1="58056" y1="57434" x2="63333" y2="64431"/>
                        <a14:foregroundMark x1="21111" y1="78134" x2="33056" y2="82216"/>
                        <a14:foregroundMark x1="41389" y1="90671" x2="40278" y2="6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213" y="1455530"/>
            <a:ext cx="1081998" cy="1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-3791" y="208096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müssen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3791" y="2571750"/>
            <a:ext cx="9147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39163"/>
              </p:ext>
            </p:extLst>
          </p:nvPr>
        </p:nvGraphicFramePr>
        <p:xfrm>
          <a:off x="1640375" y="2771582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willst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wollt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Пятиугольник 25"/>
          <p:cNvSpPr/>
          <p:nvPr/>
        </p:nvSpPr>
        <p:spPr>
          <a:xfrm>
            <a:off x="-3792" y="2763486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wollen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399858" y="3075806"/>
            <a:ext cx="147805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Левая фигурная скобка 27"/>
          <p:cNvSpPr/>
          <p:nvPr/>
        </p:nvSpPr>
        <p:spPr>
          <a:xfrm>
            <a:off x="1399856" y="4011910"/>
            <a:ext cx="147807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939639" y="3389969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Berlin Sans FB" panose="020E0602020502020306" pitchFamily="34" charset="0"/>
              </a:rPr>
              <a:t>Sing.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4434" y="4290069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Berlin Sans FB" panose="020E0602020502020306" pitchFamily="34" charset="0"/>
              </a:rPr>
              <a:t>Pl.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29770" y="2763486"/>
            <a:ext cx="2401619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ein Wunsch oder ein Wille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29770" y="3222076"/>
            <a:ext cx="1760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will</a:t>
            </a:r>
            <a:r>
              <a:rPr lang="de-DE" sz="1600" dirty="0">
                <a:latin typeface="Arial Rounded MT Bold" panose="020F0704030504030204" pitchFamily="34" charset="0"/>
              </a:rPr>
              <a:t> spielen.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9770" y="3680666"/>
            <a:ext cx="3898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will</a:t>
            </a:r>
            <a:r>
              <a:rPr lang="de-DE" sz="1600" dirty="0">
                <a:latin typeface="Arial Rounded MT Bold" panose="020F0704030504030204" pitchFamily="34" charset="0"/>
              </a:rPr>
              <a:t> dir etwas Wichtiges erzählen.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729770" y="4139256"/>
            <a:ext cx="933269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ein Plan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29770" y="4597846"/>
            <a:ext cx="4002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Im Juni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wollen</a:t>
            </a:r>
            <a:r>
              <a:rPr lang="de-DE" sz="1600" dirty="0">
                <a:latin typeface="Arial Rounded MT Bold" panose="020F0704030504030204" pitchFamily="34" charset="0"/>
              </a:rPr>
              <a:t> wir nach Italien fliegen. </a:t>
            </a:r>
          </a:p>
        </p:txBody>
      </p:sp>
      <p:pic>
        <p:nvPicPr>
          <p:cNvPr id="1034" name="Picture 10" descr="http://2.bp.blogspot.com/-gU47c9RlCao/TW2_pyWzeuI/AAAAAAAAAFw/gT0FduSJePM/s1600/Cartoon%20Player%20brown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4522" y1="41300" x2="38471" y2="43200"/>
                        <a14:foregroundMark x1="23694" y1="45600" x2="24459" y2="48000"/>
                        <a14:foregroundMark x1="14522" y1="52100" x2="14522" y2="52100"/>
                        <a14:foregroundMark x1="21656" y1="36700" x2="21656" y2="36700"/>
                        <a14:foregroundMark x1="28535" y1="65000" x2="28535" y2="65000"/>
                        <a14:foregroundMark x1="21019" y1="66300" x2="5860" y2="72500"/>
                        <a14:foregroundMark x1="72102" y1="27600" x2="82420" y2="28900"/>
                        <a14:foregroundMark x1="70701" y1="29700" x2="75541" y2="31900"/>
                        <a14:foregroundMark x1="36815" y1="60100" x2="36815" y2="60100"/>
                        <a14:foregroundMark x1="37070" y1="52100" x2="37070" y2="52100"/>
                        <a14:foregroundMark x1="19618" y1="65000" x2="19618" y2="65000"/>
                        <a14:foregroundMark x1="3439" y1="74700" x2="3439" y2="74700"/>
                        <a14:foregroundMark x1="3439" y1="75500" x2="6242" y2="75500"/>
                        <a14:foregroundMark x1="59363" y1="88700" x2="64204" y2="95400"/>
                        <a14:foregroundMark x1="54650" y1="92200" x2="58089" y2="92500"/>
                        <a14:foregroundMark x1="58344" y1="95400" x2="58344" y2="95400"/>
                        <a14:foregroundMark x1="63185" y1="96800" x2="63185" y2="96800"/>
                        <a14:foregroundMark x1="69682" y1="96200" x2="69682" y2="96200"/>
                        <a14:foregroundMark x1="75541" y1="96500" x2="75541" y2="96500"/>
                        <a14:foregroundMark x1="80382" y1="95100" x2="80382" y2="9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72872" y="2922848"/>
            <a:ext cx="802639" cy="9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atemplate.com/postpic/2011/03/italian-flag-map_2874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40" y="4160488"/>
            <a:ext cx="741322" cy="87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ipartsfree.de/images/joomgallery/details/transport_5/flugzeug_zeichnung_bild_clipart_cartoon_20151001_14966267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8205" l="11000" r="87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0318" r="12043" b="11060"/>
          <a:stretch/>
        </p:blipFill>
        <p:spPr bwMode="auto">
          <a:xfrm rot="20811981">
            <a:off x="8588939" y="4090083"/>
            <a:ext cx="407725" cy="3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/>
      <p:bldP spid="43" grpId="0" animBg="1"/>
      <p:bldP spid="44" grpId="0"/>
      <p:bldP spid="7" grpId="0" animBg="1"/>
      <p:bldP spid="26" grpId="0" animBg="1"/>
      <p:bldP spid="11" grpId="0" animBg="1"/>
      <p:bldP spid="28" grpId="0" animBg="1"/>
      <p:bldP spid="12" grpId="0"/>
      <p:bldP spid="30" grpId="0"/>
      <p:bldP spid="13" grpId="0" animBg="1"/>
      <p:bldP spid="14" grpId="0"/>
      <p:bldP spid="15" grpId="0"/>
      <p:bldP spid="3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729770" y="220453"/>
            <a:ext cx="4350870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Berlin Sans FB" panose="020E0602020502020306" pitchFamily="34" charset="0"/>
              </a:rPr>
              <a:t>ein Gebot, ein Gesetz oder eine moralische Norm </a:t>
            </a:r>
            <a:endParaRPr lang="ru-RU" sz="16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604451"/>
              </p:ext>
            </p:extLst>
          </p:nvPr>
        </p:nvGraphicFramePr>
        <p:xfrm>
          <a:off x="1622462" y="216192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sollen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729770" y="713081"/>
            <a:ext cx="2575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soll</a:t>
            </a:r>
            <a:r>
              <a:rPr lang="de-DE" sz="1600" dirty="0">
                <a:latin typeface="Arial Rounded MT Bold" panose="020F0704030504030204" pitchFamily="34" charset="0"/>
              </a:rPr>
              <a:t> mit ihnen gehen.</a:t>
            </a:r>
            <a:endParaRPr lang="ru-RU" sz="1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-3791" y="208096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sollen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724971" y="1246624"/>
            <a:ext cx="3016446" cy="1111294"/>
            <a:chOff x="4193364" y="1334305"/>
            <a:chExt cx="3016446" cy="111129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121" y1="65831" x2="12035" y2="76959"/>
                          <a14:foregroundMark x1="2055" y1="52351" x2="1761" y2="60658"/>
                          <a14:foregroundMark x1="978" y1="38871" x2="4403" y2="38715"/>
                          <a14:foregroundMark x1="17417" y1="53292" x2="17417" y2="88245"/>
                          <a14:foregroundMark x1="23777" y1="69279" x2="23483" y2="75235"/>
                          <a14:foregroundMark x1="25636" y1="62382" x2="27202" y2="85423"/>
                          <a14:foregroundMark x1="32681" y1="69279" x2="32681" y2="73511"/>
                          <a14:foregroundMark x1="35029" y1="64263" x2="35421" y2="81191"/>
                          <a14:foregroundMark x1="40411" y1="70219" x2="42172" y2="72571"/>
                          <a14:foregroundMark x1="44618" y1="63793" x2="45597" y2="86520"/>
                          <a14:foregroundMark x1="49609" y1="71317" x2="50098" y2="77743"/>
                          <a14:foregroundMark x1="54599" y1="64577" x2="54892" y2="84639"/>
                          <a14:foregroundMark x1="57828" y1="71787" x2="59687" y2="76489"/>
                          <a14:foregroundMark x1="63209" y1="63793" x2="63601" y2="89185"/>
                          <a14:foregroundMark x1="67613" y1="84013" x2="67319" y2="87147"/>
                          <a14:foregroundMark x1="66634" y1="69592" x2="68200" y2="72257"/>
                          <a14:foregroundMark x1="72701" y1="68966" x2="73777" y2="78056"/>
                          <a14:foregroundMark x1="76419" y1="70219" x2="77202" y2="73981"/>
                          <a14:foregroundMark x1="82485" y1="61129" x2="81898" y2="86520"/>
                          <a14:foregroundMark x1="87769" y1="66301" x2="89628" y2="76489"/>
                          <a14:foregroundMark x1="91389" y1="75235" x2="91389" y2="61755"/>
                          <a14:foregroundMark x1="8317" y1="72257" x2="10763" y2="76959"/>
                          <a14:foregroundMark x1="17025" y1="14577" x2="20841" y2="12853"/>
                          <a14:foregroundMark x1="98532" y1="53605" x2="99706" y2="50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364" y="1470841"/>
              <a:ext cx="1344489" cy="839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9368" y="1916466"/>
              <a:ext cx="442658" cy="44265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023" y="1916467"/>
              <a:ext cx="442658" cy="442658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599" y="1729916"/>
              <a:ext cx="497211" cy="497211"/>
            </a:xfrm>
            <a:prstGeom prst="rect">
              <a:avLst/>
            </a:prstGeom>
          </p:spPr>
        </p:pic>
        <p:sp>
          <p:nvSpPr>
            <p:cNvPr id="5" name="Скругленная прямоугольная выноска 4"/>
            <p:cNvSpPr/>
            <p:nvPr/>
          </p:nvSpPr>
          <p:spPr>
            <a:xfrm>
              <a:off x="6084168" y="1334305"/>
              <a:ext cx="668139" cy="434913"/>
            </a:xfrm>
            <a:prstGeom prst="wedgeRoundRectCallout">
              <a:avLst>
                <a:gd name="adj1" fmla="val 51927"/>
                <a:gd name="adj2" fmla="val 67823"/>
                <a:gd name="adj3" fmla="val 16667"/>
              </a:avLst>
            </a:prstGeom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>
                  <a:latin typeface="Berlin Sans FB" panose="020E0602020502020306" pitchFamily="34" charset="0"/>
                </a:rPr>
                <a:t>Ich soll mit ihnen gehen.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738603" y="2191954"/>
              <a:ext cx="2382915" cy="253645"/>
            </a:xfrm>
            <a:custGeom>
              <a:avLst/>
              <a:gdLst>
                <a:gd name="connsiteX0" fmla="*/ 3270014 w 3270014"/>
                <a:gd name="connsiteY0" fmla="*/ 551 h 253645"/>
                <a:gd name="connsiteX1" fmla="*/ 2795880 w 3270014"/>
                <a:gd name="connsiteY1" fmla="*/ 34417 h 253645"/>
                <a:gd name="connsiteX2" fmla="*/ 2468503 w 3270014"/>
                <a:gd name="connsiteY2" fmla="*/ 551 h 253645"/>
                <a:gd name="connsiteX3" fmla="*/ 2118547 w 3270014"/>
                <a:gd name="connsiteY3" fmla="*/ 68284 h 253645"/>
                <a:gd name="connsiteX4" fmla="*/ 1644414 w 3270014"/>
                <a:gd name="connsiteY4" fmla="*/ 192462 h 253645"/>
                <a:gd name="connsiteX5" fmla="*/ 1260591 w 3270014"/>
                <a:gd name="connsiteY5" fmla="*/ 158595 h 253645"/>
                <a:gd name="connsiteX6" fmla="*/ 831614 w 3270014"/>
                <a:gd name="connsiteY6" fmla="*/ 158595 h 253645"/>
                <a:gd name="connsiteX7" fmla="*/ 447791 w 3270014"/>
                <a:gd name="connsiteY7" fmla="*/ 248906 h 253645"/>
                <a:gd name="connsiteX8" fmla="*/ 109125 w 3270014"/>
                <a:gd name="connsiteY8" fmla="*/ 226329 h 253645"/>
                <a:gd name="connsiteX9" fmla="*/ 7525 w 3270014"/>
                <a:gd name="connsiteY9" fmla="*/ 102151 h 253645"/>
                <a:gd name="connsiteX10" fmla="*/ 7525 w 3270014"/>
                <a:gd name="connsiteY10" fmla="*/ 45706 h 253645"/>
                <a:gd name="connsiteX11" fmla="*/ 7525 w 3270014"/>
                <a:gd name="connsiteY11" fmla="*/ 45706 h 253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014" h="253645">
                  <a:moveTo>
                    <a:pt x="3270014" y="551"/>
                  </a:moveTo>
                  <a:cubicBezTo>
                    <a:pt x="3099739" y="17484"/>
                    <a:pt x="2929465" y="34417"/>
                    <a:pt x="2795880" y="34417"/>
                  </a:cubicBezTo>
                  <a:cubicBezTo>
                    <a:pt x="2662295" y="34417"/>
                    <a:pt x="2581392" y="-5093"/>
                    <a:pt x="2468503" y="551"/>
                  </a:cubicBezTo>
                  <a:cubicBezTo>
                    <a:pt x="2355614" y="6195"/>
                    <a:pt x="2255895" y="36299"/>
                    <a:pt x="2118547" y="68284"/>
                  </a:cubicBezTo>
                  <a:cubicBezTo>
                    <a:pt x="1981199" y="100269"/>
                    <a:pt x="1787407" y="177410"/>
                    <a:pt x="1644414" y="192462"/>
                  </a:cubicBezTo>
                  <a:cubicBezTo>
                    <a:pt x="1501421" y="207514"/>
                    <a:pt x="1396058" y="164240"/>
                    <a:pt x="1260591" y="158595"/>
                  </a:cubicBezTo>
                  <a:cubicBezTo>
                    <a:pt x="1125124" y="152951"/>
                    <a:pt x="967081" y="143543"/>
                    <a:pt x="831614" y="158595"/>
                  </a:cubicBezTo>
                  <a:cubicBezTo>
                    <a:pt x="696147" y="173647"/>
                    <a:pt x="568206" y="237617"/>
                    <a:pt x="447791" y="248906"/>
                  </a:cubicBezTo>
                  <a:cubicBezTo>
                    <a:pt x="327376" y="260195"/>
                    <a:pt x="182503" y="250788"/>
                    <a:pt x="109125" y="226329"/>
                  </a:cubicBezTo>
                  <a:cubicBezTo>
                    <a:pt x="35747" y="201870"/>
                    <a:pt x="24458" y="132255"/>
                    <a:pt x="7525" y="102151"/>
                  </a:cubicBezTo>
                  <a:cubicBezTo>
                    <a:pt x="-9408" y="72047"/>
                    <a:pt x="7525" y="45706"/>
                    <a:pt x="7525" y="45706"/>
                  </a:cubicBezTo>
                  <a:lnTo>
                    <a:pt x="7525" y="45706"/>
                  </a:lnTo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728946" y="713082"/>
            <a:ext cx="2295079" cy="1337032"/>
            <a:chOff x="6728946" y="713082"/>
            <a:chExt cx="2295079" cy="133703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728946" y="713082"/>
              <a:ext cx="2295079" cy="13370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9838E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845922" y="829750"/>
              <a:ext cx="118703" cy="105216"/>
            </a:xfrm>
            <a:prstGeom prst="ellipse">
              <a:avLst/>
            </a:prstGeom>
            <a:solidFill>
              <a:srgbClr val="A959E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6938538" y="891051"/>
            <a:ext cx="160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Soll ich lesen?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38538" y="1266643"/>
            <a:ext cx="2110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Soll ich schreiben? 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38538" y="1642235"/>
            <a:ext cx="20619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Soll ich dir helfen? </a:t>
            </a:r>
            <a:endParaRPr lang="ru-RU" sz="1600" dirty="0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033"/>
              </p:ext>
            </p:extLst>
          </p:nvPr>
        </p:nvGraphicFramePr>
        <p:xfrm>
          <a:off x="1636573" y="2782491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können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kannst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können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könnt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können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Пятиугольник 39"/>
          <p:cNvSpPr/>
          <p:nvPr/>
        </p:nvSpPr>
        <p:spPr>
          <a:xfrm>
            <a:off x="-13895" y="2782491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können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9770" y="2764763"/>
            <a:ext cx="3073277" cy="338554"/>
          </a:xfrm>
          <a:prstGeom prst="rect">
            <a:avLst/>
          </a:prstGeom>
          <a:solidFill>
            <a:schemeClr val="bg1"/>
          </a:solidFill>
          <a:ln>
            <a:solidFill>
              <a:srgbClr val="9C5B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eine Möglichkeit oder Gelegenheit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9770" y="3291830"/>
            <a:ext cx="3752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kann</a:t>
            </a:r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heute nicht ins Kino gehen.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9770" y="3955546"/>
            <a:ext cx="2941831" cy="338554"/>
          </a:xfrm>
          <a:prstGeom prst="rect">
            <a:avLst/>
          </a:prstGeom>
          <a:solidFill>
            <a:schemeClr val="bg1"/>
          </a:solidFill>
          <a:ln>
            <a:solidFill>
              <a:srgbClr val="9C5B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dirty="0" err="1">
                <a:latin typeface="Berlin Sans FB" panose="020E0602020502020306" pitchFamily="34" charset="0"/>
              </a:rPr>
              <a:t>eine</a:t>
            </a:r>
            <a:r>
              <a:rPr lang="en-US" sz="1600" dirty="0">
                <a:latin typeface="Berlin Sans FB" panose="020E0602020502020306" pitchFamily="34" charset="0"/>
              </a:rPr>
              <a:t> </a:t>
            </a:r>
            <a:r>
              <a:rPr lang="de-DE" sz="1600" dirty="0">
                <a:latin typeface="Berlin Sans FB" panose="020E0602020502020306" pitchFamily="34" charset="0"/>
              </a:rPr>
              <a:t>Fähigkeit oder Unfähigkeit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24971" y="4481954"/>
            <a:ext cx="2375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Ich</a:t>
            </a:r>
            <a:r>
              <a:rPr lang="de-DE" sz="1600" b="1" dirty="0">
                <a:latin typeface="Arial Rounded MT Bold" panose="020F0704030504030204" pitchFamily="34" charset="0"/>
              </a:rPr>
              <a:t>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kann</a:t>
            </a:r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gut rechnen. </a:t>
            </a:r>
          </a:p>
        </p:txBody>
      </p:sp>
      <p:pic>
        <p:nvPicPr>
          <p:cNvPr id="1034" name="Picture 10" descr="http://publicdomainvectors.org/photos/Cinema4__Stage_by_Merlin2525_Optimiz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951" y="2650704"/>
            <a:ext cx="1501344" cy="10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-3791" y="2571750"/>
            <a:ext cx="9147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7399119" y="4124823"/>
            <a:ext cx="1584176" cy="695686"/>
            <a:chOff x="7399119" y="4124823"/>
            <a:chExt cx="1584176" cy="6956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399119" y="4124823"/>
              <a:ext cx="1584176" cy="695686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3584" y="4272611"/>
              <a:ext cx="1135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b="1" dirty="0">
                  <a:solidFill>
                    <a:schemeClr val="bg1"/>
                  </a:solidFill>
                  <a:latin typeface="Giddyup Std" pitchFamily="66" charset="0"/>
                </a:rPr>
                <a:t>2 + 2 = 4 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/>
      <p:bldP spid="7" grpId="0" animBg="1"/>
      <p:bldP spid="10" grpId="0"/>
      <p:bldP spid="17" grpId="0"/>
      <p:bldP spid="18" grpId="0"/>
      <p:bldP spid="40" grpId="0" animBg="1"/>
      <p:bldP spid="8" grpId="0" animBg="1"/>
      <p:bldP spid="9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729770" y="220453"/>
            <a:ext cx="2087430" cy="338554"/>
          </a:xfrm>
          <a:prstGeom prst="rect">
            <a:avLst/>
          </a:prstGeom>
          <a:solidFill>
            <a:schemeClr val="bg1"/>
          </a:solidFill>
          <a:ln>
            <a:solidFill>
              <a:srgbClr val="9838E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de-DE" sz="1600" dirty="0">
                <a:latin typeface="Berlin Sans FB" panose="020E0602020502020306" pitchFamily="34" charset="0"/>
              </a:rPr>
              <a:t>Erlaubnis oder Verbot </a:t>
            </a:r>
            <a:endParaRPr lang="ru-RU" sz="1600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31200"/>
              </p:ext>
            </p:extLst>
          </p:nvPr>
        </p:nvGraphicFramePr>
        <p:xfrm>
          <a:off x="1622462" y="216192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dürfen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darf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darfst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darf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dürfen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dürft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dürfen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729770" y="713081"/>
            <a:ext cx="345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Tom</a:t>
            </a:r>
            <a:r>
              <a:rPr lang="de-DE" sz="1600" b="1" dirty="0">
                <a:latin typeface="Arial Rounded MT Bold" panose="020F0704030504030204" pitchFamily="34" charset="0"/>
              </a:rPr>
              <a:t>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darf</a:t>
            </a:r>
            <a:r>
              <a:rPr lang="de-DE" sz="1600" b="1" dirty="0"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am Wochenende bis 24 </a:t>
            </a:r>
          </a:p>
          <a:p>
            <a:r>
              <a:rPr lang="de-DE" sz="1600" dirty="0">
                <a:latin typeface="Arial Rounded MT Bold" panose="020F0704030504030204" pitchFamily="34" charset="0"/>
              </a:rPr>
              <a:t>Uhr aufbleiben. </a:t>
            </a:r>
            <a:endParaRPr lang="ru-RU" sz="16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-3791" y="208096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dürfen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923228"/>
              </p:ext>
            </p:extLst>
          </p:nvPr>
        </p:nvGraphicFramePr>
        <p:xfrm>
          <a:off x="1636573" y="2782491"/>
          <a:ext cx="184163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312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mögen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magst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Er/sie/es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wir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mögen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ihr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mögt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312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Sie/sie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Arial Rounded MT Bold" panose="020F0704030504030204" pitchFamily="34" charset="0"/>
                        </a:rPr>
                        <a:t>mögen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Пятиугольник 39"/>
          <p:cNvSpPr/>
          <p:nvPr/>
        </p:nvSpPr>
        <p:spPr>
          <a:xfrm>
            <a:off x="-13895" y="2782491"/>
            <a:ext cx="1403648" cy="483518"/>
          </a:xfrm>
          <a:prstGeom prst="homePlat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 Rounded MT Bold" panose="020F0704030504030204" pitchFamily="34" charset="0"/>
              </a:rPr>
              <a:t>mögen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9770" y="2764763"/>
            <a:ext cx="4439036" cy="338554"/>
          </a:xfrm>
          <a:prstGeom prst="rect">
            <a:avLst/>
          </a:prstGeom>
          <a:solidFill>
            <a:schemeClr val="bg1"/>
          </a:solidFill>
          <a:ln>
            <a:solidFill>
              <a:srgbClr val="9C5BC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de-DE" sz="1600" dirty="0">
                <a:latin typeface="Berlin Sans FB" panose="020E0602020502020306" pitchFamily="34" charset="0"/>
              </a:rPr>
              <a:t>wenn er etwas schön, sympathisch oder nett findet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29770" y="3893001"/>
            <a:ext cx="3527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Mein Freund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mag</a:t>
            </a:r>
            <a:r>
              <a:rPr lang="de-DE" sz="1600" b="1" dirty="0"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Gitarre spielen.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-3791" y="2571750"/>
            <a:ext cx="91477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omputer-clipart-for-kids-computer-clip-art_14041409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79" y="559007"/>
            <a:ext cx="922649" cy="91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729770" y="1613012"/>
            <a:ext cx="309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Arial Rounded MT Bold" panose="020F0704030504030204" pitchFamily="34" charset="0"/>
              </a:rPr>
              <a:t>Du </a:t>
            </a:r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darfst</a:t>
            </a:r>
            <a:r>
              <a:rPr lang="de-DE" sz="1600" b="1" dirty="0"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hier nicht parken. </a:t>
            </a:r>
          </a:p>
        </p:txBody>
      </p:sp>
      <p:pic>
        <p:nvPicPr>
          <p:cNvPr id="1031" name="Picture 7" descr="stock-illustration-55719188-no-park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10" y="1631471"/>
            <a:ext cx="640189" cy="64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1.bp.blogspot.com/-g4KThoocCNk/VUkevloj4-I/AAAAAAAAX7A/4a7uCRLT61A/s1600/guitar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9309">
            <a:off x="7762632" y="3932283"/>
            <a:ext cx="1294147" cy="5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 uiExpand="1" build="p"/>
      <p:bldP spid="7" grpId="0" animBg="1"/>
      <p:bldP spid="40" grpId="0" animBg="1"/>
      <p:bldP spid="8" grpId="0" animBg="1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874475" y="255300"/>
            <a:ext cx="54254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65382" y="322316"/>
            <a:ext cx="2551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muss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нужно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надо</a:t>
            </a:r>
            <a:endParaRPr lang="de-DE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5383" y="532327"/>
            <a:ext cx="3792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kann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можно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könnte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можно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было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бы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                       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5382" y="1024770"/>
            <a:ext cx="2426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soll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нужно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надо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65382" y="1355597"/>
            <a:ext cx="34768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darf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можно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разрешается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5382" y="1602386"/>
            <a:ext cx="4129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darf nicht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нельзя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не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разрешается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065382" y="1932970"/>
            <a:ext cx="38569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man möchte –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хотелось</a:t>
            </a:r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бы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4997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Man muss </a:t>
            </a:r>
            <a:r>
              <a:rPr lang="de-DE" sz="1600" dirty="0">
                <a:latin typeface="Arial Rounded MT Bold" panose="020F0704030504030204" pitchFamily="34" charset="0"/>
              </a:rPr>
              <a:t>die Schulsachen zum Unterricht mitbringen.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32783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Man kann</a:t>
            </a:r>
            <a:r>
              <a:rPr lang="de-DE" sz="1600" dirty="0">
                <a:latin typeface="Arial Rounded MT Bold" panose="020F0704030504030204" pitchFamily="34" charset="0"/>
              </a:rPr>
              <a:t> in Deutschland viele Verkehrsmittel sehen.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6748" y="4155926"/>
            <a:ext cx="3950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600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Man darf nicht</a:t>
            </a:r>
            <a:r>
              <a:rPr lang="de-DE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de-DE" sz="1600" dirty="0">
                <a:latin typeface="Arial Rounded MT Bold" panose="020F0704030504030204" pitchFamily="34" charset="0"/>
              </a:rPr>
              <a:t>auf der Straße spielen.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7162" y="546099"/>
            <a:ext cx="909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können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7162" y="102477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sollen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97162" y="1390599"/>
            <a:ext cx="888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dürfen </a:t>
            </a:r>
            <a:endParaRPr lang="de-DE" sz="1600" dirty="0">
              <a:latin typeface="Arial Rounded MT Bold" panose="020F07040305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97162" y="1902192"/>
            <a:ext cx="1098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möchten </a:t>
            </a:r>
            <a:endParaRPr lang="de-DE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97162" y="306927"/>
            <a:ext cx="953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müssen</a:t>
            </a:r>
            <a:endParaRPr lang="de-DE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1" y="4806450"/>
            <a:ext cx="1540800" cy="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25" grpId="0"/>
      <p:bldP spid="26" grpId="0"/>
      <p:bldP spid="28" grpId="0"/>
      <p:bldP spid="30" grpId="0"/>
      <p:bldP spid="32" grpId="0"/>
      <p:bldP spid="2" grpId="0"/>
      <p:bldP spid="3" grpId="0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7030A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708</TotalTime>
  <Words>536</Words>
  <Application>Microsoft Office PowerPoint</Application>
  <PresentationFormat>Экран (16:9)</PresentationFormat>
  <Paragraphs>256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Adobe Naskh Medium</vt:lpstr>
      <vt:lpstr>Arial Rounded MT Bold</vt:lpstr>
      <vt:lpstr>Berlin Sans FB</vt:lpstr>
      <vt:lpstr>Calibri</vt:lpstr>
      <vt:lpstr>Comic Relief</vt:lpstr>
      <vt:lpstr>Georgia</vt:lpstr>
      <vt:lpstr>Giddyup Std</vt:lpstr>
      <vt:lpstr>Hobo Std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47</cp:revision>
  <dcterms:created xsi:type="dcterms:W3CDTF">2016-05-27T04:56:23Z</dcterms:created>
  <dcterms:modified xsi:type="dcterms:W3CDTF">2016-10-04T13:35:53Z</dcterms:modified>
</cp:coreProperties>
</file>