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265" r:id="rId2"/>
    <p:sldId id="266" r:id="rId3"/>
    <p:sldId id="267" r:id="rId4"/>
    <p:sldId id="275" r:id="rId5"/>
    <p:sldId id="276" r:id="rId6"/>
    <p:sldId id="277" r:id="rId7"/>
    <p:sldId id="278" r:id="rId8"/>
    <p:sldId id="279" r:id="rId9"/>
    <p:sldId id="27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 Slab" pitchFamily="2" charset="0"/>
      <p:regular r:id="rId16"/>
    </p:embeddedFont>
    <p:embeddedFont>
      <p:font typeface="Open Sans" panose="020B0806030504020204" pitchFamily="34" charset="0"/>
      <p:bold r:id="rId17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5488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orient="horz" pos="305" userDrawn="1">
          <p15:clr>
            <a:srgbClr val="A4A3A4"/>
          </p15:clr>
        </p15:guide>
        <p15:guide id="5" orient="horz" pos="2958" userDrawn="1">
          <p15:clr>
            <a:srgbClr val="A4A3A4"/>
          </p15:clr>
        </p15:guide>
        <p15:guide id="6" pos="2744" userDrawn="1">
          <p15:clr>
            <a:srgbClr val="A4A3A4"/>
          </p15:clr>
        </p15:guide>
        <p15:guide id="7" pos="3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E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>
        <p:scale>
          <a:sx n="90" d="100"/>
          <a:sy n="90" d="100"/>
        </p:scale>
        <p:origin x="-780" y="-150"/>
      </p:cViewPr>
      <p:guideLst>
        <p:guide orient="horz" pos="305"/>
        <p:guide orient="horz" pos="2958"/>
        <p:guide pos="5488"/>
        <p:guide pos="272"/>
        <p:guide pos="2744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77F8B-9F51-4F40-9B58-A2E662EEC9EA}" type="datetimeFigureOut">
              <a:rPr lang="be-BY" smtClean="0"/>
              <a:t>08.03.2016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84C83-4AC3-4BEF-9486-A3FDD846A13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02539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9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2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8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6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5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9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6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5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6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BCE35-1394-4EC3-B4A9-3FD45A5C5323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9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54" y="2213264"/>
            <a:ext cx="2853410" cy="28534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j-lt"/>
              </a:rPr>
              <a:t>Präsens</a:t>
            </a:r>
            <a:endParaRPr lang="ru-RU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+mj-lt"/>
            </a:endParaRPr>
          </a:p>
        </p:txBody>
      </p:sp>
      <p:sp>
        <p:nvSpPr>
          <p:cNvPr id="8" name="Овальная выноска 7"/>
          <p:cNvSpPr>
            <a:spLocks/>
          </p:cNvSpPr>
          <p:nvPr/>
        </p:nvSpPr>
        <p:spPr>
          <a:xfrm>
            <a:off x="4196706" y="1653665"/>
            <a:ext cx="3727549" cy="3042160"/>
          </a:xfrm>
          <a:prstGeom prst="wedgeEllipseCallout">
            <a:avLst>
              <a:gd name="adj1" fmla="val -50590"/>
              <a:gd name="adj2" fmla="val -4253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7899" y="2067170"/>
            <a:ext cx="2793035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sz="1800" dirty="0" smtClean="0">
                <a:latin typeface="+mj-lt"/>
              </a:rPr>
              <a:t>— Das Verb im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Präsens</a:t>
            </a:r>
            <a:r>
              <a:rPr lang="de-DE" sz="1800" dirty="0" smtClean="0">
                <a:latin typeface="+mj-lt"/>
              </a:rPr>
              <a:t> zeigt an, dass etwas gerade geschieht oder etwas immer so ist. </a:t>
            </a:r>
            <a:endParaRPr lang="de-DE" sz="18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7899" y="3416443"/>
            <a:ext cx="2592288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sz="1800" dirty="0" smtClean="0">
                <a:latin typeface="+mj-lt"/>
              </a:rPr>
              <a:t>— Das Verb steht immer auf Position 2 im Satz. </a:t>
            </a:r>
            <a:endParaRPr lang="de-DE" sz="1800" dirty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3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39518" y="484188"/>
            <a:ext cx="3924301" cy="421163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785763" y="483560"/>
            <a:ext cx="3924301" cy="421163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3133" y="2871680"/>
            <a:ext cx="3817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Lukas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liest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ein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Buch</a:t>
            </a:r>
            <a:r>
              <a:rPr lang="en-US" sz="2800" dirty="0" smtClean="0">
                <a:latin typeface="+mj-lt"/>
              </a:rPr>
              <a:t>.</a:t>
            </a:r>
            <a:r>
              <a:rPr lang="ru-RU" sz="2800" dirty="0" smtClean="0">
                <a:latin typeface="+mj-lt"/>
              </a:rPr>
              <a:t> </a:t>
            </a:r>
            <a:endParaRPr lang="ru-RU" sz="28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5695" y="2888053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+mj-lt"/>
              </a:rPr>
              <a:t>Sie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lacht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gern</a:t>
            </a:r>
            <a:r>
              <a:rPr lang="en-US" sz="2800" dirty="0">
                <a:latin typeface="+mj-lt"/>
              </a:rPr>
              <a:t>.</a:t>
            </a:r>
            <a:endParaRPr lang="ru-RU" sz="28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4968" y="4093031"/>
            <a:ext cx="3993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Liest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Lukas </a:t>
            </a:r>
            <a:r>
              <a:rPr lang="en-US" sz="2800" dirty="0" err="1" smtClean="0">
                <a:latin typeface="+mj-lt"/>
              </a:rPr>
              <a:t>ein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Buch</a:t>
            </a:r>
            <a:r>
              <a:rPr lang="en-US" sz="2800" dirty="0" smtClean="0">
                <a:latin typeface="+mj-lt"/>
              </a:rPr>
              <a:t>?</a:t>
            </a:r>
            <a:r>
              <a:rPr lang="ru-RU" sz="2800" dirty="0" smtClean="0">
                <a:latin typeface="+mj-lt"/>
              </a:rPr>
              <a:t> </a:t>
            </a:r>
            <a:endParaRPr lang="ru-RU" sz="2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20279" y="4081185"/>
            <a:ext cx="285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Lacht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sie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gern</a:t>
            </a:r>
            <a:r>
              <a:rPr lang="en-US" sz="2800" dirty="0" smtClean="0">
                <a:latin typeface="+mj-lt"/>
              </a:rPr>
              <a:t>?</a:t>
            </a:r>
            <a:r>
              <a:rPr lang="ru-RU" sz="2800" dirty="0" smtClean="0">
                <a:latin typeface="+mj-lt"/>
              </a:rPr>
              <a:t> </a:t>
            </a:r>
            <a:endParaRPr lang="ru-RU" sz="28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4840" y="2261005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+mj-lt"/>
              </a:rPr>
              <a:t>«</a:t>
            </a:r>
            <a:r>
              <a:rPr lang="en-US" sz="2800" dirty="0" smtClean="0">
                <a:latin typeface="+mj-lt"/>
              </a:rPr>
              <a:t>+</a:t>
            </a:r>
            <a:r>
              <a:rPr lang="ru-RU" sz="2800" dirty="0" smtClean="0">
                <a:latin typeface="+mj-lt"/>
              </a:rPr>
              <a:t>»</a:t>
            </a:r>
            <a:endParaRPr lang="ru-RU" sz="2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1085" y="2328012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+mj-lt"/>
              </a:rPr>
              <a:t>«</a:t>
            </a:r>
            <a:r>
              <a:rPr lang="en-US" sz="2800" dirty="0" smtClean="0">
                <a:latin typeface="+mj-lt"/>
              </a:rPr>
              <a:t>+</a:t>
            </a:r>
            <a:r>
              <a:rPr lang="ru-RU" sz="2800" dirty="0" smtClean="0">
                <a:latin typeface="+mj-lt"/>
              </a:rPr>
              <a:t>»</a:t>
            </a:r>
            <a:endParaRPr lang="ru-RU" sz="28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1903" y="3482355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+mj-lt"/>
              </a:rPr>
              <a:t>«</a:t>
            </a:r>
            <a:r>
              <a:rPr lang="en-US" sz="2800" dirty="0" smtClean="0">
                <a:latin typeface="+mj-lt"/>
              </a:rPr>
              <a:t> ? </a:t>
            </a:r>
            <a:r>
              <a:rPr lang="ru-RU" sz="2800" dirty="0" smtClean="0">
                <a:latin typeface="+mj-lt"/>
              </a:rPr>
              <a:t>»</a:t>
            </a:r>
            <a:endParaRPr lang="ru-RU" sz="28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8148" y="3521596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+mj-lt"/>
              </a:rPr>
              <a:t>«</a:t>
            </a:r>
            <a:r>
              <a:rPr lang="en-US" sz="2800" dirty="0" smtClean="0">
                <a:latin typeface="+mj-lt"/>
              </a:rPr>
              <a:t> ? </a:t>
            </a:r>
            <a:r>
              <a:rPr lang="ru-RU" sz="2800" dirty="0" smtClean="0">
                <a:latin typeface="+mj-lt"/>
              </a:rPr>
              <a:t>»</a:t>
            </a:r>
            <a:endParaRPr lang="ru-RU" sz="2800" dirty="0">
              <a:latin typeface="+mj-lt"/>
            </a:endParaRPr>
          </a:p>
        </p:txBody>
      </p:sp>
      <p:sp>
        <p:nvSpPr>
          <p:cNvPr id="23" name="Облако 22"/>
          <p:cNvSpPr/>
          <p:nvPr/>
        </p:nvSpPr>
        <p:spPr>
          <a:xfrm>
            <a:off x="5702884" y="596160"/>
            <a:ext cx="2090057" cy="1657366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5883755" y="635948"/>
            <a:ext cx="1728317" cy="1537602"/>
            <a:chOff x="5916800" y="691241"/>
            <a:chExt cx="1728317" cy="1537602"/>
          </a:xfrm>
        </p:grpSpPr>
        <p:sp>
          <p:nvSpPr>
            <p:cNvPr id="25" name="Овал 24"/>
            <p:cNvSpPr/>
            <p:nvPr/>
          </p:nvSpPr>
          <p:spPr>
            <a:xfrm>
              <a:off x="5916800" y="691241"/>
              <a:ext cx="1728317" cy="1537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8706" y1="42815" x2="10588" y2="40762"/>
                          <a14:foregroundMark x1="13059" y1="39687" x2="14941" y2="37146"/>
                          <a14:foregroundMark x1="18941" y1="32747" x2="20824" y2="35875"/>
                          <a14:foregroundMark x1="24235" y1="33822" x2="25529" y2="32747"/>
                          <a14:foregroundMark x1="49647" y1="30205" x2="59294" y2="27077"/>
                          <a14:foregroundMark x1="35059" y1="19648" x2="34471" y2="26588"/>
                          <a14:foregroundMark x1="34471" y1="27077" x2="36353" y2="32258"/>
                          <a14:foregroundMark x1="37294" y1="33040" x2="40353" y2="35582"/>
                          <a14:foregroundMark x1="40353" y1="36364" x2="43765" y2="38123"/>
                          <a14:foregroundMark x1="45294" y1="38905" x2="51529" y2="39980"/>
                          <a14:foregroundMark x1="52824" y1="40176" x2="63647" y2="38416"/>
                          <a14:foregroundMark x1="63882" y1="38123" x2="70471" y2="34800"/>
                          <a14:foregroundMark x1="53647" y1="28837" x2="50588" y2="30987"/>
                          <a14:foregroundMark x1="48706" y1="5670" x2="58706" y2="5181"/>
                          <a14:foregroundMark x1="87765" y1="28348" x2="88118" y2="32454"/>
                          <a14:foregroundMark x1="78824" y1="26784" x2="77529" y2="34018"/>
                          <a14:foregroundMark x1="62941" y1="41740" x2="57765" y2="48485"/>
                          <a14:foregroundMark x1="75059" y1="38416" x2="84118" y2="43793"/>
                          <a14:foregroundMark x1="39765" y1="77028" x2="43765" y2="83773"/>
                          <a14:foregroundMark x1="67059" y1="93842" x2="74118" y2="88368"/>
                          <a14:foregroundMark x1="46000" y1="81134" x2="56471" y2="69599"/>
                          <a14:foregroundMark x1="75412" y1="88661" x2="76588" y2="67253"/>
                          <a14:foregroundMark x1="73176" y1="87586" x2="66706" y2="90225"/>
                          <a14:foregroundMark x1="44706" y1="83773" x2="41882" y2="75758"/>
                          <a14:foregroundMark x1="36353" y1="48192" x2="42235" y2="43793"/>
                          <a14:foregroundMark x1="23647" y1="44575" x2="29765" y2="41251"/>
                          <a14:foregroundMark x1="20824" y1="31183" x2="22941" y2="34800"/>
                          <a14:foregroundMark x1="34118" y1="20137" x2="31647" y2="19844"/>
                          <a14:foregroundMark x1="31647" y1="19062" x2="33882" y2="13685"/>
                          <a14:foregroundMark x1="33882" y1="13685" x2="38235" y2="11828"/>
                          <a14:foregroundMark x1="38471" y1="11632" x2="44118" y2="7234"/>
                          <a14:foregroundMark x1="43765" y1="6940" x2="52824" y2="4399"/>
                          <a14:foregroundMark x1="58941" y1="4888" x2="67059" y2="5963"/>
                          <a14:foregroundMark x1="67294" y1="6158" x2="75765" y2="10850"/>
                          <a14:foregroundMark x1="76353" y1="10850" x2="84706" y2="14663"/>
                          <a14:foregroundMark x1="86000" y1="14956" x2="91176" y2="21114"/>
                          <a14:foregroundMark x1="91529" y1="21896" x2="94588" y2="28837"/>
                          <a14:foregroundMark x1="94588" y1="29912" x2="90000" y2="33040"/>
                          <a14:foregroundMark x1="89059" y1="33529" x2="78235" y2="36559"/>
                          <a14:foregroundMark x1="77529" y1="36559" x2="72588" y2="34311"/>
                          <a14:foregroundMark x1="72353" y1="35288" x2="71647" y2="36852"/>
                          <a14:foregroundMark x1="63294" y1="40176" x2="58941" y2="49756"/>
                          <a14:foregroundMark x1="66706" y1="91202" x2="64824" y2="94819"/>
                          <a14:foregroundMark x1="64824" y1="95308" x2="69765" y2="95601"/>
                          <a14:foregroundMark x1="33882" y1="23167" x2="33176" y2="28641"/>
                          <a14:foregroundMark x1="33882" y1="28641" x2="36941" y2="34506"/>
                          <a14:foregroundMark x1="37294" y1="34311" x2="40706" y2="37928"/>
                          <a14:foregroundMark x1="40941" y1="38123" x2="46235" y2="39980"/>
                          <a14:foregroundMark x1="46588" y1="39980" x2="56471" y2="40958"/>
                          <a14:foregroundMark x1="56471" y1="40958" x2="62941" y2="39980"/>
                          <a14:foregroundMark x1="32000" y1="15445" x2="34118" y2="27077"/>
                          <a14:foregroundMark x1="36588" y1="12121" x2="42235" y2="8309"/>
                          <a14:foregroundMark x1="83824" y1="44343" x2="86765" y2="47095"/>
                          <a14:foregroundMark x1="81985" y1="51376" x2="82721" y2="42508"/>
                          <a14:foregroundMark x1="57353" y1="48930" x2="57353" y2="41284"/>
                          <a14:foregroundMark x1="45956" y1="79205" x2="59926" y2="63303"/>
                          <a14:foregroundMark x1="72794" y1="94801" x2="80147" y2="53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286" y="786324"/>
              <a:ext cx="1119833" cy="134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Облако 1"/>
          <p:cNvSpPr/>
          <p:nvPr/>
        </p:nvSpPr>
        <p:spPr>
          <a:xfrm>
            <a:off x="1004835" y="341644"/>
            <a:ext cx="2371411" cy="2126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537510" y="635948"/>
            <a:ext cx="1728317" cy="1537602"/>
            <a:chOff x="1527349" y="715924"/>
            <a:chExt cx="1728317" cy="1537602"/>
          </a:xfrm>
        </p:grpSpPr>
        <p:sp>
          <p:nvSpPr>
            <p:cNvPr id="6" name="Овал 5"/>
            <p:cNvSpPr/>
            <p:nvPr/>
          </p:nvSpPr>
          <p:spPr>
            <a:xfrm>
              <a:off x="1527349" y="715924"/>
              <a:ext cx="1728317" cy="1537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8125" y1="95105" x2="59688" y2="31002"/>
                          <a14:foregroundMark x1="44375" y1="31002" x2="64063" y2="35198"/>
                          <a14:foregroundMark x1="65313" y1="35198" x2="65313" y2="35198"/>
                          <a14:foregroundMark x1="42188" y1="31002" x2="52188" y2="37296"/>
                          <a14:foregroundMark x1="45313" y1="37995" x2="50000" y2="36131"/>
                          <a14:foregroundMark x1="61875" y1="36830" x2="69688" y2="34499"/>
                          <a14:foregroundMark x1="50938" y1="54079" x2="59062" y2="46620"/>
                          <a14:foregroundMark x1="57813" y1="56643" x2="75313" y2="59907"/>
                          <a14:foregroundMark x1="39063" y1="49417" x2="43125" y2="42890"/>
                          <a14:foregroundMark x1="78125" y1="59907" x2="88125" y2="54779"/>
                          <a14:foregroundMark x1="23750" y1="85548" x2="40000" y2="85781"/>
                          <a14:foregroundMark x1="11563" y1="81352" x2="25000" y2="81818"/>
                          <a14:foregroundMark x1="12500" y1="91608" x2="26563" y2="92308"/>
                          <a14:foregroundMark x1="15937" y1="86946" x2="20000" y2="87413"/>
                          <a14:foregroundMark x1="70313" y1="91142" x2="86875" y2="87646"/>
                          <a14:foregroundMark x1="65313" y1="93007" x2="74688" y2="93240"/>
                          <a14:foregroundMark x1="82813" y1="91608" x2="89375" y2="91142"/>
                          <a14:foregroundMark x1="10000" y1="78089" x2="26563" y2="77156"/>
                          <a14:foregroundMark x1="10313" y1="78788" x2="10313" y2="81352"/>
                          <a14:foregroundMark x1="15313" y1="85082" x2="15313" y2="87179"/>
                          <a14:foregroundMark x1="10625" y1="89510" x2="10000" y2="93240"/>
                          <a14:foregroundMark x1="14375" y1="94406" x2="38125" y2="93939"/>
                          <a14:foregroundMark x1="28438" y1="51049" x2="34063" y2="55711"/>
                          <a14:foregroundMark x1="40000" y1="61072" x2="32500" y2="634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504" y="786324"/>
              <a:ext cx="984330" cy="1347437"/>
            </a:xfrm>
            <a:prstGeom prst="rect">
              <a:avLst/>
            </a:prstGeom>
            <a:noFill/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8" y="2661794"/>
            <a:ext cx="2481706" cy="2481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2963" y="2473490"/>
            <a:ext cx="105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mal</a:t>
            </a:r>
            <a:endParaRPr lang="ru-RU" sz="36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783604" y="3135173"/>
            <a:ext cx="574644" cy="471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68523" y="2883388"/>
            <a:ext cx="702678" cy="240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700815" y="1875581"/>
            <a:ext cx="629340" cy="582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88524" y="1229250"/>
            <a:ext cx="4267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73521" y="2053208"/>
            <a:ext cx="56618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st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88524" y="3677158"/>
            <a:ext cx="6960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en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6978816" y="2453578"/>
            <a:ext cx="702677" cy="1949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58176" y="2883388"/>
            <a:ext cx="362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11481" y="3861824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mal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4511370" y="3861820"/>
            <a:ext cx="6960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en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2" name="Овальная выноска 21"/>
          <p:cNvSpPr>
            <a:spLocks/>
          </p:cNvSpPr>
          <p:nvPr/>
        </p:nvSpPr>
        <p:spPr>
          <a:xfrm>
            <a:off x="1666130" y="1020502"/>
            <a:ext cx="2880000" cy="2603987"/>
          </a:xfrm>
          <a:prstGeom prst="wedgeEllipseCallout">
            <a:avLst>
              <a:gd name="adj1" fmla="val -46889"/>
              <a:gd name="adj2" fmla="val -36686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8661" y="1301929"/>
            <a:ext cx="2664296" cy="12075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effectLst/>
                <a:latin typeface="+mj-lt"/>
              </a:rPr>
              <a:t>— Die Verben haben einen </a:t>
            </a:r>
            <a:r>
              <a:rPr lang="de-DE" sz="1600" dirty="0" smtClean="0">
                <a:solidFill>
                  <a:srgbClr val="C00000"/>
                </a:solidFill>
                <a:effectLst/>
                <a:latin typeface="+mj-lt"/>
              </a:rPr>
              <a:t>Wortstamm</a:t>
            </a:r>
            <a:r>
              <a:rPr lang="de-DE" sz="1600" dirty="0" smtClean="0">
                <a:solidFill>
                  <a:schemeClr val="tx1"/>
                </a:solidFill>
                <a:effectLst/>
                <a:latin typeface="+mj-lt"/>
              </a:rPr>
              <a:t> und verschiedene </a:t>
            </a:r>
            <a:r>
              <a:rPr lang="de-DE" sz="1600" dirty="0" smtClean="0">
                <a:solidFill>
                  <a:srgbClr val="C00000"/>
                </a:solidFill>
                <a:effectLst/>
                <a:latin typeface="+mj-lt"/>
              </a:rPr>
              <a:t>Personalendungen</a:t>
            </a:r>
            <a:r>
              <a:rPr lang="de-DE" sz="1600" dirty="0" smtClean="0">
                <a:solidFill>
                  <a:schemeClr val="tx1"/>
                </a:solidFill>
                <a:effectLst/>
                <a:latin typeface="+mj-lt"/>
              </a:rPr>
              <a:t>. </a:t>
            </a:r>
            <a:endParaRPr lang="de-DE" sz="160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71977" y="2504267"/>
            <a:ext cx="2526654" cy="58477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600" dirty="0" smtClean="0">
                <a:effectLst/>
                <a:latin typeface="+mj-lt"/>
              </a:rPr>
              <a:t>— Die Verben enden in </a:t>
            </a:r>
          </a:p>
          <a:p>
            <a:pPr algn="ctr"/>
            <a:r>
              <a:rPr lang="de-DE" sz="1600" dirty="0" smtClean="0">
                <a:effectLst/>
                <a:latin typeface="+mj-lt"/>
              </a:rPr>
              <a:t>der </a:t>
            </a:r>
            <a:r>
              <a:rPr lang="de-DE" sz="1600" dirty="0" smtClean="0">
                <a:solidFill>
                  <a:srgbClr val="C00000"/>
                </a:solidFill>
                <a:effectLst/>
                <a:latin typeface="+mj-lt"/>
              </a:rPr>
              <a:t>Grundform</a:t>
            </a:r>
            <a:r>
              <a:rPr lang="de-DE" sz="1600" dirty="0" smtClean="0">
                <a:effectLst/>
                <a:latin typeface="+mj-lt"/>
              </a:rPr>
              <a:t> auf </a:t>
            </a:r>
            <a:r>
              <a:rPr lang="de-DE" sz="1600" dirty="0" smtClean="0">
                <a:solidFill>
                  <a:srgbClr val="C00000"/>
                </a:solidFill>
                <a:effectLst/>
                <a:latin typeface="+mj-lt"/>
              </a:rPr>
              <a:t>–en</a:t>
            </a:r>
            <a:r>
              <a:rPr lang="de-DE" sz="1600" dirty="0" smtClean="0">
                <a:effectLst/>
                <a:latin typeface="+mj-lt"/>
              </a:rPr>
              <a:t>. </a:t>
            </a:r>
            <a:endParaRPr lang="de-DE" sz="1600" dirty="0">
              <a:effectLst/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5842" y="191315"/>
            <a:ext cx="2132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effectLst/>
                <a:latin typeface="+mj-lt"/>
              </a:rPr>
              <a:t>Präsens</a:t>
            </a:r>
            <a:endParaRPr lang="ru-RU" sz="4000" dirty="0">
              <a:solidFill>
                <a:srgbClr val="C00000"/>
              </a:solidFill>
              <a:effectLst/>
              <a:latin typeface="+mj-lt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 animBg="1"/>
      <p:bldP spid="18" grpId="0" animBg="1"/>
      <p:bldP spid="24" grpId="0" animBg="1"/>
      <p:bldP spid="27" grpId="0"/>
      <p:bldP spid="28" grpId="0" animBg="1"/>
      <p:bldP spid="22" grpId="0" animBg="1"/>
      <p:bldP spid="2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6106" y="468989"/>
            <a:ext cx="2132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effectLst/>
                <a:latin typeface="+mj-lt"/>
              </a:rPr>
              <a:t>Präsens</a:t>
            </a:r>
            <a:endParaRPr lang="ru-RU" sz="4000" dirty="0">
              <a:solidFill>
                <a:srgbClr val="C00000"/>
              </a:solidFill>
              <a:effectLst/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771162"/>
              </p:ext>
            </p:extLst>
          </p:nvPr>
        </p:nvGraphicFramePr>
        <p:xfrm>
          <a:off x="431800" y="1383825"/>
          <a:ext cx="3924300" cy="33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075"/>
                <a:gridCol w="981075"/>
                <a:gridCol w="981075"/>
                <a:gridCol w="981075"/>
              </a:tblGrid>
              <a:tr h="5400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malen</a:t>
                      </a:r>
                      <a:endParaRPr lang="ru-RU" sz="2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gridSpan="2">
                  <a:txBody>
                    <a:bodyPr/>
                    <a:lstStyle/>
                    <a:p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</a:rPr>
                        <a:t>Grundform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</a:rPr>
                        <a:t>mal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</a:rPr>
                        <a:t>en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rowSpan="3">
                  <a:txBody>
                    <a:bodyPr/>
                    <a:lstStyle/>
                    <a:p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Singular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ich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mal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du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mal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er</a:t>
                      </a:r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sie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mal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96000">
                <a:tc rowSpan="3">
                  <a:txBody>
                    <a:bodyPr/>
                    <a:lstStyle/>
                    <a:p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Plural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wir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mal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en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ihr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mal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Sie/sie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mal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en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Скругленная прямоугольная выноска 14"/>
          <p:cNvSpPr/>
          <p:nvPr/>
        </p:nvSpPr>
        <p:spPr>
          <a:xfrm>
            <a:off x="5640921" y="3738001"/>
            <a:ext cx="2254208" cy="899542"/>
          </a:xfrm>
          <a:prstGeom prst="wedgeRoundRectCallout">
            <a:avLst>
              <a:gd name="adj1" fmla="val 67371"/>
              <a:gd name="adj2" fmla="val -111415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</a:rPr>
              <a:t>sein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4427860" y="2357949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4427860" y="2756821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4427860" y="3155693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4427860" y="3554565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4427860" y="3953437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4427860" y="4352311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561290" y="782678"/>
            <a:ext cx="2658296" cy="2118633"/>
            <a:chOff x="5305647" y="2357949"/>
            <a:chExt cx="3161341" cy="2533028"/>
          </a:xfrm>
        </p:grpSpPr>
        <p:sp>
          <p:nvSpPr>
            <p:cNvPr id="8" name="Овал 7"/>
            <p:cNvSpPr/>
            <p:nvPr/>
          </p:nvSpPr>
          <p:spPr>
            <a:xfrm>
              <a:off x="5305647" y="2357949"/>
              <a:ext cx="3161341" cy="2533028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7226" y="2571750"/>
              <a:ext cx="2066717" cy="2038975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2226" y="2319509"/>
            <a:ext cx="2381693" cy="248170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105917" y="1458610"/>
            <a:ext cx="2634680" cy="711188"/>
            <a:chOff x="5279469" y="1268006"/>
            <a:chExt cx="2766056" cy="71118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5279469" y="1268006"/>
              <a:ext cx="2766056" cy="711188"/>
              <a:chOff x="9107577" y="369773"/>
              <a:chExt cx="3576809" cy="1159852"/>
            </a:xfrm>
          </p:grpSpPr>
          <p:sp>
            <p:nvSpPr>
              <p:cNvPr id="28" name="Скругленная прямоугольная выноска 24"/>
              <p:cNvSpPr/>
              <p:nvPr/>
            </p:nvSpPr>
            <p:spPr>
              <a:xfrm rot="10800000">
                <a:off x="9107577" y="447813"/>
                <a:ext cx="3363317" cy="1081812"/>
              </a:xfrm>
              <a:prstGeom prst="wedgeRoundRectCallout">
                <a:avLst>
                  <a:gd name="adj1" fmla="val -42722"/>
                  <a:gd name="adj2" fmla="val -87181"/>
                  <a:gd name="adj3" fmla="val 16667"/>
                </a:avLst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9" name="Прямоугольник 25"/>
              <p:cNvSpPr/>
              <p:nvPr/>
            </p:nvSpPr>
            <p:spPr>
              <a:xfrm>
                <a:off x="9107579" y="369773"/>
                <a:ext cx="3576807" cy="757694"/>
              </a:xfrm>
              <a:prstGeom prst="wedgeRoundRectCallout">
                <a:avLst>
                  <a:gd name="adj1" fmla="val -10726"/>
                  <a:gd name="adj2" fmla="val 91411"/>
                  <a:gd name="adj3" fmla="val 16667"/>
                </a:avLst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ru-RU" sz="1600" dirty="0">
                  <a:latin typeface="+mj-lt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5319260" y="1353479"/>
              <a:ext cx="252137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>
                  <a:latin typeface="+mj-lt"/>
                </a:rPr>
                <a:t>Es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dirty="0" err="1">
                  <a:latin typeface="+mj-lt"/>
                </a:rPr>
                <a:t>ist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dirty="0" err="1" smtClean="0">
                  <a:latin typeface="+mj-lt"/>
                </a:rPr>
                <a:t>nicht</a:t>
              </a:r>
              <a:r>
                <a:rPr lang="ru-RU" sz="1600" dirty="0" smtClean="0">
                  <a:latin typeface="+mj-lt"/>
                </a:rPr>
                <a:t> </a:t>
              </a:r>
              <a:r>
                <a:rPr lang="en-US" sz="1600" dirty="0" smtClean="0">
                  <a:latin typeface="+mj-lt"/>
                </a:rPr>
                <a:t>so </a:t>
              </a:r>
              <a:r>
                <a:rPr lang="en-US" sz="1600" dirty="0" err="1">
                  <a:latin typeface="+mj-lt"/>
                </a:rPr>
                <a:t>einfach</a:t>
              </a:r>
              <a:r>
                <a:rPr lang="en-US" sz="1600" dirty="0">
                  <a:latin typeface="+mj-lt"/>
                </a:rPr>
                <a:t> </a:t>
              </a:r>
              <a:endParaRPr lang="ru-RU" sz="1600" dirty="0" smtClean="0">
                <a:latin typeface="+mj-lt"/>
              </a:endParaRPr>
            </a:p>
            <a:p>
              <a:pPr algn="ctr"/>
              <a:r>
                <a:rPr lang="en-US" sz="1600" dirty="0" err="1" smtClean="0">
                  <a:latin typeface="+mj-lt"/>
                </a:rPr>
                <a:t>mit</a:t>
              </a:r>
              <a:r>
                <a:rPr lang="en-US" sz="1600" dirty="0" smtClean="0">
                  <a:latin typeface="+mj-lt"/>
                </a:rPr>
                <a:t> </a:t>
              </a:r>
              <a:r>
                <a:rPr lang="en-US" sz="1600" dirty="0" err="1">
                  <a:latin typeface="+mj-lt"/>
                </a:rPr>
                <a:t>starken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dirty="0" err="1">
                  <a:latin typeface="+mj-lt"/>
                </a:rPr>
                <a:t>Verben</a:t>
              </a:r>
              <a:r>
                <a:rPr lang="ru-RU" sz="1600" dirty="0">
                  <a:latin typeface="+mj-lt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98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6106" y="468989"/>
            <a:ext cx="2132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effectLst/>
                <a:latin typeface="+mj-lt"/>
              </a:rPr>
              <a:t>Präsens</a:t>
            </a:r>
            <a:endParaRPr lang="ru-RU" sz="4000" dirty="0">
              <a:solidFill>
                <a:srgbClr val="C00000"/>
              </a:solidFill>
              <a:effectLst/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937949"/>
              </p:ext>
            </p:extLst>
          </p:nvPr>
        </p:nvGraphicFramePr>
        <p:xfrm>
          <a:off x="431800" y="1383825"/>
          <a:ext cx="3924300" cy="33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075"/>
                <a:gridCol w="981075"/>
                <a:gridCol w="981075"/>
                <a:gridCol w="981075"/>
              </a:tblGrid>
              <a:tr h="5400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sehen</a:t>
                      </a:r>
                      <a:endParaRPr lang="ru-RU" sz="2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gridSpan="2">
                  <a:txBody>
                    <a:bodyPr/>
                    <a:lstStyle/>
                    <a:p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</a:rPr>
                        <a:t>Grundform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</a:rPr>
                        <a:t>seh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</a:rPr>
                        <a:t>en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rowSpan="3">
                  <a:txBody>
                    <a:bodyPr/>
                    <a:lstStyle/>
                    <a:p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Singular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ich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seh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du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sieh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er</a:t>
                      </a:r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sie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sieh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96000">
                <a:tc rowSpan="3">
                  <a:txBody>
                    <a:bodyPr/>
                    <a:lstStyle/>
                    <a:p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Plural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wir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seh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en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ihr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seh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Sie/sie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seh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en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Стрелка влево 15"/>
          <p:cNvSpPr/>
          <p:nvPr/>
        </p:nvSpPr>
        <p:spPr>
          <a:xfrm>
            <a:off x="4427860" y="2357949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4427860" y="2756821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4427860" y="3155693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4427860" y="3554565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4427860" y="3953437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4427860" y="4352311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607880" y="3495496"/>
            <a:ext cx="4356100" cy="1200329"/>
            <a:chOff x="9348232" y="732192"/>
            <a:chExt cx="3228975" cy="1653639"/>
          </a:xfrm>
        </p:grpSpPr>
        <p:sp>
          <p:nvSpPr>
            <p:cNvPr id="25" name="Скругленная прямоугольная выноска 24"/>
            <p:cNvSpPr/>
            <p:nvPr/>
          </p:nvSpPr>
          <p:spPr>
            <a:xfrm rot="10800000">
              <a:off x="9522719" y="732192"/>
              <a:ext cx="2867855" cy="1653638"/>
            </a:xfrm>
            <a:prstGeom prst="wedgeRoundRectCallout">
              <a:avLst>
                <a:gd name="adj1" fmla="val -47557"/>
                <a:gd name="adj2" fmla="val 117356"/>
                <a:gd name="adj3" fmla="val 16667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348232" y="732193"/>
              <a:ext cx="3228975" cy="1653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sz="1600" dirty="0" smtClean="0">
                  <a:solidFill>
                    <a:sysClr val="windowText" lastClr="000000"/>
                  </a:solidFill>
                  <a:latin typeface="+mj-lt"/>
                </a:rPr>
                <a:t>Bei den starken Verben in der </a:t>
              </a:r>
            </a:p>
            <a:p>
              <a:pPr algn="ctr">
                <a:lnSpc>
                  <a:spcPct val="150000"/>
                </a:lnSpc>
              </a:pPr>
              <a:r>
                <a:rPr lang="de-DE" sz="1600" dirty="0" smtClean="0">
                  <a:solidFill>
                    <a:sysClr val="windowText" lastClr="000000"/>
                  </a:solidFill>
                  <a:latin typeface="+mj-lt"/>
                </a:rPr>
                <a:t>zweiten und dritten Person Singular ändert sich der Stammvokal. </a:t>
              </a:r>
              <a:endParaRPr lang="de-DE" sz="1600" dirty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 flipH="1">
            <a:off x="5511077" y="604935"/>
            <a:ext cx="2549705" cy="2151885"/>
            <a:chOff x="5113688" y="3265571"/>
            <a:chExt cx="2889948" cy="2281774"/>
          </a:xfrm>
          <a:solidFill>
            <a:srgbClr val="FFFFFF">
              <a:alpha val="69804"/>
            </a:srgbClr>
          </a:solidFill>
        </p:grpSpPr>
        <p:sp>
          <p:nvSpPr>
            <p:cNvPr id="3" name="Овал 2"/>
            <p:cNvSpPr/>
            <p:nvPr/>
          </p:nvSpPr>
          <p:spPr>
            <a:xfrm>
              <a:off x="5113688" y="3265571"/>
              <a:ext cx="2889948" cy="2281774"/>
            </a:xfrm>
            <a:prstGeom prst="ellipse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4" b="100000" l="0" r="100000">
                          <a14:foregroundMark x1="93361" y1="12041" x2="74066" y2="22026"/>
                          <a14:foregroundMark x1="84232" y1="38767" x2="66390" y2="32012"/>
                          <a14:foregroundMark x1="69087" y1="32012" x2="58921" y2="24229"/>
                          <a14:foregroundMark x1="51245" y1="27019" x2="59751" y2="45374"/>
                          <a14:foregroundMark x1="63900" y1="51542" x2="80705" y2="50954"/>
                          <a14:foregroundMark x1="79876" y1="43172" x2="81535" y2="49927"/>
                          <a14:foregroundMark x1="82365" y1="51542" x2="74066" y2="55947"/>
                          <a14:foregroundMark x1="74066" y1="58150" x2="58921" y2="58150"/>
                          <a14:foregroundMark x1="63071" y1="58737" x2="57261" y2="77093"/>
                          <a14:foregroundMark x1="58091" y1="76652" x2="74896" y2="90015"/>
                          <a14:foregroundMark x1="74896" y1="93245" x2="57261" y2="96035"/>
                          <a14:foregroundMark x1="57261" y1="95595" x2="57261" y2="87665"/>
                          <a14:foregroundMark x1="58921" y1="64905" x2="61411" y2="57122"/>
                          <a14:foregroundMark x1="71577" y1="41557" x2="58091" y2="29222"/>
                          <a14:foregroundMark x1="65560" y1="40969" x2="65560" y2="40969"/>
                          <a14:foregroundMark x1="70747" y1="38179" x2="70747" y2="38179"/>
                          <a14:foregroundMark x1="61411" y1="35389" x2="61411" y2="35389"/>
                          <a14:foregroundMark x1="60581" y1="35389" x2="60581" y2="35389"/>
                          <a14:foregroundMark x1="61411" y1="38179" x2="61411" y2="38179"/>
                          <a14:foregroundMark x1="64730" y1="39794" x2="64730" y2="39794"/>
                          <a14:foregroundMark x1="67220" y1="39794" x2="67220" y2="39794"/>
                          <a14:foregroundMark x1="68050" y1="40382" x2="68050" y2="40382"/>
                          <a14:foregroundMark x1="67220" y1="40382" x2="67220" y2="40382"/>
                          <a14:foregroundMark x1="69917" y1="41997" x2="69917" y2="41997"/>
                          <a14:foregroundMark x1="53527" y1="21586" x2="49793" y2="25404"/>
                          <a14:foregroundMark x1="51660" y1="18649" x2="41494" y2="33333"/>
                          <a14:foregroundMark x1="45851" y1="30984" x2="47510" y2="37739"/>
                          <a14:foregroundMark x1="48548" y1="37885" x2="57469" y2="53451"/>
                          <a14:foregroundMark x1="59751" y1="55066" x2="58714" y2="41557"/>
                          <a14:foregroundMark x1="84232" y1="37592" x2="79461" y2="35536"/>
                          <a14:foregroundMark x1="78423" y1="35242" x2="73651" y2="33040"/>
                          <a14:foregroundMark x1="73029" y1="32599" x2="67842" y2="27313"/>
                          <a14:foregroundMark x1="67220" y1="27166" x2="55602" y2="20705"/>
                          <a14:foregroundMark x1="83402" y1="39501" x2="80705" y2="41557"/>
                          <a14:foregroundMark x1="80498" y1="41850" x2="83610" y2="51689"/>
                          <a14:foregroundMark x1="83610" y1="51689" x2="79668" y2="54626"/>
                          <a14:foregroundMark x1="79461" y1="55653" x2="82158" y2="55360"/>
                          <a14:foregroundMark x1="82158" y1="55360" x2="80705" y2="58590"/>
                          <a14:foregroundMark x1="80705" y1="58884" x2="77386" y2="61087"/>
                          <a14:foregroundMark x1="76971" y1="61087" x2="54564" y2="57416"/>
                          <a14:foregroundMark x1="65975" y1="68135" x2="81120" y2="78561"/>
                          <a14:foregroundMark x1="55187" y1="19530" x2="54772" y2="8370"/>
                          <a14:foregroundMark x1="57054" y1="15565" x2="56846" y2="11747"/>
                          <a14:foregroundMark x1="55809" y1="8811" x2="58506" y2="8076"/>
                          <a14:foregroundMark x1="58506" y1="7489" x2="54772" y2="4112"/>
                          <a14:foregroundMark x1="53527" y1="4112" x2="46888" y2="4699"/>
                          <a14:foregroundMark x1="45643" y1="5286" x2="38589" y2="9545"/>
                          <a14:foregroundMark x1="37344" y1="10426" x2="29876" y2="23495"/>
                          <a14:foregroundMark x1="29461" y1="24523" x2="25311" y2="28194"/>
                          <a14:foregroundMark x1="25104" y1="28194" x2="18880" y2="32012"/>
                          <a14:foregroundMark x1="18257" y1="33774" x2="17427" y2="39207"/>
                          <a14:foregroundMark x1="17427" y1="39354" x2="19917" y2="46402"/>
                          <a14:foregroundMark x1="20124" y1="46696" x2="25519" y2="53891"/>
                          <a14:foregroundMark x1="25519" y1="55507" x2="26141" y2="62996"/>
                          <a14:foregroundMark x1="25519" y1="62408" x2="17842" y2="73568"/>
                          <a14:foregroundMark x1="18880" y1="73568" x2="16598" y2="78561"/>
                          <a14:foregroundMark x1="16598" y1="79148" x2="22822" y2="90015"/>
                          <a14:foregroundMark x1="24481" y1="91924" x2="19710" y2="88987"/>
                          <a14:foregroundMark x1="24274" y1="91043" x2="24274" y2="86490"/>
                          <a14:foregroundMark x1="24274" y1="86784" x2="33195" y2="95007"/>
                          <a14:foregroundMark x1="26141" y1="90455" x2="28631" y2="92805"/>
                          <a14:foregroundMark x1="28838" y1="93245" x2="37137" y2="96916"/>
                          <a14:foregroundMark x1="39627" y1="96916" x2="43361" y2="97063"/>
                          <a14:foregroundMark x1="43361" y1="97063" x2="26556" y2="83407"/>
                          <a14:foregroundMark x1="58714" y1="69310" x2="46680" y2="72981"/>
                          <a14:foregroundMark x1="56224" y1="74449" x2="40456" y2="80176"/>
                          <a14:foregroundMark x1="52697" y1="86344" x2="56432" y2="99119"/>
                          <a14:foregroundMark x1="68050" y1="32746" x2="64108" y2="39941"/>
                          <a14:foregroundMark x1="73859" y1="39648" x2="60166" y2="42291"/>
                          <a14:foregroundMark x1="75726" y1="41997" x2="67427" y2="44934"/>
                          <a14:foregroundMark x1="60788" y1="26725" x2="59336" y2="283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304" r="890"/>
            <a:stretch/>
          </p:blipFill>
          <p:spPr>
            <a:xfrm>
              <a:off x="5783983" y="3523621"/>
              <a:ext cx="1298889" cy="182748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/>
              </a:glow>
            </a:effectLst>
          </p:spPr>
        </p:pic>
      </p:grp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92855"/>
              </p:ext>
            </p:extLst>
          </p:nvPr>
        </p:nvGraphicFramePr>
        <p:xfrm>
          <a:off x="5946788" y="3300183"/>
          <a:ext cx="1678284" cy="139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428"/>
                <a:gridCol w="559428"/>
                <a:gridCol w="559428"/>
              </a:tblGrid>
              <a:tr h="349834">
                <a:tc>
                  <a:txBody>
                    <a:bodyPr/>
                    <a:lstStyle/>
                    <a:p>
                      <a:pPr marL="936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→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00" lvl="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ie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49834">
                <a:tc>
                  <a:txBody>
                    <a:bodyPr/>
                    <a:lstStyle/>
                    <a:p>
                      <a:pPr marL="936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→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3600" lvl="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834">
                <a:tc>
                  <a:txBody>
                    <a:bodyPr/>
                    <a:lstStyle/>
                    <a:p>
                      <a:pPr marL="936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→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00" lvl="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ä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49834">
                <a:tc>
                  <a:txBody>
                    <a:bodyPr/>
                    <a:lstStyle/>
                    <a:p>
                      <a:pPr marL="936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au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→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3600" lvl="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äu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0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6106" y="468989"/>
            <a:ext cx="2132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effectLst/>
                <a:latin typeface="+mj-lt"/>
              </a:rPr>
              <a:t>Präsens</a:t>
            </a:r>
            <a:endParaRPr lang="ru-RU" sz="4000" dirty="0">
              <a:solidFill>
                <a:srgbClr val="C00000"/>
              </a:solidFill>
              <a:effectLst/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126058"/>
              </p:ext>
            </p:extLst>
          </p:nvPr>
        </p:nvGraphicFramePr>
        <p:xfrm>
          <a:off x="431800" y="1383825"/>
          <a:ext cx="3924300" cy="33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075"/>
                <a:gridCol w="981075"/>
                <a:gridCol w="981075"/>
                <a:gridCol w="981075"/>
              </a:tblGrid>
              <a:tr h="5400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geben</a:t>
                      </a:r>
                      <a:endParaRPr lang="ru-RU" sz="2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gridSpan="2">
                  <a:txBody>
                    <a:bodyPr/>
                    <a:lstStyle/>
                    <a:p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</a:rPr>
                        <a:t>Grundform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</a:rPr>
                        <a:t>geb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</a:rPr>
                        <a:t>en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rowSpan="3">
                  <a:txBody>
                    <a:bodyPr/>
                    <a:lstStyle/>
                    <a:p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Singular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ich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geb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du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gib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er</a:t>
                      </a:r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sie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gib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96000">
                <a:tc rowSpan="3">
                  <a:txBody>
                    <a:bodyPr/>
                    <a:lstStyle/>
                    <a:p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Plural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wir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geb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en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ihr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geb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Sie/sie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geb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en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Стрелка влево 15"/>
          <p:cNvSpPr/>
          <p:nvPr/>
        </p:nvSpPr>
        <p:spPr>
          <a:xfrm>
            <a:off x="4427860" y="2357949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4427860" y="2756821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4427860" y="3155693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4427860" y="3554565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4427860" y="3953437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4427860" y="4352311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018683" y="3821238"/>
            <a:ext cx="3687383" cy="873218"/>
            <a:chOff x="8997004" y="436142"/>
            <a:chExt cx="3687383" cy="71937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25" name="Скругленная прямоугольная выноска 24"/>
            <p:cNvSpPr/>
            <p:nvPr/>
          </p:nvSpPr>
          <p:spPr>
            <a:xfrm rot="10800000">
              <a:off x="8997004" y="498318"/>
              <a:ext cx="3687383" cy="657201"/>
            </a:xfrm>
            <a:prstGeom prst="wedgeRoundRectCallout">
              <a:avLst>
                <a:gd name="adj1" fmla="val -49965"/>
                <a:gd name="adj2" fmla="val 170150"/>
                <a:gd name="adj3" fmla="val 16667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052290" y="436142"/>
              <a:ext cx="3576807" cy="719378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>
                  <a:latin typeface="+mj-lt"/>
                </a:rPr>
                <a:t>Das Starke Verb </a:t>
              </a:r>
              <a:r>
                <a:rPr lang="en-US" sz="1600" dirty="0" err="1">
                  <a:latin typeface="+mj-lt"/>
                </a:rPr>
                <a:t>ändert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dirty="0" err="1" smtClean="0">
                  <a:latin typeface="+mj-lt"/>
                </a:rPr>
                <a:t>sich</a:t>
              </a:r>
              <a:r>
                <a:rPr lang="en-US" sz="1600" dirty="0" smtClean="0">
                  <a:latin typeface="+mj-lt"/>
                </a:rPr>
                <a:t> </a:t>
              </a:r>
              <a:r>
                <a:rPr lang="en-US" sz="1600" dirty="0">
                  <a:latin typeface="+mj-lt"/>
                </a:rPr>
                <a:t>der </a:t>
              </a:r>
              <a:r>
                <a:rPr lang="en-US" sz="1600" dirty="0" err="1">
                  <a:latin typeface="+mj-lt"/>
                </a:rPr>
                <a:t>Stammvokal</a:t>
              </a:r>
              <a:r>
                <a:rPr lang="en-US" sz="1600" dirty="0">
                  <a:latin typeface="+mj-lt"/>
                </a:rPr>
                <a:t> von  </a:t>
              </a:r>
              <a:r>
                <a:rPr lang="en-US" sz="1600" b="1" dirty="0">
                  <a:solidFill>
                    <a:srgbClr val="C00000"/>
                  </a:solidFill>
                  <a:latin typeface="+mj-lt"/>
                </a:rPr>
                <a:t>“e” </a:t>
              </a:r>
              <a:r>
                <a:rPr lang="en-US" sz="1600" dirty="0" err="1">
                  <a:latin typeface="+mj-lt"/>
                </a:rPr>
                <a:t>zu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b="1" dirty="0">
                  <a:solidFill>
                    <a:srgbClr val="C00000"/>
                  </a:solidFill>
                  <a:latin typeface="+mj-lt"/>
                </a:rPr>
                <a:t>“</a:t>
              </a:r>
              <a:r>
                <a:rPr lang="en-US" sz="1600" b="1" dirty="0" err="1">
                  <a:solidFill>
                    <a:srgbClr val="C00000"/>
                  </a:solidFill>
                  <a:latin typeface="+mj-lt"/>
                </a:rPr>
                <a:t>i</a:t>
              </a:r>
              <a:r>
                <a:rPr lang="en-US" sz="1600" b="1" dirty="0" smtClean="0">
                  <a:solidFill>
                    <a:srgbClr val="C00000"/>
                  </a:solidFill>
                  <a:latin typeface="+mj-lt"/>
                </a:rPr>
                <a:t>”</a:t>
              </a:r>
              <a:r>
                <a:rPr lang="en-US" sz="1600" dirty="0" smtClean="0">
                  <a:latin typeface="+mj-lt"/>
                </a:rPr>
                <a:t>.</a:t>
              </a:r>
              <a:endParaRPr lang="ru-RU" sz="1600" dirty="0">
                <a:latin typeface="+mj-lt"/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5226252" y="722185"/>
            <a:ext cx="3272244" cy="2323617"/>
            <a:chOff x="5101357" y="2311674"/>
            <a:chExt cx="3272244" cy="2323617"/>
          </a:xfrm>
        </p:grpSpPr>
        <p:sp>
          <p:nvSpPr>
            <p:cNvPr id="2" name="Овал 1"/>
            <p:cNvSpPr/>
            <p:nvPr/>
          </p:nvSpPr>
          <p:spPr>
            <a:xfrm>
              <a:off x="5101357" y="2311674"/>
              <a:ext cx="3272244" cy="2323617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474" l="0" r="100000">
                          <a14:foregroundMark x1="56667" y1="30409" x2="87111" y2="74269"/>
                          <a14:foregroundMark x1="79111" y1="59649" x2="91333" y2="59649"/>
                          <a14:foregroundMark x1="92444" y1="59649" x2="94889" y2="602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78" y="2915906"/>
              <a:ext cx="2754601" cy="111515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22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6106" y="468989"/>
            <a:ext cx="2132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effectLst/>
                <a:latin typeface="+mj-lt"/>
              </a:rPr>
              <a:t>Präsens</a:t>
            </a:r>
            <a:endParaRPr lang="ru-RU" sz="4000" dirty="0">
              <a:solidFill>
                <a:srgbClr val="C00000"/>
              </a:solidFill>
              <a:effectLst/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9146"/>
              </p:ext>
            </p:extLst>
          </p:nvPr>
        </p:nvGraphicFramePr>
        <p:xfrm>
          <a:off x="431800" y="1383825"/>
          <a:ext cx="3924300" cy="33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075"/>
                <a:gridCol w="981075"/>
                <a:gridCol w="981075"/>
                <a:gridCol w="981075"/>
              </a:tblGrid>
              <a:tr h="5400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fahren</a:t>
                      </a:r>
                      <a:endParaRPr lang="ru-RU" sz="2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gridSpan="2">
                  <a:txBody>
                    <a:bodyPr/>
                    <a:lstStyle/>
                    <a:p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</a:rPr>
                        <a:t>Grundform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</a:rPr>
                        <a:t>fahr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</a:rPr>
                        <a:t>en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rowSpan="3">
                  <a:txBody>
                    <a:bodyPr/>
                    <a:lstStyle/>
                    <a:p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Singular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ich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fahr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du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fähr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er</a:t>
                      </a:r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sie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fähr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96000">
                <a:tc rowSpan="3">
                  <a:txBody>
                    <a:bodyPr/>
                    <a:lstStyle/>
                    <a:p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Plural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wir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fahr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en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ihr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fahr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Sie/sie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fahr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en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Стрелка влево 15"/>
          <p:cNvSpPr/>
          <p:nvPr/>
        </p:nvSpPr>
        <p:spPr>
          <a:xfrm>
            <a:off x="4427860" y="2357949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4427860" y="2756821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4427860" y="3155693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4427860" y="3554565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4427860" y="3953437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4427860" y="4352311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4914240" y="3789308"/>
            <a:ext cx="3797960" cy="919401"/>
            <a:chOff x="8997004" y="369773"/>
            <a:chExt cx="3797960" cy="1499420"/>
          </a:xfrm>
        </p:grpSpPr>
        <p:sp>
          <p:nvSpPr>
            <p:cNvPr id="31" name="Скругленная прямоугольная выноска 24"/>
            <p:cNvSpPr/>
            <p:nvPr/>
          </p:nvSpPr>
          <p:spPr>
            <a:xfrm rot="10800000">
              <a:off x="8997004" y="422197"/>
              <a:ext cx="3797960" cy="1340564"/>
            </a:xfrm>
            <a:prstGeom prst="wedgeRoundRectCallout">
              <a:avLst>
                <a:gd name="adj1" fmla="val -49389"/>
                <a:gd name="adj2" fmla="val 149165"/>
                <a:gd name="adj3" fmla="val 16667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2" name="Прямоугольник 25"/>
            <p:cNvSpPr/>
            <p:nvPr/>
          </p:nvSpPr>
          <p:spPr>
            <a:xfrm>
              <a:off x="9107579" y="369773"/>
              <a:ext cx="3576807" cy="1499420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>
                  <a:latin typeface="+mj-lt"/>
                </a:rPr>
                <a:t>Das Starke Verb </a:t>
              </a:r>
              <a:r>
                <a:rPr lang="en-US" sz="1600" dirty="0" err="1">
                  <a:latin typeface="+mj-lt"/>
                </a:rPr>
                <a:t>ändert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dirty="0" err="1" smtClean="0">
                  <a:latin typeface="+mj-lt"/>
                </a:rPr>
                <a:t>sich</a:t>
              </a:r>
              <a:r>
                <a:rPr lang="en-US" sz="1600" dirty="0" smtClean="0">
                  <a:latin typeface="+mj-lt"/>
                </a:rPr>
                <a:t> </a:t>
              </a:r>
              <a:r>
                <a:rPr lang="en-US" sz="1600" dirty="0">
                  <a:latin typeface="+mj-lt"/>
                </a:rPr>
                <a:t>der </a:t>
              </a:r>
              <a:r>
                <a:rPr lang="en-US" sz="1600" dirty="0" err="1">
                  <a:latin typeface="+mj-lt"/>
                </a:rPr>
                <a:t>Stammvokal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dirty="0" smtClean="0">
                  <a:latin typeface="+mj-lt"/>
                </a:rPr>
                <a:t>von</a:t>
              </a:r>
              <a:r>
                <a:rPr lang="en-US" sz="1600" dirty="0"/>
                <a:t> </a:t>
              </a:r>
              <a:r>
                <a:rPr lang="en-US" sz="1600" b="1" dirty="0">
                  <a:solidFill>
                    <a:srgbClr val="C00000"/>
                  </a:solidFill>
                  <a:latin typeface="+mj-lt"/>
                </a:rPr>
                <a:t>“a” </a:t>
              </a:r>
              <a:r>
                <a:rPr lang="en-US" sz="1600" dirty="0" err="1">
                  <a:latin typeface="+mj-lt"/>
                </a:rPr>
                <a:t>zu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b="1" dirty="0">
                  <a:solidFill>
                    <a:srgbClr val="C00000"/>
                  </a:solidFill>
                  <a:latin typeface="+mj-lt"/>
                </a:rPr>
                <a:t>“</a:t>
              </a:r>
              <a:r>
                <a:rPr lang="en-US" sz="1600" b="1" dirty="0" smtClean="0">
                  <a:solidFill>
                    <a:srgbClr val="C00000"/>
                  </a:solidFill>
                  <a:latin typeface="+mj-lt"/>
                </a:rPr>
                <a:t>ä”</a:t>
              </a:r>
              <a:r>
                <a:rPr lang="ru-RU" sz="1600" dirty="0" smtClean="0">
                  <a:latin typeface="+mj-lt"/>
                </a:rPr>
                <a:t>.</a:t>
              </a:r>
              <a:endParaRPr lang="ru-RU" sz="1600" dirty="0">
                <a:latin typeface="+mj-lt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363680" y="597301"/>
            <a:ext cx="2899076" cy="2159520"/>
            <a:chOff x="5237342" y="2657759"/>
            <a:chExt cx="2899076" cy="2159520"/>
          </a:xfrm>
        </p:grpSpPr>
        <p:sp>
          <p:nvSpPr>
            <p:cNvPr id="2" name="Овал 1"/>
            <p:cNvSpPr/>
            <p:nvPr/>
          </p:nvSpPr>
          <p:spPr>
            <a:xfrm>
              <a:off x="5237342" y="2657759"/>
              <a:ext cx="2899076" cy="215952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8" descr="http://1.bp.blogspot.com/-XworvqDYkFk/TvGPaejzfQI/AAAAAAAAAe8/f4qsFT1XlCw/s1600/berlibu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267" l="1858" r="98649">
                          <a14:foregroundMark x1="21115" y1="81629" x2="31250" y2="91681"/>
                          <a14:foregroundMark x1="21622" y1="94627" x2="30743" y2="95841"/>
                          <a14:foregroundMark x1="30743" y1="95841" x2="35980" y2="89948"/>
                          <a14:foregroundMark x1="36824" y1="89601" x2="37838" y2="83709"/>
                          <a14:foregroundMark x1="21284" y1="93241" x2="17568" y2="84402"/>
                          <a14:foregroundMark x1="20270" y1="82669" x2="32264" y2="81282"/>
                          <a14:foregroundMark x1="6588" y1="81109" x2="6081" y2="77990"/>
                          <a14:foregroundMark x1="5912" y1="73830" x2="6419" y2="59965"/>
                          <a14:foregroundMark x1="19257" y1="49393" x2="22635" y2="49393"/>
                          <a14:foregroundMark x1="9459" y1="53380" x2="19764" y2="49047"/>
                          <a14:foregroundMark x1="21284" y1="46101" x2="30743" y2="25650"/>
                          <a14:foregroundMark x1="38851" y1="86308" x2="66385" y2="86655"/>
                          <a14:foregroundMark x1="35473" y1="83709" x2="30236" y2="81976"/>
                          <a14:foregroundMark x1="22804" y1="79029" x2="27872" y2="79029"/>
                          <a14:foregroundMark x1="65709" y1="87348" x2="68243" y2="92201"/>
                          <a14:foregroundMark x1="68412" y1="92548" x2="72804" y2="95147"/>
                          <a14:foregroundMark x1="73986" y1="96187" x2="77872" y2="96534"/>
                          <a14:foregroundMark x1="79392" y1="96534" x2="82601" y2="96534"/>
                          <a14:foregroundMark x1="83108" y1="96534" x2="86486" y2="92201"/>
                          <a14:foregroundMark x1="86655" y1="92201" x2="88514" y2="86308"/>
                          <a14:foregroundMark x1="88514" y1="86308" x2="68919" y2="83709"/>
                          <a14:foregroundMark x1="80405" y1="90988" x2="81926" y2="93588"/>
                          <a14:foregroundMark x1="70777" y1="91854" x2="70777" y2="91854"/>
                          <a14:foregroundMark x1="70270" y1="88908" x2="70270" y2="88908"/>
                          <a14:foregroundMark x1="71284" y1="81976" x2="83615" y2="80416"/>
                          <a14:foregroundMark x1="94595" y1="82669" x2="95439" y2="77470"/>
                          <a14:foregroundMark x1="88851" y1="87002" x2="93074" y2="86655"/>
                          <a14:foregroundMark x1="80405" y1="80069" x2="73818" y2="78336"/>
                          <a14:foregroundMark x1="81926" y1="66551" x2="86993" y2="67244"/>
                          <a14:foregroundMark x1="95439" y1="83709" x2="97466" y2="81976"/>
                          <a14:foregroundMark x1="97635" y1="80763" x2="97635" y2="76776"/>
                          <a14:foregroundMark x1="97466" y1="76776" x2="84459" y2="25650"/>
                          <a14:foregroundMark x1="84459" y1="25997" x2="78041" y2="24263"/>
                          <a14:foregroundMark x1="78885" y1="24263" x2="78041" y2="6759"/>
                          <a14:foregroundMark x1="77534" y1="7106" x2="64358" y2="5199"/>
                          <a14:foregroundMark x1="59797" y1="10745" x2="59628" y2="15425"/>
                          <a14:foregroundMark x1="60135" y1="9185" x2="55574" y2="3466"/>
                          <a14:foregroundMark x1="52703" y1="3466" x2="48986" y2="3466"/>
                          <a14:foregroundMark x1="45101" y1="3813" x2="39865" y2="3120"/>
                          <a14:foregroundMark x1="38007" y1="3813" x2="36486" y2="6759"/>
                          <a14:foregroundMark x1="5574" y1="81282" x2="4899" y2="78683"/>
                          <a14:foregroundMark x1="9459" y1="82322" x2="11993" y2="86308"/>
                          <a14:foregroundMark x1="11993" y1="86308" x2="16216" y2="86308"/>
                          <a14:foregroundMark x1="8953" y1="82669" x2="5912" y2="82669"/>
                          <a14:foregroundMark x1="5574" y1="82669" x2="4561" y2="80763"/>
                          <a14:foregroundMark x1="3885" y1="78683" x2="4054" y2="74523"/>
                          <a14:foregroundMark x1="4392" y1="74523" x2="5912" y2="73484"/>
                          <a14:foregroundMark x1="5912" y1="68458" x2="5574" y2="61179"/>
                          <a14:foregroundMark x1="5405" y1="60659" x2="4561" y2="57366"/>
                          <a14:foregroundMark x1="4561" y1="56672" x2="4899" y2="55286"/>
                          <a14:foregroundMark x1="5405" y1="55286" x2="19088" y2="47140"/>
                          <a14:foregroundMark x1="19088" y1="46794" x2="20270" y2="44367"/>
                          <a14:foregroundMark x1="20608" y1="44367" x2="22297" y2="44367"/>
                          <a14:foregroundMark x1="30743" y1="24957" x2="33784" y2="24263"/>
                          <a14:foregroundMark x1="32939" y1="23917" x2="32770" y2="20624"/>
                          <a14:foregroundMark x1="32432" y1="20624" x2="30405" y2="19064"/>
                          <a14:foregroundMark x1="30405" y1="18371" x2="35304" y2="17331"/>
                          <a14:foregroundMark x1="35304" y1="17331" x2="35304" y2="14385"/>
                          <a14:foregroundMark x1="35473" y1="14385" x2="37838" y2="13345"/>
                          <a14:foregroundMark x1="37838" y1="13345" x2="35811" y2="7106"/>
                          <a14:foregroundMark x1="35811" y1="5546" x2="42399" y2="1906"/>
                          <a14:foregroundMark x1="42399" y1="1906" x2="47635" y2="2773"/>
                          <a14:foregroundMark x1="47973" y1="3466" x2="53547" y2="2253"/>
                          <a14:foregroundMark x1="54223" y1="2600" x2="57095" y2="3466"/>
                          <a14:foregroundMark x1="57264" y1="3813" x2="59797" y2="5546"/>
                          <a14:foregroundMark x1="59797" y1="6066" x2="60642" y2="7106"/>
                          <a14:foregroundMark x1="60811" y1="7452" x2="63851" y2="5199"/>
                          <a14:foregroundMark x1="65372" y1="5199" x2="72804" y2="4159"/>
                          <a14:foregroundMark x1="72466" y1="4159" x2="76520" y2="4159"/>
                          <a14:foregroundMark x1="76520" y1="4506" x2="78041" y2="6412"/>
                          <a14:foregroundMark x1="79054" y1="9185" x2="79392" y2="10745"/>
                          <a14:foregroundMark x1="79054" y1="10052" x2="78547" y2="6759"/>
                          <a14:foregroundMark x1="62838" y1="28596" x2="79561" y2="28250"/>
                          <a14:foregroundMark x1="62838" y1="28943" x2="62838" y2="46447"/>
                          <a14:foregroundMark x1="62838" y1="45061" x2="77534" y2="28596"/>
                          <a14:foregroundMark x1="66723" y1="29983" x2="81081" y2="38128"/>
                          <a14:foregroundMark x1="82601" y1="42808" x2="64189" y2="41421"/>
                          <a14:foregroundMark x1="64189" y1="38128" x2="65709" y2="34142"/>
                          <a14:foregroundMark x1="71791" y1="34835" x2="77027" y2="37435"/>
                          <a14:foregroundMark x1="80068" y1="29289" x2="85642" y2="46794"/>
                          <a14:foregroundMark x1="73986" y1="45754" x2="64189" y2="43674"/>
                          <a14:foregroundMark x1="59122" y1="35529" x2="53041" y2="28250"/>
                          <a14:foregroundMark x1="51182" y1="28250" x2="35980" y2="28250"/>
                          <a14:foregroundMark x1="34291" y1="29983" x2="29392" y2="39515"/>
                          <a14:foregroundMark x1="32939" y1="28596" x2="42905" y2="34489"/>
                          <a14:foregroundMark x1="27703" y1="42461" x2="44595" y2="32236"/>
                          <a14:foregroundMark x1="28378" y1="46447" x2="41385" y2="41075"/>
                          <a14:foregroundMark x1="35811" y1="42114" x2="38851" y2="40728"/>
                          <a14:foregroundMark x1="38514" y1="43501" x2="44088" y2="44367"/>
                          <a14:foregroundMark x1="38007" y1="45754" x2="45946" y2="45754"/>
                          <a14:backgroundMark x1="41892" y1="867" x2="54223" y2="1560"/>
                          <a14:backgroundMark x1="22297" y1="12825" x2="16554" y2="19931"/>
                          <a14:backgroundMark x1="3378" y1="6759" x2="2027" y2="97574"/>
                          <a14:backgroundMark x1="3378" y1="98267" x2="99493" y2="987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462" y="3061497"/>
              <a:ext cx="1758835" cy="135204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/>
              </a:glow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119792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6106" y="468989"/>
            <a:ext cx="2132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effectLst/>
                <a:latin typeface="+mj-lt"/>
              </a:rPr>
              <a:t>Präsens</a:t>
            </a:r>
            <a:endParaRPr lang="ru-RU" sz="4000" dirty="0">
              <a:solidFill>
                <a:srgbClr val="C00000"/>
              </a:solidFill>
              <a:effectLst/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44628"/>
              </p:ext>
            </p:extLst>
          </p:nvPr>
        </p:nvGraphicFramePr>
        <p:xfrm>
          <a:off x="431800" y="1383825"/>
          <a:ext cx="3924300" cy="33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075"/>
                <a:gridCol w="981075"/>
                <a:gridCol w="981075"/>
                <a:gridCol w="981075"/>
              </a:tblGrid>
              <a:tr h="5400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laufen</a:t>
                      </a:r>
                      <a:endParaRPr lang="ru-RU" sz="2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gridSpan="2">
                  <a:txBody>
                    <a:bodyPr/>
                    <a:lstStyle/>
                    <a:p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</a:rPr>
                        <a:t>Grundform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</a:rPr>
                        <a:t>lauf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</a:rPr>
                        <a:t>en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rowSpan="3">
                  <a:txBody>
                    <a:bodyPr/>
                    <a:lstStyle/>
                    <a:p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Singular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ich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lauf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du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läuf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er</a:t>
                      </a:r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sie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läuf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96000">
                <a:tc rowSpan="3">
                  <a:txBody>
                    <a:bodyPr/>
                    <a:lstStyle/>
                    <a:p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Plural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wir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lauf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en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ihr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lauf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Sie/sie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lauf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en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Стрелка влево 15"/>
          <p:cNvSpPr/>
          <p:nvPr/>
        </p:nvSpPr>
        <p:spPr>
          <a:xfrm>
            <a:off x="4427860" y="2357949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4427860" y="2756821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4427860" y="3155693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4427860" y="3554565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4427860" y="3953437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4427860" y="4352311"/>
            <a:ext cx="360040" cy="288981"/>
          </a:xfrm>
          <a:prstGeom prst="left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4914238" y="3765732"/>
            <a:ext cx="3797960" cy="930093"/>
            <a:chOff x="8997002" y="1408001"/>
            <a:chExt cx="3797960" cy="766233"/>
          </a:xfrm>
        </p:grpSpPr>
        <p:sp>
          <p:nvSpPr>
            <p:cNvPr id="32" name="Скругленная прямоугольная выноска 24"/>
            <p:cNvSpPr/>
            <p:nvPr/>
          </p:nvSpPr>
          <p:spPr>
            <a:xfrm rot="10800000">
              <a:off x="8997002" y="1408001"/>
              <a:ext cx="3797960" cy="766233"/>
            </a:xfrm>
            <a:prstGeom prst="wedgeRoundRectCallout">
              <a:avLst>
                <a:gd name="adj1" fmla="val -50228"/>
                <a:gd name="adj2" fmla="val 142522"/>
                <a:gd name="adj3" fmla="val 16667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3" name="Прямоугольник 25"/>
            <p:cNvSpPr/>
            <p:nvPr/>
          </p:nvSpPr>
          <p:spPr>
            <a:xfrm>
              <a:off x="9107578" y="1430551"/>
              <a:ext cx="3576807" cy="721132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>
                  <a:latin typeface="+mj-lt"/>
                </a:rPr>
                <a:t>Das Starke Verb </a:t>
              </a:r>
              <a:r>
                <a:rPr lang="en-US" sz="1600" dirty="0" err="1">
                  <a:latin typeface="+mj-lt"/>
                </a:rPr>
                <a:t>ändert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dirty="0" err="1" smtClean="0">
                  <a:latin typeface="+mj-lt"/>
                </a:rPr>
                <a:t>sich</a:t>
              </a:r>
              <a:r>
                <a:rPr lang="en-US" sz="1600" dirty="0" smtClean="0">
                  <a:latin typeface="+mj-lt"/>
                </a:rPr>
                <a:t> </a:t>
              </a:r>
              <a:r>
                <a:rPr lang="en-US" sz="1600" dirty="0">
                  <a:latin typeface="+mj-lt"/>
                </a:rPr>
                <a:t>der </a:t>
              </a:r>
              <a:r>
                <a:rPr lang="en-US" sz="1600" dirty="0" err="1">
                  <a:latin typeface="+mj-lt"/>
                </a:rPr>
                <a:t>Stammvokal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dirty="0" smtClean="0">
                  <a:latin typeface="+mj-lt"/>
                </a:rPr>
                <a:t>von</a:t>
              </a:r>
              <a:r>
                <a:rPr lang="en-US" sz="1600" dirty="0"/>
                <a:t> </a:t>
              </a:r>
              <a:r>
                <a:rPr lang="en-US" sz="1600" b="1" dirty="0">
                  <a:solidFill>
                    <a:srgbClr val="C00000"/>
                  </a:solidFill>
                  <a:latin typeface="+mj-lt"/>
                </a:rPr>
                <a:t>“</a:t>
              </a:r>
              <a:r>
                <a:rPr lang="en-US" sz="1600" b="1" dirty="0" smtClean="0">
                  <a:solidFill>
                    <a:srgbClr val="C00000"/>
                  </a:solidFill>
                  <a:latin typeface="+mj-lt"/>
                </a:rPr>
                <a:t>a</a:t>
              </a:r>
              <a:r>
                <a:rPr lang="en-US" sz="1600" b="1" dirty="0">
                  <a:solidFill>
                    <a:srgbClr val="C00000"/>
                  </a:solidFill>
                  <a:latin typeface="+mj-lt"/>
                </a:rPr>
                <a:t>u</a:t>
              </a:r>
              <a:r>
                <a:rPr lang="en-US" sz="1600" b="1" dirty="0" smtClean="0">
                  <a:solidFill>
                    <a:srgbClr val="C00000"/>
                  </a:solidFill>
                  <a:latin typeface="+mj-lt"/>
                </a:rPr>
                <a:t>” </a:t>
              </a:r>
              <a:r>
                <a:rPr lang="en-US" sz="1600" dirty="0" err="1">
                  <a:latin typeface="+mj-lt"/>
                </a:rPr>
                <a:t>zu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b="1" dirty="0">
                  <a:solidFill>
                    <a:srgbClr val="C00000"/>
                  </a:solidFill>
                  <a:latin typeface="+mj-lt"/>
                </a:rPr>
                <a:t>“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+mj-lt"/>
                </a:rPr>
                <a:t>äu</a:t>
              </a:r>
              <a:r>
                <a:rPr lang="en-US" sz="1600" b="1" dirty="0" smtClean="0">
                  <a:solidFill>
                    <a:srgbClr val="C00000"/>
                  </a:solidFill>
                  <a:latin typeface="+mj-lt"/>
                </a:rPr>
                <a:t>”</a:t>
              </a:r>
              <a:r>
                <a:rPr lang="en-US" sz="1600" dirty="0" smtClean="0">
                  <a:latin typeface="+mj-lt"/>
                </a:rPr>
                <a:t>.</a:t>
              </a:r>
              <a:endParaRPr lang="ru-RU" sz="1600" dirty="0">
                <a:latin typeface="+mj-lt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363679" y="601061"/>
            <a:ext cx="2899076" cy="2159520"/>
            <a:chOff x="5237342" y="2657759"/>
            <a:chExt cx="2899076" cy="2159520"/>
          </a:xfrm>
        </p:grpSpPr>
        <p:sp>
          <p:nvSpPr>
            <p:cNvPr id="34" name="Овал 33"/>
            <p:cNvSpPr/>
            <p:nvPr/>
          </p:nvSpPr>
          <p:spPr>
            <a:xfrm>
              <a:off x="5237342" y="2657759"/>
              <a:ext cx="2899076" cy="2159520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https://d8kyhhndkm363.cloudfront.net/8/67938/Emma_Pic_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4966" y1="6333" x2="35374" y2="13500"/>
                          <a14:foregroundMark x1="12075" y1="18333" x2="21088" y2="17833"/>
                          <a14:foregroundMark x1="12925" y1="14667" x2="12925" y2="14667"/>
                          <a14:foregroundMark x1="17347" y1="14667" x2="21088" y2="14667"/>
                          <a14:foregroundMark x1="17687" y1="26667" x2="21769" y2="33500"/>
                          <a14:foregroundMark x1="5952" y1="78000" x2="18197" y2="97667"/>
                          <a14:foregroundMark x1="72959" y1="55500" x2="95068" y2="67667"/>
                          <a14:foregroundMark x1="85204" y1="65667" x2="79592" y2="62833"/>
                          <a14:foregroundMark x1="17347" y1="4833" x2="19388" y2="4667"/>
                          <a14:foregroundMark x1="34184" y1="9333" x2="36565" y2="15667"/>
                          <a14:foregroundMark x1="36905" y1="16000" x2="39456" y2="21667"/>
                          <a14:foregroundMark x1="850" y1="47833" x2="1020" y2="45333"/>
                          <a14:foregroundMark x1="73129" y1="60167" x2="71939" y2="59333"/>
                          <a14:foregroundMark x1="71939" y1="59167" x2="72449" y2="57500"/>
                          <a14:foregroundMark x1="72279" y1="57500" x2="71429" y2="55833"/>
                          <a14:foregroundMark x1="71429" y1="55667" x2="72619" y2="52500"/>
                          <a14:foregroundMark x1="72789" y1="52500" x2="76190" y2="51833"/>
                          <a14:foregroundMark x1="76190" y1="51833" x2="90136" y2="57833"/>
                          <a14:foregroundMark x1="93027" y1="58833" x2="97279" y2="62167"/>
                          <a14:foregroundMark x1="97789" y1="62667" x2="97619" y2="67167"/>
                          <a14:foregroundMark x1="97279" y1="67667" x2="96429" y2="69000"/>
                          <a14:foregroundMark x1="96259" y1="69000" x2="96259" y2="69000"/>
                          <a14:foregroundMark x1="96088" y1="69000" x2="91327" y2="69500"/>
                          <a14:foregroundMark x1="90986" y1="69500" x2="86735" y2="68167"/>
                          <a14:foregroundMark x1="33673" y1="27333" x2="35544" y2="26167"/>
                          <a14:foregroundMark x1="2891" y1="78833" x2="3231" y2="84833"/>
                          <a14:foregroundMark x1="2551" y1="78167" x2="4422" y2="75667"/>
                          <a14:foregroundMark x1="4762" y1="75500" x2="7993" y2="74000"/>
                          <a14:foregroundMark x1="8163" y1="74000" x2="9694" y2="74333"/>
                          <a14:foregroundMark x1="9694" y1="74500" x2="11565" y2="77667"/>
                          <a14:foregroundMark x1="11565" y1="78167" x2="13265" y2="82667"/>
                          <a14:foregroundMark x1="13435" y1="83167" x2="14456" y2="86833"/>
                          <a14:foregroundMark x1="3061" y1="85333" x2="6973" y2="92667"/>
                          <a14:foregroundMark x1="6973" y1="92667" x2="11905" y2="96833"/>
                          <a14:foregroundMark x1="12585" y1="97333" x2="16667" y2="99667"/>
                          <a14:foregroundMark x1="21088" y1="99500" x2="23469" y2="98167"/>
                          <a14:foregroundMark x1="23469" y1="97333" x2="23299" y2="96333"/>
                          <a14:foregroundMark x1="23469" y1="96333" x2="23469" y2="96333"/>
                          <a14:foregroundMark x1="49830" y1="42000" x2="56633" y2="41667"/>
                          <a14:foregroundMark x1="57313" y1="41667" x2="59354" y2="43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234" y="2935278"/>
              <a:ext cx="1579761" cy="1612002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029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05841" y="0"/>
            <a:ext cx="2132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effectLst/>
                <a:latin typeface="+mj-lt"/>
              </a:rPr>
              <a:t>Präsens</a:t>
            </a:r>
            <a:endParaRPr lang="ru-RU" sz="4000" dirty="0"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925" y="802731"/>
            <a:ext cx="8994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 smtClean="0">
                <a:latin typeface="+mj-lt"/>
              </a:rPr>
              <a:t>Die </a:t>
            </a:r>
            <a:r>
              <a:rPr lang="en-US" sz="1800" dirty="0" err="1">
                <a:latin typeface="+mj-lt"/>
              </a:rPr>
              <a:t>Verben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enden</a:t>
            </a:r>
            <a:r>
              <a:rPr lang="en-US" sz="1800" dirty="0">
                <a:latin typeface="+mj-lt"/>
              </a:rPr>
              <a:t> in der</a:t>
            </a:r>
            <a:r>
              <a:rPr lang="en-US" sz="1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+mj-lt"/>
              </a:rPr>
              <a:t>Grundform</a:t>
            </a:r>
            <a:r>
              <a:rPr lang="en-US" sz="1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dirty="0">
                <a:latin typeface="+mj-lt"/>
              </a:rPr>
              <a:t>auf 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-</a:t>
            </a:r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en</a:t>
            </a:r>
            <a:r>
              <a:rPr lang="en-US" sz="1800" b="1" dirty="0" smtClean="0">
                <a:latin typeface="+mj-lt"/>
              </a:rPr>
              <a:t>.</a:t>
            </a:r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(</a:t>
            </a:r>
            <a:r>
              <a:rPr lang="en-US" sz="1800" dirty="0" err="1">
                <a:latin typeface="+mj-lt"/>
              </a:rPr>
              <a:t>laufen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malen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gehen</a:t>
            </a:r>
            <a:r>
              <a:rPr lang="en-US" sz="1800" dirty="0" smtClean="0">
                <a:latin typeface="+mj-lt"/>
              </a:rPr>
              <a:t>) </a:t>
            </a:r>
            <a:endParaRPr lang="ru-RU" sz="18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9925" y="1267325"/>
            <a:ext cx="8419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j-lt"/>
              </a:rPr>
              <a:t>2. </a:t>
            </a:r>
            <a:endParaRPr lang="ru-RU" sz="18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9925" y="2890963"/>
            <a:ext cx="7992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j-lt"/>
              </a:rPr>
              <a:t>3. Das </a:t>
            </a:r>
            <a:r>
              <a:rPr lang="en-US" sz="1800" dirty="0">
                <a:latin typeface="+mj-lt"/>
              </a:rPr>
              <a:t>Verb </a:t>
            </a:r>
            <a:r>
              <a:rPr lang="en-US" sz="1800" dirty="0" err="1">
                <a:latin typeface="+mj-lt"/>
              </a:rPr>
              <a:t>steht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immer</a:t>
            </a:r>
            <a:r>
              <a:rPr lang="en-US" sz="1800" dirty="0">
                <a:latin typeface="+mj-lt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+mj-lt"/>
              </a:rPr>
              <a:t>auf Position 2</a:t>
            </a:r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im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Satz</a:t>
            </a:r>
            <a:r>
              <a:rPr lang="en-US" sz="1800" dirty="0">
                <a:latin typeface="+mj-lt"/>
              </a:rPr>
              <a:t>. </a:t>
            </a:r>
            <a:endParaRPr lang="en-US" sz="1800" dirty="0" smtClean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 </a:t>
            </a:r>
            <a:r>
              <a:rPr lang="en-US" sz="1800" i="1" dirty="0" err="1" smtClean="0">
                <a:latin typeface="+mj-lt"/>
              </a:rPr>
              <a:t>Beispiel</a:t>
            </a:r>
            <a:r>
              <a:rPr lang="en-US" sz="1800" i="1" dirty="0" smtClean="0">
                <a:latin typeface="+mj-lt"/>
              </a:rPr>
              <a:t>:         </a:t>
            </a:r>
            <a:r>
              <a:rPr lang="en-US" sz="1800" dirty="0" err="1" smtClean="0">
                <a:latin typeface="+mj-lt"/>
              </a:rPr>
              <a:t>Sie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b="1" u="sng" dirty="0" err="1" smtClean="0">
                <a:solidFill>
                  <a:srgbClr val="C00000"/>
                </a:solidFill>
                <a:latin typeface="+mj-lt"/>
              </a:rPr>
              <a:t>spielt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gern</a:t>
            </a:r>
            <a:r>
              <a:rPr lang="en-US" sz="1800" dirty="0" smtClean="0">
                <a:latin typeface="+mj-lt"/>
              </a:rPr>
              <a:t>.</a:t>
            </a:r>
            <a:endParaRPr lang="ru-RU" sz="1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9925" y="3948784"/>
            <a:ext cx="7992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j-lt"/>
              </a:rPr>
              <a:t>4. </a:t>
            </a:r>
            <a:r>
              <a:rPr lang="en-US" sz="1800" dirty="0" err="1" smtClean="0">
                <a:latin typeface="+mj-lt"/>
              </a:rPr>
              <a:t>Im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Fragesatz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ohne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Fragewort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steht</a:t>
            </a:r>
            <a:r>
              <a:rPr lang="en-US" sz="1800" dirty="0">
                <a:latin typeface="+mj-lt"/>
              </a:rPr>
              <a:t> das Verb </a:t>
            </a:r>
            <a:r>
              <a:rPr lang="en-US" sz="1800" b="1" dirty="0">
                <a:solidFill>
                  <a:srgbClr val="C00000"/>
                </a:solidFill>
                <a:latin typeface="+mj-lt"/>
              </a:rPr>
              <a:t>an </a:t>
            </a:r>
            <a:r>
              <a:rPr lang="en-US" sz="1800" b="1" dirty="0" err="1">
                <a:solidFill>
                  <a:srgbClr val="C00000"/>
                </a:solidFill>
                <a:latin typeface="+mj-lt"/>
              </a:rPr>
              <a:t>erster</a:t>
            </a:r>
            <a:r>
              <a:rPr lang="en-US" sz="1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+mj-lt"/>
              </a:rPr>
              <a:t>Stelle</a:t>
            </a:r>
            <a:r>
              <a:rPr lang="en-US" sz="1800" dirty="0" smtClean="0">
                <a:latin typeface="+mj-lt"/>
              </a:rPr>
              <a:t>.</a:t>
            </a:r>
          </a:p>
          <a:p>
            <a:endParaRPr lang="en-US" sz="1800" dirty="0" smtClean="0">
              <a:latin typeface="+mj-lt"/>
            </a:endParaRPr>
          </a:p>
          <a:p>
            <a:r>
              <a:rPr lang="en-US" sz="1800" i="1" dirty="0" err="1" smtClean="0">
                <a:latin typeface="+mj-lt"/>
              </a:rPr>
              <a:t>Beispiel</a:t>
            </a:r>
            <a:r>
              <a:rPr lang="en-US" sz="1800" i="1" dirty="0" smtClean="0">
                <a:latin typeface="+mj-lt"/>
              </a:rPr>
              <a:t>:           </a:t>
            </a:r>
            <a:r>
              <a:rPr lang="en-US" sz="1800" b="1" u="sng" dirty="0" err="1" smtClean="0">
                <a:solidFill>
                  <a:srgbClr val="C00000"/>
                </a:solidFill>
                <a:latin typeface="+mj-lt"/>
              </a:rPr>
              <a:t>Spielt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sie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gern</a:t>
            </a:r>
            <a:r>
              <a:rPr lang="en-US" sz="1800" dirty="0" smtClean="0">
                <a:latin typeface="+mj-lt"/>
              </a:rPr>
              <a:t>? </a:t>
            </a:r>
            <a:endParaRPr lang="ru-RU" sz="1800" dirty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12905"/>
              </p:ext>
            </p:extLst>
          </p:nvPr>
        </p:nvGraphicFramePr>
        <p:xfrm>
          <a:off x="4219744" y="1322553"/>
          <a:ext cx="1678284" cy="139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428"/>
                <a:gridCol w="559428"/>
                <a:gridCol w="559428"/>
              </a:tblGrid>
              <a:tr h="349834">
                <a:tc>
                  <a:txBody>
                    <a:bodyPr/>
                    <a:lstStyle/>
                    <a:p>
                      <a:pPr marL="936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→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00" lvl="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ie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49834">
                <a:tc>
                  <a:txBody>
                    <a:bodyPr/>
                    <a:lstStyle/>
                    <a:p>
                      <a:pPr marL="936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→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3600" lvl="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834">
                <a:tc>
                  <a:txBody>
                    <a:bodyPr/>
                    <a:lstStyle/>
                    <a:p>
                      <a:pPr marL="936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→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00" lvl="0" algn="l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ä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49834">
                <a:tc>
                  <a:txBody>
                    <a:bodyPr/>
                    <a:lstStyle/>
                    <a:p>
                      <a:pPr marL="93600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au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→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3600" lvl="0" algn="l"/>
                      <a:r>
                        <a:rPr lang="en-US" sz="1500" b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äu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67" y="1267324"/>
            <a:ext cx="1391656" cy="1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1290</TotalTime>
  <Words>368</Words>
  <Application>Microsoft Office PowerPoint</Application>
  <PresentationFormat>Экран (16:9)</PresentationFormat>
  <Paragraphs>188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 Slab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</cp:lastModifiedBy>
  <cp:revision>67</cp:revision>
  <dcterms:created xsi:type="dcterms:W3CDTF">2015-07-27T11:27:22Z</dcterms:created>
  <dcterms:modified xsi:type="dcterms:W3CDTF">2016-03-08T09:26:10Z</dcterms:modified>
</cp:coreProperties>
</file>