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59" r:id="rId2"/>
    <p:sldId id="264" r:id="rId3"/>
    <p:sldId id="263" r:id="rId4"/>
    <p:sldId id="265" r:id="rId5"/>
    <p:sldId id="266" r:id="rId6"/>
    <p:sldId id="267" r:id="rId7"/>
    <p:sldId id="269" r:id="rId8"/>
    <p:sldId id="270" r:id="rId9"/>
    <p:sldId id="271" r:id="rId10"/>
    <p:sldId id="256" r:id="rId11"/>
    <p:sldId id="272" r:id="rId12"/>
    <p:sldId id="273" r:id="rId13"/>
  </p:sldIdLst>
  <p:sldSz cx="9144000" cy="5143500" type="screen16x9"/>
  <p:notesSz cx="6858000" cy="9144000"/>
  <p:embeddedFontLst>
    <p:embeddedFont>
      <p:font typeface="Open Sans" panose="020B0806030504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Slab" pitchFamily="2" charset="0"/>
      <p:regular r:id="rId20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5488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orient="horz" pos="305" userDrawn="1">
          <p15:clr>
            <a:srgbClr val="A4A3A4"/>
          </p15:clr>
        </p15:guide>
        <p15:guide id="5" orient="horz" pos="2958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3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EAEAEA"/>
    <a:srgbClr val="00000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4" autoAdjust="0"/>
    <p:restoredTop sz="94660"/>
  </p:normalViewPr>
  <p:slideViewPr>
    <p:cSldViewPr snapToGrid="0">
      <p:cViewPr>
        <p:scale>
          <a:sx n="90" d="100"/>
          <a:sy n="90" d="100"/>
        </p:scale>
        <p:origin x="-162" y="-150"/>
      </p:cViewPr>
      <p:guideLst>
        <p:guide orient="horz" pos="305"/>
        <p:guide orient="horz" pos="2958"/>
        <p:guide pos="5488"/>
        <p:guide pos="272"/>
        <p:guide pos="2744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50698-0E17-4BDE-8884-2DD570C538BB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774C9-3606-49C8-BEE0-64794CB84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5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9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2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8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6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5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9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6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5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6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BCE35-1394-4EC3-B4A9-3FD45A5C5323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C662-91C0-46FF-BDF0-128C4CEF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9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15.wdp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560125"/>
            <a:ext cx="9143999" cy="58337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kein      keine    nicht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31798" y="440558"/>
            <a:ext cx="8496301" cy="3639044"/>
          </a:xfrm>
          <a:prstGeom prst="wedgeRoundRectCallout">
            <a:avLst>
              <a:gd name="adj1" fmla="val -53740"/>
              <a:gd name="adj2" fmla="val -32450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047" y="718295"/>
            <a:ext cx="334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Das ist    . . .      Fabrik.</a:t>
            </a:r>
            <a:endParaRPr lang="de-DE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6100" y="678361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 smtClean="0">
                <a:latin typeface="+mj-lt"/>
              </a:rPr>
              <a:t>— Das Wort 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‘Fabrik’ </a:t>
            </a:r>
            <a:r>
              <a:rPr lang="de-DE" sz="1600" dirty="0" smtClean="0">
                <a:latin typeface="+mj-lt"/>
              </a:rPr>
              <a:t>ist ein </a:t>
            </a:r>
            <a:r>
              <a:rPr lang="de-DE" sz="1600" b="1" u="sng" dirty="0" smtClean="0">
                <a:latin typeface="+mj-lt"/>
              </a:rPr>
              <a:t>Nomen</a:t>
            </a:r>
            <a:r>
              <a:rPr lang="de-DE" sz="1600" dirty="0" smtClean="0">
                <a:latin typeface="+mj-lt"/>
              </a:rPr>
              <a:t>. </a:t>
            </a:r>
          </a:p>
          <a:p>
            <a:endParaRPr lang="de-DE" sz="1600" dirty="0" smtClean="0">
              <a:latin typeface="+mj-lt"/>
            </a:endParaRPr>
          </a:p>
          <a:p>
            <a:r>
              <a:rPr lang="de-DE" sz="1600" dirty="0" smtClean="0">
                <a:latin typeface="+mj-lt"/>
              </a:rPr>
              <a:t>— Wenn wir ein Nomen  verneinen, verwenden wir 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‘kein’ </a:t>
            </a:r>
            <a:r>
              <a:rPr lang="de-DE" sz="1600" dirty="0" smtClean="0">
                <a:latin typeface="+mj-lt"/>
              </a:rPr>
              <a:t>oder 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‘keine’</a:t>
            </a:r>
            <a:r>
              <a:rPr lang="de-DE" sz="1600" dirty="0" smtClean="0">
                <a:latin typeface="+mj-lt"/>
              </a:rPr>
              <a:t>. </a:t>
            </a:r>
          </a:p>
          <a:p>
            <a:endParaRPr lang="de-DE" sz="1600" dirty="0" smtClean="0">
              <a:latin typeface="+mj-lt"/>
            </a:endParaRPr>
          </a:p>
          <a:p>
            <a:r>
              <a:rPr lang="de-DE" sz="1600" dirty="0" smtClean="0">
                <a:latin typeface="+mj-lt"/>
              </a:rPr>
              <a:t>— Das Wort ist </a:t>
            </a:r>
            <a:r>
              <a:rPr lang="de-DE" sz="1600" u="sng" dirty="0" smtClean="0">
                <a:latin typeface="+mj-lt"/>
              </a:rPr>
              <a:t>weiblich</a:t>
            </a:r>
            <a:r>
              <a:rPr lang="de-DE" sz="1600" dirty="0" smtClean="0">
                <a:latin typeface="+mj-lt"/>
              </a:rPr>
              <a:t>, also </a:t>
            </a:r>
            <a:r>
              <a:rPr lang="de-DE" sz="1600" u="sng" dirty="0" smtClean="0">
                <a:solidFill>
                  <a:srgbClr val="C00000"/>
                </a:solidFill>
                <a:latin typeface="+mj-lt"/>
              </a:rPr>
              <a:t>die Fabrik</a:t>
            </a:r>
            <a:r>
              <a:rPr lang="de-DE" sz="1600" dirty="0" smtClean="0">
                <a:latin typeface="+mj-lt"/>
              </a:rPr>
              <a:t>. </a:t>
            </a:r>
          </a:p>
          <a:p>
            <a:endParaRPr lang="de-DE" sz="1600" dirty="0" smtClean="0">
              <a:latin typeface="+mj-lt"/>
            </a:endParaRPr>
          </a:p>
          <a:p>
            <a:r>
              <a:rPr lang="de-DE" sz="1600" dirty="0" smtClean="0">
                <a:latin typeface="+mj-lt"/>
              </a:rPr>
              <a:t>— Der weibliche unbestimmte Artikel lautet </a:t>
            </a:r>
            <a:r>
              <a:rPr lang="de-DE" sz="1600" u="sng" dirty="0" smtClean="0">
                <a:latin typeface="+mj-lt"/>
              </a:rPr>
              <a:t>‘eine’</a:t>
            </a:r>
            <a:r>
              <a:rPr lang="de-DE" sz="1600" dirty="0" smtClean="0">
                <a:latin typeface="+mj-lt"/>
              </a:rPr>
              <a:t>.</a:t>
            </a:r>
            <a:r>
              <a:rPr lang="de-DE" sz="1600" u="sng" dirty="0" smtClean="0">
                <a:latin typeface="+mj-lt"/>
              </a:rPr>
              <a:t> </a:t>
            </a:r>
          </a:p>
          <a:p>
            <a:endParaRPr lang="de-DE" sz="1600" dirty="0" smtClean="0">
              <a:latin typeface="+mj-lt"/>
            </a:endParaRPr>
          </a:p>
          <a:p>
            <a:r>
              <a:rPr lang="de-DE" sz="1600" dirty="0" smtClean="0">
                <a:latin typeface="+mj-lt"/>
              </a:rPr>
              <a:t>— Und wenn wir den unbestimmten Artikel verneinen, dann stellen wir einfach ein </a:t>
            </a:r>
            <a:r>
              <a:rPr lang="de-DE" sz="1600" b="1" u="sng" dirty="0" smtClean="0">
                <a:solidFill>
                  <a:srgbClr val="C00000"/>
                </a:solidFill>
                <a:latin typeface="+mj-lt"/>
              </a:rPr>
              <a:t>k</a:t>
            </a:r>
            <a:r>
              <a:rPr lang="de-DE" sz="1600" dirty="0" smtClean="0">
                <a:latin typeface="+mj-lt"/>
              </a:rPr>
              <a:t> davor. </a:t>
            </a:r>
            <a:endParaRPr lang="de-DE" sz="1600" dirty="0">
              <a:latin typeface="+mj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80" y="1179960"/>
            <a:ext cx="2810553" cy="229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74975" y="3088400"/>
            <a:ext cx="2093204" cy="1885900"/>
            <a:chOff x="310454" y="174984"/>
            <a:chExt cx="2093204" cy="1885900"/>
          </a:xfrm>
        </p:grpSpPr>
        <p:sp>
          <p:nvSpPr>
            <p:cNvPr id="29" name="Овал 28"/>
            <p:cNvSpPr/>
            <p:nvPr/>
          </p:nvSpPr>
          <p:spPr>
            <a:xfrm flipH="1">
              <a:off x="361645" y="174984"/>
              <a:ext cx="1990822" cy="1885900"/>
            </a:xfrm>
            <a:prstGeom prst="ellipse">
              <a:avLst/>
            </a:prstGeom>
            <a:solidFill>
              <a:srgbClr val="000000">
                <a:alpha val="69804"/>
              </a:srgbClr>
            </a:soli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5" t="-3093" r="12287" b="38415"/>
            <a:stretch/>
          </p:blipFill>
          <p:spPr>
            <a:xfrm>
              <a:off x="310454" y="271489"/>
              <a:ext cx="2093204" cy="1789395"/>
            </a:xfrm>
            <a:prstGeom prst="ellipse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057949" y="4620979"/>
            <a:ext cx="102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  <a:latin typeface="+mj-lt"/>
              </a:rPr>
              <a:t>keine</a:t>
            </a:r>
            <a:endParaRPr lang="de-DE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11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926E-6 L -0.24983 -0.776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8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560125"/>
            <a:ext cx="9143999" cy="58337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kein      keine    nicht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31798" y="440558"/>
            <a:ext cx="8496301" cy="3639044"/>
          </a:xfrm>
          <a:prstGeom prst="wedgeRoundRectCallout">
            <a:avLst>
              <a:gd name="adj1" fmla="val -53740"/>
              <a:gd name="adj2" fmla="val -32450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214578" y="669955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 Sie schläft.</a:t>
            </a:r>
            <a:endParaRPr lang="de-DE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6099" y="61347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 smtClean="0">
                <a:latin typeface="+mj-lt"/>
              </a:rPr>
              <a:t>— Das Wort 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‘schlafen’ </a:t>
            </a:r>
            <a:r>
              <a:rPr lang="de-DE" sz="1600" dirty="0" smtClean="0">
                <a:latin typeface="+mj-lt"/>
              </a:rPr>
              <a:t>ist ein </a:t>
            </a:r>
            <a:r>
              <a:rPr lang="de-DE" sz="1600" b="1" u="sng" dirty="0" smtClean="0">
                <a:latin typeface="+mj-lt"/>
              </a:rPr>
              <a:t>Verb</a:t>
            </a:r>
            <a:r>
              <a:rPr lang="de-DE" sz="1600" dirty="0" smtClean="0">
                <a:latin typeface="+mj-lt"/>
              </a:rPr>
              <a:t>. </a:t>
            </a:r>
          </a:p>
          <a:p>
            <a:endParaRPr lang="de-DE" sz="1600" dirty="0" smtClean="0">
              <a:latin typeface="+mj-lt"/>
            </a:endParaRPr>
          </a:p>
          <a:p>
            <a:r>
              <a:rPr lang="de-DE" sz="1600" dirty="0" smtClean="0">
                <a:latin typeface="+mj-lt"/>
              </a:rPr>
              <a:t>— Wenn wir ein Verb verneinen, verwenden       wir 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‘nicht’</a:t>
            </a:r>
            <a:r>
              <a:rPr lang="de-DE" sz="1600" dirty="0" smtClean="0">
                <a:latin typeface="+mj-lt"/>
              </a:rPr>
              <a:t>.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74975" y="3088400"/>
            <a:ext cx="2093204" cy="1885900"/>
            <a:chOff x="310454" y="174984"/>
            <a:chExt cx="2093204" cy="1885900"/>
          </a:xfrm>
        </p:grpSpPr>
        <p:sp>
          <p:nvSpPr>
            <p:cNvPr id="29" name="Овал 28"/>
            <p:cNvSpPr/>
            <p:nvPr/>
          </p:nvSpPr>
          <p:spPr>
            <a:xfrm flipH="1">
              <a:off x="361645" y="174984"/>
              <a:ext cx="1990822" cy="1885900"/>
            </a:xfrm>
            <a:prstGeom prst="ellipse">
              <a:avLst/>
            </a:prstGeom>
            <a:solidFill>
              <a:srgbClr val="000000">
                <a:alpha val="69804"/>
              </a:srgbClr>
            </a:soli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5" t="-3093" r="12287" b="38415"/>
            <a:stretch/>
          </p:blipFill>
          <p:spPr>
            <a:xfrm>
              <a:off x="310454" y="271489"/>
              <a:ext cx="2093204" cy="1789395"/>
            </a:xfrm>
            <a:prstGeom prst="ellipse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285798" y="1941584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Sie schläft </a:t>
            </a:r>
            <a:r>
              <a:rPr lang="de-DE" sz="2400" u="sng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2400" dirty="0" smtClean="0">
                <a:latin typeface="+mj-lt"/>
              </a:rPr>
              <a:t>.</a:t>
            </a:r>
            <a:endParaRPr lang="de-DE" sz="2400" dirty="0">
              <a:latin typeface="+mj-lt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796077" y="2661451"/>
            <a:ext cx="3642121" cy="1186071"/>
          </a:xfrm>
          <a:prstGeom prst="wedgeRoundRectCallout">
            <a:avLst>
              <a:gd name="adj1" fmla="val 29400"/>
              <a:gd name="adj2" fmla="val -48949"/>
              <a:gd name="adj3" fmla="val 16667"/>
            </a:avLst>
          </a:prstGeom>
          <a:solidFill>
            <a:schemeClr val="bg1">
              <a:alpha val="69804"/>
            </a:schemeClr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u="sng" dirty="0" smtClean="0">
                <a:solidFill>
                  <a:schemeClr val="tx1"/>
                </a:solidFill>
              </a:rPr>
              <a:t>!!! von Verben steht </a:t>
            </a:r>
            <a:r>
              <a:rPr lang="de-DE" sz="1800" u="sng" dirty="0" smtClean="0">
                <a:solidFill>
                  <a:srgbClr val="C00000"/>
                </a:solidFill>
              </a:rPr>
              <a:t>‘nicht</a:t>
            </a:r>
            <a:r>
              <a:rPr lang="de-DE" sz="1800" dirty="0" smtClean="0">
                <a:solidFill>
                  <a:srgbClr val="C00000"/>
                </a:solidFill>
              </a:rPr>
              <a:t>’</a:t>
            </a:r>
            <a:r>
              <a:rPr lang="de-DE" sz="1800" u="sng" dirty="0" smtClean="0">
                <a:solidFill>
                  <a:srgbClr val="C00000"/>
                </a:solidFill>
              </a:rPr>
              <a:t> </a:t>
            </a:r>
            <a:r>
              <a:rPr lang="de-DE" sz="1800" u="sng" dirty="0" smtClean="0">
                <a:solidFill>
                  <a:schemeClr val="tx1"/>
                </a:solidFill>
              </a:rPr>
              <a:t>am Ende des Satzes</a:t>
            </a:r>
            <a:r>
              <a:rPr lang="de-DE" sz="18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de-DE" sz="1800" dirty="0" smtClean="0">
              <a:solidFill>
                <a:schemeClr val="tx1"/>
              </a:solidFill>
            </a:endParaRPr>
          </a:p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Das Auto fährt </a:t>
            </a:r>
            <a:r>
              <a:rPr lang="de-DE" sz="1800" u="sng" dirty="0" smtClean="0">
                <a:solidFill>
                  <a:srgbClr val="C00000"/>
                </a:solidFill>
              </a:rPr>
              <a:t>nicht</a:t>
            </a:r>
            <a:r>
              <a:rPr lang="de-DE" sz="1800" dirty="0" smtClean="0">
                <a:solidFill>
                  <a:schemeClr val="tx1"/>
                </a:solidFill>
              </a:rPr>
              <a:t>.</a:t>
            </a: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9667" l="0" r="56250">
                        <a14:foregroundMark x1="11000" y1="17000" x2="21125" y2="22000"/>
                        <a14:foregroundMark x1="27250" y1="23333" x2="30250" y2="29333"/>
                        <a14:foregroundMark x1="25625" y1="11000" x2="25625" y2="11000"/>
                        <a14:foregroundMark x1="8500" y1="16500" x2="8500" y2="18500"/>
                        <a14:foregroundMark x1="12000" y1="21500" x2="19875" y2="21500"/>
                        <a14:foregroundMark x1="25375" y1="11833" x2="27125" y2="11500"/>
                        <a14:foregroundMark x1="24875" y1="10500" x2="26250" y2="10000"/>
                        <a14:foregroundMark x1="28000" y1="6000" x2="30000" y2="5667"/>
                        <a14:foregroundMark x1="16500" y1="16667" x2="22875" y2="19000"/>
                        <a14:foregroundMark x1="24000" y1="17000" x2="24000" y2="14833"/>
                        <a14:foregroundMark x1="25125" y1="13833" x2="26750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581" b="60454"/>
          <a:stretch/>
        </p:blipFill>
        <p:spPr bwMode="auto">
          <a:xfrm>
            <a:off x="1264079" y="1598720"/>
            <a:ext cx="1889101" cy="99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214578" y="2550817"/>
            <a:ext cx="22197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46298" y="2591840"/>
            <a:ext cx="3177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99637" y="2591840"/>
            <a:ext cx="3177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560125"/>
            <a:ext cx="9143999" cy="58337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kein      keine    nicht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431798" y="440558"/>
            <a:ext cx="8496301" cy="3639044"/>
          </a:xfrm>
          <a:prstGeom prst="wedgeRoundRectCallout">
            <a:avLst>
              <a:gd name="adj1" fmla="val -53740"/>
              <a:gd name="adj2" fmla="val -32450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074904" y="611651"/>
            <a:ext cx="268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1881188" algn="l"/>
              </a:tabLst>
            </a:pPr>
            <a:r>
              <a:rPr lang="de-DE" sz="2400" dirty="0" smtClean="0">
                <a:latin typeface="+mj-lt"/>
              </a:rPr>
              <a:t>Das Theater ist    </a:t>
            </a:r>
          </a:p>
          <a:p>
            <a:pPr algn="ctr"/>
            <a:r>
              <a:rPr lang="de-DE" sz="2400" dirty="0" smtClean="0">
                <a:latin typeface="+mj-lt"/>
              </a:rPr>
              <a:t> . . .     alt.</a:t>
            </a:r>
            <a:endParaRPr lang="de-DE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6100" y="61165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 smtClean="0">
                <a:latin typeface="+mj-lt"/>
              </a:rPr>
              <a:t>— Das Wort 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‘alt’ </a:t>
            </a:r>
            <a:r>
              <a:rPr lang="de-DE" sz="1600" dirty="0" smtClean="0">
                <a:latin typeface="+mj-lt"/>
              </a:rPr>
              <a:t>ist ein </a:t>
            </a:r>
            <a:r>
              <a:rPr lang="de-DE" sz="1600" b="1" u="sng" dirty="0" smtClean="0">
                <a:latin typeface="+mj-lt"/>
              </a:rPr>
              <a:t>Adjektiv</a:t>
            </a:r>
            <a:r>
              <a:rPr lang="de-DE" sz="1600" dirty="0" smtClean="0">
                <a:latin typeface="+mj-lt"/>
              </a:rPr>
              <a:t>. </a:t>
            </a:r>
          </a:p>
          <a:p>
            <a:endParaRPr lang="de-DE" sz="1600" dirty="0" smtClean="0">
              <a:latin typeface="+mj-lt"/>
            </a:endParaRPr>
          </a:p>
          <a:p>
            <a:r>
              <a:rPr lang="de-DE" sz="1600" dirty="0" smtClean="0">
                <a:latin typeface="+mj-lt"/>
              </a:rPr>
              <a:t>— Wenn wir ein Adjektiv verneinen, verwenden wir 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‘nicht’</a:t>
            </a:r>
            <a:r>
              <a:rPr lang="de-DE" sz="1600" dirty="0" smtClean="0">
                <a:latin typeface="+mj-lt"/>
              </a:rPr>
              <a:t>. </a:t>
            </a:r>
          </a:p>
          <a:p>
            <a:endParaRPr lang="de-DE" sz="1600" dirty="0" smtClean="0">
              <a:latin typeface="+mj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4975" y="3088400"/>
            <a:ext cx="2093204" cy="1885900"/>
            <a:chOff x="310454" y="174984"/>
            <a:chExt cx="2093204" cy="1885900"/>
          </a:xfrm>
        </p:grpSpPr>
        <p:sp>
          <p:nvSpPr>
            <p:cNvPr id="29" name="Овал 28"/>
            <p:cNvSpPr/>
            <p:nvPr/>
          </p:nvSpPr>
          <p:spPr>
            <a:xfrm flipH="1">
              <a:off x="361645" y="174984"/>
              <a:ext cx="1990822" cy="1885900"/>
            </a:xfrm>
            <a:prstGeom prst="ellipse">
              <a:avLst/>
            </a:prstGeom>
            <a:solidFill>
              <a:srgbClr val="000000">
                <a:alpha val="69804"/>
              </a:srgbClr>
            </a:solidFill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5" t="-3093" r="12287" b="38415"/>
            <a:stretch/>
          </p:blipFill>
          <p:spPr>
            <a:xfrm>
              <a:off x="310454" y="271489"/>
              <a:ext cx="2093204" cy="1789395"/>
            </a:xfrm>
            <a:prstGeom prst="ellipse">
              <a:avLst/>
            </a:prstGeom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5" b="97649" l="9980" r="89922">
                        <a14:foregroundMark x1="15558" y1="89969" x2="16047" y2="55956"/>
                        <a14:foregroundMark x1="17123" y1="57053" x2="17319" y2="87618"/>
                        <a14:foregroundMark x1="21918" y1="74608" x2="78669" y2="75392"/>
                        <a14:foregroundMark x1="29061" y1="85893" x2="82485" y2="85893"/>
                        <a14:foregroundMark x1="26486" y1="69723" x2="26486" y2="61938"/>
                        <a14:foregroundMark x1="34270" y1="64533" x2="76432" y2="66609"/>
                        <a14:foregroundMark x1="24865" y1="81834" x2="27459" y2="81834"/>
                        <a14:foregroundMark x1="82486" y1="80969" x2="82486" y2="55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81" y="1355375"/>
            <a:ext cx="4467828" cy="2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7652" y="4620979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  <a:latin typeface="+mj-lt"/>
              </a:rPr>
              <a:t>nicht</a:t>
            </a:r>
            <a:endParaRPr lang="de-DE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9926E-6 L -0.4217 -0.72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-36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86692"/>
              </p:ext>
            </p:extLst>
          </p:nvPr>
        </p:nvGraphicFramePr>
        <p:xfrm>
          <a:off x="457200" y="783265"/>
          <a:ext cx="8006316" cy="3460668"/>
        </p:xfrm>
        <a:graphic>
          <a:graphicData uri="http://schemas.openxmlformats.org/drawingml/2006/table">
            <a:tbl>
              <a:tblPr/>
              <a:tblGrid>
                <a:gridCol w="1531087"/>
                <a:gridCol w="1701210"/>
                <a:gridCol w="2275367"/>
                <a:gridCol w="2498652"/>
              </a:tblGrid>
              <a:tr h="7279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Nominativ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73">
                <a:tc gridSpan="2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noProof="0" dirty="0" smtClean="0"/>
                        <a:t>bestimmter Artikel</a:t>
                      </a:r>
                      <a:endParaRPr lang="de-DE" sz="2000" noProof="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noProof="0" dirty="0" smtClean="0"/>
                        <a:t>unbestimmter Artikel</a:t>
                      </a:r>
                      <a:endParaRPr lang="de-DE" sz="2000" noProof="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</a:tr>
              <a:tr h="510365">
                <a:tc rowSpan="3"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pPr algn="ctr"/>
                      <a:r>
                        <a:rPr lang="en-US" sz="2400" dirty="0" smtClean="0"/>
                        <a:t>Singular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endParaRPr lang="ru-RU" sz="20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</a:tr>
              <a:tr h="488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endParaRPr lang="ru-RU" sz="20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</a:tr>
              <a:tr h="520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endParaRPr lang="ru-RU" sz="20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</a:tr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Plural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</a:t>
                      </a:r>
                      <a:endParaRPr lang="ru-RU" sz="20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2227" y="2286222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der Zirkus</a:t>
            </a:r>
            <a:endParaRPr lang="de-DE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692227" y="2792769"/>
            <a:ext cx="1457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Kirche</a:t>
            </a:r>
            <a:endParaRPr lang="de-D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92227" y="3299316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das Museum</a:t>
            </a:r>
            <a:endParaRPr lang="de-D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2227" y="3805862"/>
            <a:ext cx="1561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Häuser</a:t>
            </a:r>
            <a:endParaRPr lang="de-D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3930" y="2286222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 Zirkus</a:t>
            </a:r>
            <a:endParaRPr lang="de-D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113930" y="2779196"/>
            <a:ext cx="161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eine Kirche</a:t>
            </a:r>
            <a:endParaRPr lang="de-D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13930" y="3298989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 Museum</a:t>
            </a:r>
            <a:endParaRPr lang="de-D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72474" y="3805862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 Häuser</a:t>
            </a:r>
            <a:endParaRPr lang="de-D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2248" y="2286222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k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2248" y="329898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k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2248" y="2779196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k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2248" y="3805862"/>
            <a:ext cx="889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k</a:t>
            </a:r>
            <a:r>
              <a:rPr lang="de-DE" sz="2000" dirty="0" smtClean="0"/>
              <a:t>eine</a:t>
            </a:r>
            <a:endParaRPr lang="de-D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34870" y="3805862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---</a:t>
            </a:r>
            <a:endParaRPr lang="de-DE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000587" y="2301611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männlich (m)</a:t>
            </a:r>
            <a:endParaRPr lang="de-DE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000587" y="280030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weiblich (f)</a:t>
            </a:r>
            <a:endParaRPr lang="de-DE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000587" y="3298989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sächlich (n)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895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  <p:bldP spid="3" grpId="2" build="allAtOnce"/>
      <p:bldP spid="4" grpId="1" build="allAtOnce"/>
      <p:bldP spid="4" grpId="2" build="allAtOnce"/>
      <p:bldP spid="5" grpId="0"/>
      <p:bldP spid="5" grpId="1" build="allAtOnce"/>
      <p:bldP spid="5" grpId="2" build="allAtOnce"/>
      <p:bldP spid="12" grpId="0"/>
      <p:bldP spid="15" grpId="0" build="allAtOnce"/>
      <p:bldP spid="15" grpId="1" build="allAtOnce"/>
      <p:bldP spid="16" grpId="0" build="allAtOnce"/>
      <p:bldP spid="16" grpId="1" build="allAtOnce"/>
      <p:bldP spid="17" grpId="0" build="allAtOnce"/>
      <p:bldP spid="17" grpId="1" build="allAtOnce"/>
      <p:bldP spid="18" grpId="0"/>
      <p:bldP spid="14" grpId="0"/>
      <p:bldP spid="20" grpId="0"/>
      <p:bldP spid="22" grpId="0"/>
      <p:bldP spid="23" grpId="0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97" y="2454792"/>
            <a:ext cx="2688708" cy="2688708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837692" y="471608"/>
            <a:ext cx="5236601" cy="1350335"/>
          </a:xfrm>
          <a:prstGeom prst="wedgeRoundRectCallout">
            <a:avLst>
              <a:gd name="adj1" fmla="val -56734"/>
              <a:gd name="adj2" fmla="val -30414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37692" y="1894488"/>
            <a:ext cx="5236601" cy="1350335"/>
          </a:xfrm>
          <a:prstGeom prst="wedgeRoundRectCallout">
            <a:avLst>
              <a:gd name="adj1" fmla="val -56243"/>
              <a:gd name="adj2" fmla="val -31989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37692" y="3317368"/>
            <a:ext cx="5236601" cy="1350335"/>
          </a:xfrm>
          <a:prstGeom prst="wedgeRoundRectCallout">
            <a:avLst>
              <a:gd name="adj1" fmla="val -55259"/>
              <a:gd name="adj2" fmla="val -32776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17689" y="581142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Ist das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eine</a:t>
            </a:r>
            <a:r>
              <a:rPr lang="de-DE" sz="1800" dirty="0" smtClean="0">
                <a:latin typeface="+mj-lt"/>
              </a:rPr>
              <a:t> Burg? </a:t>
            </a:r>
            <a:endParaRPr lang="de-DE" sz="1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7689" y="996734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Nein</a:t>
            </a:r>
            <a:r>
              <a:rPr lang="de-DE" sz="1800" dirty="0" smtClean="0">
                <a:latin typeface="+mj-lt"/>
              </a:rPr>
              <a:t>, das ist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keine</a:t>
            </a:r>
            <a:r>
              <a:rPr lang="de-DE" sz="1800" dirty="0" smtClean="0">
                <a:latin typeface="+mj-lt"/>
              </a:rPr>
              <a:t> Burg. </a:t>
            </a:r>
            <a:endParaRPr lang="de-DE" sz="1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17689" y="1402323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Das ist eine Kirche. </a:t>
            </a:r>
            <a:endParaRPr lang="de-DE" sz="1800" dirty="0">
              <a:latin typeface="+mj-lt"/>
            </a:endParaRPr>
          </a:p>
        </p:txBody>
      </p:sp>
      <p:pic>
        <p:nvPicPr>
          <p:cNvPr id="13" name="Picture 2" descr="http://www.how-to-draw-funny-cartoons.com/image-files/cartoon-church-7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571" y1="3556" x2="50000" y2="64000"/>
                        <a14:foregroundMark x1="39429" y1="28889" x2="62286" y2="28889"/>
                        <a14:foregroundMark x1="42286" y1="30444" x2="40857" y2="53111"/>
                        <a14:foregroundMark x1="22857" y1="86667" x2="84000" y2="87778"/>
                        <a14:foregroundMark x1="60857" y1="55333" x2="59714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56" y="645372"/>
            <a:ext cx="833821" cy="10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17689" y="1981093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Ist das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ein</a:t>
            </a:r>
            <a:r>
              <a:rPr lang="de-DE" sz="1800" dirty="0" smtClean="0">
                <a:latin typeface="+mj-lt"/>
              </a:rPr>
              <a:t> Kino? </a:t>
            </a:r>
            <a:endParaRPr lang="de-DE" sz="18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17689" y="2384504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Nein</a:t>
            </a:r>
            <a:r>
              <a:rPr lang="de-DE" sz="1800" dirty="0" smtClean="0">
                <a:latin typeface="+mj-lt"/>
              </a:rPr>
              <a:t>, das ist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kein</a:t>
            </a:r>
            <a:r>
              <a:rPr lang="de-DE" sz="1800" dirty="0" smtClean="0">
                <a:latin typeface="+mj-lt"/>
              </a:rPr>
              <a:t> Kino. </a:t>
            </a:r>
            <a:endParaRPr lang="de-DE" sz="1800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17689" y="2787916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Das ist ein Theater. </a:t>
            </a:r>
            <a:endParaRPr lang="de-DE" sz="1800" dirty="0">
              <a:latin typeface="+mj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5" b="97649" l="9980" r="89922">
                        <a14:foregroundMark x1="15558" y1="89969" x2="16047" y2="55956"/>
                        <a14:foregroundMark x1="17123" y1="57053" x2="17319" y2="87618"/>
                        <a14:foregroundMark x1="21918" y1="74608" x2="78669" y2="75392"/>
                        <a14:foregroundMark x1="29061" y1="85893" x2="82485" y2="8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31" y="1894488"/>
            <a:ext cx="1774150" cy="110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11226" y="3367363"/>
            <a:ext cx="29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Ist das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 ein </a:t>
            </a:r>
            <a:r>
              <a:rPr lang="de-DE" sz="1800" dirty="0" smtClean="0">
                <a:latin typeface="+mj-lt"/>
              </a:rPr>
              <a:t>Restaurant? </a:t>
            </a:r>
            <a:endParaRPr lang="de-DE" sz="18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11226" y="3797511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Nein</a:t>
            </a:r>
            <a:r>
              <a:rPr lang="de-DE" sz="1800" dirty="0" smtClean="0">
                <a:latin typeface="+mj-lt"/>
              </a:rPr>
              <a:t>, das ist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kein</a:t>
            </a:r>
            <a:r>
              <a:rPr lang="de-DE" sz="1800" dirty="0" smtClean="0">
                <a:latin typeface="+mj-lt"/>
              </a:rPr>
              <a:t> Restaurant. </a:t>
            </a:r>
            <a:endParaRPr lang="de-DE" sz="180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11226" y="4227659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Das ist eine Bar. </a:t>
            </a:r>
            <a:endParaRPr lang="de-DE" sz="1800" dirty="0">
              <a:latin typeface="+mj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847" y1="47967" x2="80414" y2="73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48" b="16364"/>
          <a:stretch/>
        </p:blipFill>
        <p:spPr bwMode="auto">
          <a:xfrm>
            <a:off x="6689920" y="3610758"/>
            <a:ext cx="1359528" cy="76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9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7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97" y="2454792"/>
            <a:ext cx="2688708" cy="2688708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85998" y="1593691"/>
            <a:ext cx="6426202" cy="1956117"/>
          </a:xfrm>
          <a:prstGeom prst="wedgeRoundRectCallout">
            <a:avLst>
              <a:gd name="adj1" fmla="val -56734"/>
              <a:gd name="adj2" fmla="val -30414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45628" y="1811856"/>
            <a:ext cx="2689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+mj-lt"/>
              </a:rPr>
              <a:t>— Sind das Museen? </a:t>
            </a:r>
            <a:endParaRPr lang="de-DE" sz="1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5627" y="2387084"/>
            <a:ext cx="4027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+mj-lt"/>
              </a:rPr>
              <a:t>—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Nein</a:t>
            </a:r>
            <a:r>
              <a:rPr lang="de-DE" sz="1800" dirty="0" smtClean="0">
                <a:latin typeface="+mj-lt"/>
              </a:rPr>
              <a:t>, das sind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keine</a:t>
            </a:r>
            <a:r>
              <a:rPr lang="de-DE" sz="1800" dirty="0" smtClean="0">
                <a:latin typeface="+mj-lt"/>
              </a:rPr>
              <a:t> Museen. </a:t>
            </a:r>
            <a:endParaRPr lang="de-DE" sz="1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45628" y="2962313"/>
            <a:ext cx="3114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+mj-lt"/>
              </a:rPr>
              <a:t>— Das sind Burgruinen.  </a:t>
            </a:r>
            <a:endParaRPr lang="de-DE" sz="1800" dirty="0">
              <a:latin typeface="+mj-lt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7" b="100000" l="0" r="100000">
                        <a14:foregroundMark x1="10828" y1="52033" x2="11146" y2="22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57" y="1858795"/>
            <a:ext cx="1145744" cy="89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7" b="100000" l="0" r="100000">
                        <a14:foregroundMark x1="10828" y1="52033" x2="11146" y2="22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98" y="2003441"/>
            <a:ext cx="1459638" cy="11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7" b="100000" l="0" r="100000">
                        <a14:foregroundMark x1="10828" y1="52033" x2="11146" y2="22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89" y="2334522"/>
            <a:ext cx="1317311" cy="10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9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88" y="2454792"/>
            <a:ext cx="2688708" cy="26887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6308" y="1313121"/>
            <a:ext cx="3234469" cy="520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800" dirty="0" smtClean="0">
                <a:solidFill>
                  <a:schemeClr val="tx1"/>
                </a:solidFill>
              </a:rPr>
              <a:t>anstelle eines unbestimmten Artikels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18264" y="1313121"/>
            <a:ext cx="3578443" cy="520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800" dirty="0" smtClean="0">
                <a:solidFill>
                  <a:schemeClr val="tx1"/>
                </a:solidFill>
              </a:rPr>
              <a:t>bei Nomen ohne Artikel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31800" y="2391934"/>
            <a:ext cx="3218977" cy="1959714"/>
          </a:xfrm>
          <a:prstGeom prst="wedgeRoundRectCallout">
            <a:avLst>
              <a:gd name="adj1" fmla="val 54018"/>
              <a:gd name="adj2" fmla="val -33073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671568" y="2490177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+mj-lt"/>
              </a:rPr>
              <a:t>— Das ist </a:t>
            </a:r>
            <a:r>
              <a:rPr lang="de-DE" sz="1800" u="sng" dirty="0" smtClean="0">
                <a:solidFill>
                  <a:srgbClr val="C00000"/>
                </a:solidFill>
                <a:latin typeface="+mj-lt"/>
              </a:rPr>
              <a:t>eine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u="sng" dirty="0" smtClean="0">
                <a:latin typeface="+mj-lt"/>
              </a:rPr>
              <a:t>Fabrik</a:t>
            </a:r>
            <a:r>
              <a:rPr lang="de-DE" sz="1800" dirty="0" smtClean="0">
                <a:latin typeface="+mj-lt"/>
              </a:rPr>
              <a:t>.</a:t>
            </a:r>
            <a:endParaRPr lang="de-DE" sz="18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01" y="2828090"/>
            <a:ext cx="1350920" cy="110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16308" y="3897389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Nein</a:t>
            </a:r>
            <a:r>
              <a:rPr lang="de-DE" sz="1800" dirty="0" smtClean="0">
                <a:latin typeface="+mj-lt"/>
              </a:rPr>
              <a:t>, das ist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keine</a:t>
            </a:r>
            <a:r>
              <a:rPr lang="de-DE" sz="1800" dirty="0" smtClean="0">
                <a:latin typeface="+mj-lt"/>
              </a:rPr>
              <a:t> Fabrik. </a:t>
            </a:r>
            <a:endParaRPr lang="de-DE" sz="1800" dirty="0">
              <a:latin typeface="+mj-lt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5118265" y="2391934"/>
            <a:ext cx="3593936" cy="1959714"/>
          </a:xfrm>
          <a:prstGeom prst="wedgeRoundRectCallout">
            <a:avLst>
              <a:gd name="adj1" fmla="val -52767"/>
              <a:gd name="adj2" fmla="val -32403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5748483" y="2490177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+mj-lt"/>
              </a:rPr>
              <a:t>— Das sind </a:t>
            </a:r>
            <a:r>
              <a:rPr lang="de-DE" sz="1800" u="sng" dirty="0" smtClean="0">
                <a:latin typeface="+mj-lt"/>
              </a:rPr>
              <a:t>Museen</a:t>
            </a:r>
            <a:r>
              <a:rPr lang="de-DE" sz="1800" dirty="0" smtClean="0">
                <a:latin typeface="+mj-lt"/>
              </a:rPr>
              <a:t>.</a:t>
            </a:r>
            <a:endParaRPr lang="de-DE" sz="1800" dirty="0"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18265" y="3897389"/>
            <a:ext cx="367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Nein</a:t>
            </a:r>
            <a:r>
              <a:rPr lang="de-DE" sz="1800" dirty="0" smtClean="0">
                <a:latin typeface="+mj-lt"/>
              </a:rPr>
              <a:t>, das sind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keine</a:t>
            </a:r>
            <a:r>
              <a:rPr lang="de-DE" sz="1800" dirty="0" smtClean="0">
                <a:latin typeface="+mj-lt"/>
              </a:rPr>
              <a:t> Museen. </a:t>
            </a:r>
            <a:endParaRPr lang="de-DE" sz="1800" dirty="0">
              <a:latin typeface="+mj-lt"/>
            </a:endParaRP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885" y1="33244" x2="35559" y2="36182"/>
                        <a14:foregroundMark x1="68280" y1="33378" x2="70284" y2="37383"/>
                        <a14:foregroundMark x1="87312" y1="36716" x2="88815" y2="38985"/>
                        <a14:foregroundMark x1="8347" y1="96662" x2="91486" y2="97063"/>
                        <a14:foregroundMark x1="88481" y1="62216" x2="87980" y2="39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35" y="2945477"/>
            <a:ext cx="692521" cy="86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885" y1="33244" x2="35559" y2="36182"/>
                        <a14:foregroundMark x1="68280" y1="33378" x2="70284" y2="37383"/>
                        <a14:foregroundMark x1="87312" y1="36716" x2="88815" y2="38985"/>
                        <a14:foregroundMark x1="8347" y1="96662" x2="91486" y2="97063"/>
                        <a14:foregroundMark x1="88481" y1="62216" x2="87980" y2="39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72" y="2938820"/>
            <a:ext cx="692521" cy="86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885" y1="33244" x2="35559" y2="36182"/>
                        <a14:foregroundMark x1="68280" y1="33378" x2="70284" y2="37383"/>
                        <a14:foregroundMark x1="87312" y1="36716" x2="88815" y2="38985"/>
                        <a14:foregroundMark x1="8347" y1="96662" x2="91486" y2="97063"/>
                        <a14:foregroundMark x1="88481" y1="62216" x2="87980" y2="39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02" y="2938819"/>
            <a:ext cx="692521" cy="86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106732"/>
            <a:ext cx="9144000" cy="754912"/>
          </a:xfrm>
          <a:prstGeom prst="rect">
            <a:avLst/>
          </a:prstGeom>
          <a:gradFill flip="none" rotWithShape="1">
            <a:gsLst>
              <a:gs pos="34000">
                <a:srgbClr val="C00000"/>
              </a:gs>
              <a:gs pos="71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kein / keine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4857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9" grpId="0" animBg="1"/>
      <p:bldP spid="12" grpId="0"/>
      <p:bldP spid="23" grpId="0"/>
      <p:bldP spid="27" grpId="0" animBg="1"/>
      <p:bldP spid="28" grpId="0"/>
      <p:bldP spid="32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1800" y="1905294"/>
            <a:ext cx="2638946" cy="27905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6732"/>
            <a:ext cx="9144000" cy="754912"/>
          </a:xfrm>
          <a:prstGeom prst="rect">
            <a:avLst/>
          </a:prstGeom>
          <a:gradFill flip="none" rotWithShape="1">
            <a:gsLst>
              <a:gs pos="34000">
                <a:srgbClr val="C00000"/>
              </a:gs>
              <a:gs pos="71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nicht</a:t>
            </a:r>
            <a:endParaRPr lang="de-DE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6308" y="1052623"/>
            <a:ext cx="8295892" cy="520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2800" dirty="0" smtClean="0">
                <a:solidFill>
                  <a:schemeClr val="tx1"/>
                </a:solidFill>
              </a:rPr>
              <a:t>von Verben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44781" y="1905354"/>
            <a:ext cx="2638946" cy="27905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551265" y="1925418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1. Er </a:t>
            </a:r>
            <a:r>
              <a:rPr lang="de-DE" sz="2400" u="sng" dirty="0" smtClean="0">
                <a:latin typeface="+mj-lt"/>
              </a:rPr>
              <a:t>hört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2400" dirty="0" smtClean="0">
                <a:latin typeface="+mj-lt"/>
              </a:rPr>
              <a:t>.</a:t>
            </a:r>
            <a:endParaRPr lang="de-DE" sz="24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73254" y="1905354"/>
            <a:ext cx="2638946" cy="27905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244781" y="1925418"/>
            <a:ext cx="2691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2. Das Auto </a:t>
            </a:r>
            <a:r>
              <a:rPr lang="de-DE" sz="2400" u="sng" dirty="0" smtClean="0">
                <a:latin typeface="+mj-lt"/>
              </a:rPr>
              <a:t>fährt</a:t>
            </a:r>
            <a:r>
              <a:rPr lang="de-DE" sz="2400" dirty="0" smtClean="0">
                <a:latin typeface="+mj-lt"/>
              </a:rPr>
              <a:t> </a:t>
            </a:r>
          </a:p>
          <a:p>
            <a:pPr algn="ctr"/>
            <a:r>
              <a:rPr lang="de-DE" sz="24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2400" dirty="0" smtClean="0">
                <a:latin typeface="+mj-lt"/>
              </a:rPr>
              <a:t>.</a:t>
            </a:r>
            <a:endParaRPr lang="de-DE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2512" y="1925418"/>
            <a:ext cx="2802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3. Das Opernhaus </a:t>
            </a:r>
          </a:p>
          <a:p>
            <a:r>
              <a:rPr lang="de-DE" sz="2400" u="sng" dirty="0" smtClean="0">
                <a:latin typeface="+mj-lt"/>
              </a:rPr>
              <a:t>arbeitet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2400" dirty="0" smtClean="0">
                <a:latin typeface="+mj-lt"/>
              </a:rPr>
              <a:t>.</a:t>
            </a:r>
            <a:endParaRPr lang="de-DE" sz="2400" dirty="0">
              <a:latin typeface="+mj-lt"/>
            </a:endParaRPr>
          </a:p>
        </p:txBody>
      </p:sp>
      <p:pic>
        <p:nvPicPr>
          <p:cNvPr id="4100" name="Picture 4" descr="1287167625_mechanic.jpg (500×1125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1111" l="0" r="100000">
                        <a14:foregroundMark x1="29200" y1="8089" x2="47200" y2="8533"/>
                        <a14:foregroundMark x1="65800" y1="8622" x2="75800" y2="9956"/>
                        <a14:foregroundMark x1="64000" y1="10222" x2="64000" y2="7822"/>
                        <a14:foregroundMark x1="82800" y1="14933" x2="77000" y2="18133"/>
                        <a14:foregroundMark x1="93400" y1="28089" x2="99000" y2="22578"/>
                        <a14:foregroundMark x1="87800" y1="25422" x2="90800" y2="26311"/>
                        <a14:foregroundMark x1="89800" y1="2222" x2="93200" y2="4178"/>
                        <a14:foregroundMark x1="7600" y1="30311" x2="71800" y2="32000"/>
                        <a14:foregroundMark x1="68000" y1="33244" x2="76400" y2="30933"/>
                        <a14:foregroundMark x1="6200" y1="30222" x2="14000" y2="28267"/>
                        <a14:foregroundMark x1="19600" y1="26489" x2="47600" y2="25511"/>
                        <a14:foregroundMark x1="7800" y1="32622" x2="17800" y2="32000"/>
                        <a14:foregroundMark x1="11800" y1="38933" x2="12000" y2="43556"/>
                        <a14:foregroundMark x1="15200" y1="40000" x2="15400" y2="43022"/>
                        <a14:foregroundMark x1="7600" y1="42311" x2="19000" y2="42400"/>
                        <a14:foregroundMark x1="8000" y1="44000" x2="10800" y2="44711"/>
                        <a14:foregroundMark x1="11800" y1="45067" x2="14400" y2="45067"/>
                        <a14:foregroundMark x1="15600" y1="44622" x2="18200" y2="44178"/>
                        <a14:foregroundMark x1="32600" y1="44267" x2="32600" y2="44267"/>
                        <a14:foregroundMark x1="38800" y1="41333" x2="41200" y2="42400"/>
                        <a14:foregroundMark x1="27400" y1="45156" x2="36600" y2="45156"/>
                        <a14:foregroundMark x1="36800" y1="46133" x2="36800" y2="46133"/>
                        <a14:foregroundMark x1="41800" y1="46756" x2="41800" y2="46756"/>
                        <a14:foregroundMark x1="37600" y1="46756" x2="37600" y2="46756"/>
                        <a14:foregroundMark x1="48400" y1="50133" x2="48400" y2="50133"/>
                        <a14:foregroundMark x1="46800" y1="50489" x2="51000" y2="49689"/>
                        <a14:foregroundMark x1="63600" y1="48178" x2="63600" y2="46667"/>
                        <a14:foregroundMark x1="53800" y1="50489" x2="53800" y2="50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466"/>
          <a:stretch/>
        </p:blipFill>
        <p:spPr bwMode="auto">
          <a:xfrm>
            <a:off x="3813274" y="2840654"/>
            <a:ext cx="1501960" cy="174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121" y1="65831" x2="12035" y2="76959"/>
                        <a14:foregroundMark x1="2055" y1="52351" x2="1761" y2="60658"/>
                        <a14:foregroundMark x1="978" y1="38871" x2="4403" y2="38715"/>
                        <a14:foregroundMark x1="17417" y1="53292" x2="17417" y2="88245"/>
                        <a14:foregroundMark x1="23777" y1="69279" x2="23483" y2="75235"/>
                        <a14:foregroundMark x1="25636" y1="62382" x2="27202" y2="85423"/>
                        <a14:foregroundMark x1="32681" y1="69279" x2="32681" y2="73511"/>
                        <a14:foregroundMark x1="35029" y1="64263" x2="35421" y2="81191"/>
                        <a14:foregroundMark x1="40411" y1="70219" x2="42172" y2="72571"/>
                        <a14:foregroundMark x1="44618" y1="63793" x2="45597" y2="86520"/>
                        <a14:foregroundMark x1="49609" y1="71317" x2="50098" y2="77743"/>
                        <a14:foregroundMark x1="54599" y1="64577" x2="54892" y2="84639"/>
                        <a14:foregroundMark x1="57828" y1="71787" x2="59687" y2="76489"/>
                        <a14:foregroundMark x1="63209" y1="63793" x2="63601" y2="89185"/>
                        <a14:foregroundMark x1="67613" y1="84013" x2="67319" y2="87147"/>
                        <a14:foregroundMark x1="66634" y1="69592" x2="68200" y2="72257"/>
                        <a14:foregroundMark x1="72701" y1="68966" x2="73777" y2="78056"/>
                        <a14:foregroundMark x1="76419" y1="70219" x2="77202" y2="73981"/>
                        <a14:foregroundMark x1="82485" y1="61129" x2="81898" y2="86520"/>
                        <a14:foregroundMark x1="87769" y1="66301" x2="89628" y2="76489"/>
                        <a14:foregroundMark x1="91389" y1="75235" x2="91389" y2="61755"/>
                        <a14:foregroundMark x1="8317" y1="72257" x2="10763" y2="76959"/>
                        <a14:foregroundMark x1="17025" y1="14577" x2="20841" y2="12853"/>
                        <a14:foregroundMark x1="98532" y1="53605" x2="99706" y2="5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85" y="3209830"/>
            <a:ext cx="2193284" cy="136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kraft-shdl.de/cms/images/stories/webdesign/HangClos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29" y="3188559"/>
            <a:ext cx="1020420" cy="8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Рисунок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8" y="2614431"/>
            <a:ext cx="1817329" cy="19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8" grpId="0" animBg="1"/>
      <p:bldP spid="29" grpId="0" animBg="1"/>
      <p:bldP spid="28" grpId="0"/>
      <p:bldP spid="30" grpId="0" animBg="1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1800" y="1905294"/>
            <a:ext cx="2638946" cy="27905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106732"/>
            <a:ext cx="8280400" cy="7549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nicht</a:t>
            </a:r>
            <a:endParaRPr lang="de-DE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6308" y="1052623"/>
            <a:ext cx="8295892" cy="520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2800" dirty="0" smtClean="0">
                <a:solidFill>
                  <a:schemeClr val="tx1"/>
                </a:solidFill>
              </a:rPr>
              <a:t>von Eigennamen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44781" y="1905354"/>
            <a:ext cx="2638946" cy="27905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416308" y="1925418"/>
            <a:ext cx="2565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400" dirty="0" smtClean="0">
                <a:latin typeface="+mj-lt"/>
              </a:rPr>
              <a:t>Das ist </a:t>
            </a:r>
            <a:r>
              <a:rPr lang="de-DE" sz="24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2400" dirty="0" smtClean="0">
                <a:latin typeface="+mj-lt"/>
              </a:rPr>
              <a:t> </a:t>
            </a:r>
          </a:p>
          <a:p>
            <a:pPr algn="ctr"/>
            <a:r>
              <a:rPr lang="de-DE" sz="2400" u="sng" dirty="0" smtClean="0">
                <a:latin typeface="+mj-lt"/>
              </a:rPr>
              <a:t>Tom</a:t>
            </a:r>
            <a:r>
              <a:rPr lang="de-DE" sz="2400" dirty="0" smtClean="0">
                <a:latin typeface="+mj-lt"/>
              </a:rPr>
              <a:t>.</a:t>
            </a:r>
            <a:endParaRPr lang="de-DE" sz="24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73254" y="1905354"/>
            <a:ext cx="2638946" cy="27905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359969" y="1942535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latin typeface="+mj-lt"/>
              </a:rPr>
              <a:t>2. Das ist </a:t>
            </a:r>
            <a:r>
              <a:rPr lang="de-DE" sz="24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2400" dirty="0" smtClean="0">
                <a:latin typeface="+mj-lt"/>
              </a:rPr>
              <a:t> </a:t>
            </a:r>
          </a:p>
          <a:p>
            <a:pPr algn="ctr"/>
            <a:r>
              <a:rPr lang="de-DE" sz="2400" u="sng" dirty="0" smtClean="0">
                <a:latin typeface="+mj-lt"/>
              </a:rPr>
              <a:t>Toms Haus</a:t>
            </a:r>
            <a:r>
              <a:rPr lang="de-DE" sz="2400" dirty="0" smtClean="0">
                <a:latin typeface="+mj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3790" y="1925418"/>
            <a:ext cx="2650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3. Das ist </a:t>
            </a:r>
            <a:r>
              <a:rPr lang="de-DE" sz="24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2400" dirty="0" smtClean="0">
                <a:latin typeface="+mj-lt"/>
              </a:rPr>
              <a:t> </a:t>
            </a:r>
          </a:p>
          <a:p>
            <a:r>
              <a:rPr lang="de-DE" sz="2400" u="sng" dirty="0" smtClean="0">
                <a:latin typeface="+mj-lt"/>
              </a:rPr>
              <a:t>Schneewittchen</a:t>
            </a:r>
            <a:r>
              <a:rPr lang="de-DE" sz="2400" dirty="0" smtClean="0">
                <a:latin typeface="+mj-lt"/>
              </a:rPr>
              <a:t>.</a:t>
            </a:r>
            <a:endParaRPr lang="de-DE" sz="2400" dirty="0">
              <a:latin typeface="+mj-lt"/>
            </a:endParaRPr>
          </a:p>
        </p:txBody>
      </p:sp>
      <p:pic>
        <p:nvPicPr>
          <p:cNvPr id="7170" name="Picture 2" descr="https://pixabay.com/static/uploads/photo/2014/04/03/10/11/boy-310099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72" y="3093784"/>
            <a:ext cx="1484962" cy="155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407" y="2933170"/>
            <a:ext cx="938065" cy="510778"/>
          </a:xfrm>
          <a:prstGeom prst="wedgeRoundRectCallout">
            <a:avLst>
              <a:gd name="adj1" fmla="val 82877"/>
              <a:gd name="adj2" fmla="val -8984"/>
              <a:gd name="adj3" fmla="val 16667"/>
            </a:avLst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j-lt"/>
              </a:rPr>
              <a:t>— Ich bin </a:t>
            </a:r>
          </a:p>
          <a:p>
            <a:r>
              <a:rPr lang="de-DE" sz="1200" dirty="0" smtClean="0">
                <a:latin typeface="+mj-lt"/>
              </a:rPr>
              <a:t>Markus.</a:t>
            </a:r>
            <a:endParaRPr lang="de-DE" sz="1200" dirty="0">
              <a:latin typeface="+mj-lt"/>
            </a:endParaRPr>
          </a:p>
        </p:txBody>
      </p:sp>
      <p:pic>
        <p:nvPicPr>
          <p:cNvPr id="20" name="Picture 4" descr="http://content.mycutegraphics.com/graphics/circus/circus-t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60" y="2933170"/>
            <a:ext cx="1712657" cy="9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91" y="3093784"/>
            <a:ext cx="1637072" cy="1637072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69" y="3093784"/>
            <a:ext cx="1062717" cy="153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106732"/>
            <a:ext cx="9144000" cy="754912"/>
          </a:xfrm>
          <a:prstGeom prst="rect">
            <a:avLst/>
          </a:prstGeom>
          <a:gradFill flip="none" rotWithShape="1">
            <a:gsLst>
              <a:gs pos="34000">
                <a:srgbClr val="C00000"/>
              </a:gs>
              <a:gs pos="71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nicht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6816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9" grpId="0" animBg="1"/>
      <p:bldP spid="28" grpId="0"/>
      <p:bldP spid="30" grpId="0" animBg="1"/>
      <p:bldP spid="3" grpId="0"/>
      <p:bldP spid="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6308" y="1905294"/>
            <a:ext cx="2638946" cy="27905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6308" y="1052623"/>
            <a:ext cx="8295892" cy="520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2800" dirty="0" smtClean="0">
                <a:solidFill>
                  <a:schemeClr val="tx1"/>
                </a:solidFill>
              </a:rPr>
              <a:t>von Adjektiven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44781" y="1905354"/>
            <a:ext cx="2638946" cy="27905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384289" y="1925418"/>
            <a:ext cx="2702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400" dirty="0" smtClean="0">
                <a:latin typeface="+mj-lt"/>
              </a:rPr>
              <a:t>Die Kirche ist </a:t>
            </a:r>
          </a:p>
          <a:p>
            <a:pPr algn="ctr"/>
            <a:r>
              <a:rPr lang="de-DE" sz="24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u="sng" dirty="0" smtClean="0">
                <a:latin typeface="+mj-lt"/>
              </a:rPr>
              <a:t>alt</a:t>
            </a:r>
            <a:r>
              <a:rPr lang="de-DE" sz="2400" dirty="0" smtClean="0">
                <a:latin typeface="+mj-lt"/>
              </a:rPr>
              <a:t>.</a:t>
            </a:r>
            <a:endParaRPr lang="de-DE" sz="24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73254" y="1905354"/>
            <a:ext cx="2638946" cy="27905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3327377" y="1925418"/>
            <a:ext cx="2473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latin typeface="+mj-lt"/>
              </a:rPr>
              <a:t>2. Das Museum </a:t>
            </a:r>
          </a:p>
          <a:p>
            <a:pPr algn="ctr"/>
            <a:r>
              <a:rPr lang="de-DE" sz="2400" dirty="0" smtClean="0">
                <a:latin typeface="+mj-lt"/>
              </a:rPr>
              <a:t>ist </a:t>
            </a:r>
            <a:r>
              <a:rPr lang="de-DE" sz="24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u="sng" dirty="0" smtClean="0">
                <a:latin typeface="+mj-lt"/>
              </a:rPr>
              <a:t>groß</a:t>
            </a:r>
            <a:r>
              <a:rPr lang="de-DE" sz="2400" dirty="0" smtClean="0">
                <a:latin typeface="+mj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5925" y="1925418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3. Das Haus ist </a:t>
            </a:r>
          </a:p>
          <a:p>
            <a:pPr algn="ctr"/>
            <a:r>
              <a:rPr lang="de-DE" sz="24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u="sng" dirty="0" smtClean="0">
                <a:latin typeface="+mj-lt"/>
              </a:rPr>
              <a:t>hoch</a:t>
            </a:r>
            <a:r>
              <a:rPr lang="de-DE" sz="2400" dirty="0" smtClean="0">
                <a:latin typeface="+mj-lt"/>
              </a:rPr>
              <a:t>.</a:t>
            </a:r>
            <a:endParaRPr lang="de-DE" sz="2400" dirty="0">
              <a:latin typeface="+mj-lt"/>
            </a:endParaRPr>
          </a:p>
        </p:txBody>
      </p:sp>
      <p:pic>
        <p:nvPicPr>
          <p:cNvPr id="17" name="Picture 2" descr="http://www.how-to-draw-funny-cartoons.com/image-files/cartoon-church-7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571" y1="3556" x2="50000" y2="64000"/>
                        <a14:foregroundMark x1="39429" y1="28889" x2="62286" y2="28889"/>
                        <a14:foregroundMark x1="42286" y1="30444" x2="40857" y2="53111"/>
                        <a14:foregroundMark x1="22857" y1="86667" x2="84000" y2="87778"/>
                        <a14:foregroundMark x1="60857" y1="55333" x2="59714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28" y="2756415"/>
            <a:ext cx="1530106" cy="19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885" y1="33244" x2="35559" y2="36182"/>
                        <a14:foregroundMark x1="68280" y1="33378" x2="70284" y2="37383"/>
                        <a14:foregroundMark x1="87312" y1="36716" x2="88815" y2="38985"/>
                        <a14:foregroundMark x1="8347" y1="96662" x2="91486" y2="97063"/>
                        <a14:foregroundMark x1="88481" y1="62216" x2="87980" y2="39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13" y="3147816"/>
            <a:ext cx="1207882" cy="151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cliparthut.com/clip-arts/819/open-house-clip-art-8193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52" y="3246503"/>
            <a:ext cx="1721549" cy="14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106732"/>
            <a:ext cx="9144000" cy="754912"/>
          </a:xfrm>
          <a:prstGeom prst="rect">
            <a:avLst/>
          </a:prstGeom>
          <a:gradFill flip="none" rotWithShape="1">
            <a:gsLst>
              <a:gs pos="34000">
                <a:srgbClr val="C00000"/>
              </a:gs>
              <a:gs pos="71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nicht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8128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9" grpId="0" animBg="1"/>
      <p:bldP spid="28" grpId="0"/>
      <p:bldP spid="30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72000" y="484188"/>
            <a:ext cx="4572000" cy="465930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9" y="4805100"/>
            <a:ext cx="1546971" cy="338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84190"/>
            <a:ext cx="4572000" cy="465930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-2" y="688769"/>
            <a:ext cx="4182229" cy="522514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smtClean="0">
                <a:solidFill>
                  <a:schemeClr val="tx1"/>
                </a:solidFill>
              </a:rPr>
              <a:t>anstelle eines unbestimmten Artikels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0" y="2318360"/>
            <a:ext cx="4182228" cy="495484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smtClean="0">
                <a:solidFill>
                  <a:schemeClr val="tx1"/>
                </a:solidFill>
              </a:rPr>
              <a:t>bei Nomen ohne Artikel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444" y="1356870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Das ist </a:t>
            </a:r>
            <a:r>
              <a:rPr lang="de-DE" sz="1800" u="sng" dirty="0" smtClean="0">
                <a:latin typeface="+mj-lt"/>
              </a:rPr>
              <a:t>eine</a:t>
            </a:r>
            <a:r>
              <a:rPr lang="de-DE" sz="1800" dirty="0" smtClean="0">
                <a:latin typeface="+mj-lt"/>
              </a:rPr>
              <a:t> Bank. </a:t>
            </a:r>
            <a:endParaRPr lang="de-DE" sz="18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444" y="1726202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Das ist </a:t>
            </a:r>
            <a:r>
              <a:rPr lang="de-DE" sz="1800" u="sng" dirty="0" smtClean="0">
                <a:solidFill>
                  <a:srgbClr val="C00000"/>
                </a:solidFill>
                <a:latin typeface="+mj-lt"/>
              </a:rPr>
              <a:t>keine</a:t>
            </a:r>
            <a:r>
              <a:rPr lang="de-DE" sz="1800" dirty="0" smtClean="0">
                <a:latin typeface="+mj-lt"/>
              </a:rPr>
              <a:t> Bank.</a:t>
            </a:r>
            <a:endParaRPr lang="de-DE" sz="1800" dirty="0">
              <a:latin typeface="+mj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052411" y="1244376"/>
            <a:ext cx="1156102" cy="963652"/>
            <a:chOff x="3119265" y="2554631"/>
            <a:chExt cx="2201999" cy="1725133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53" b="94715" l="6529" r="99204">
                          <a14:foregroundMark x1="48089" y1="60772" x2="59236" y2="61789"/>
                          <a14:foregroundMark x1="45541" y1="56301" x2="45860" y2="792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265" y="2554631"/>
              <a:ext cx="2201999" cy="172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http://ic.pics.livejournal.com/bayantheone/10210079/7046/origin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698" y="2832018"/>
              <a:ext cx="193175" cy="275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0" y="1"/>
            <a:ext cx="4572000" cy="484188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kein / keine</a:t>
            </a:r>
            <a:endParaRPr lang="de-DE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0"/>
            <a:ext cx="4572000" cy="484190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nicht</a:t>
            </a:r>
            <a:endParaRPr lang="de-DE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8444" y="2928192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Das sind Museen. </a:t>
            </a:r>
            <a:endParaRPr lang="de-DE" sz="1800" dirty="0"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8444" y="3297524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Das sind </a:t>
            </a:r>
            <a:r>
              <a:rPr lang="de-DE" sz="1800" u="sng" dirty="0" smtClean="0">
                <a:solidFill>
                  <a:srgbClr val="C00000"/>
                </a:solidFill>
                <a:latin typeface="+mj-lt"/>
              </a:rPr>
              <a:t>keine</a:t>
            </a:r>
            <a:r>
              <a:rPr lang="de-DE" sz="1800" dirty="0" smtClean="0">
                <a:latin typeface="+mj-lt"/>
              </a:rPr>
              <a:t> Museen.</a:t>
            </a:r>
            <a:endParaRPr lang="de-DE" sz="1800" dirty="0">
              <a:latin typeface="+mj-lt"/>
            </a:endParaRP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0885" y1="33244" x2="35559" y2="36182"/>
                        <a14:foregroundMark x1="68280" y1="33378" x2="70284" y2="37383"/>
                        <a14:foregroundMark x1="87312" y1="36716" x2="88815" y2="38985"/>
                        <a14:foregroundMark x1="8347" y1="96662" x2="91486" y2="97063"/>
                        <a14:foregroundMark x1="88481" y1="62216" x2="87980" y2="39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96" y="2928192"/>
            <a:ext cx="381515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885" y1="33244" x2="35559" y2="36182"/>
                        <a14:foregroundMark x1="68280" y1="33378" x2="70284" y2="37383"/>
                        <a14:foregroundMark x1="87312" y1="36716" x2="88815" y2="38985"/>
                        <a14:foregroundMark x1="8347" y1="96662" x2="91486" y2="97063"/>
                        <a14:foregroundMark x1="88481" y1="62216" x2="87980" y2="39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48" y="3121132"/>
            <a:ext cx="353063" cy="44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ятиугольник 35"/>
          <p:cNvSpPr/>
          <p:nvPr/>
        </p:nvSpPr>
        <p:spPr>
          <a:xfrm flipH="1">
            <a:off x="4916384" y="688769"/>
            <a:ext cx="4227616" cy="522514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smtClean="0">
                <a:solidFill>
                  <a:schemeClr val="tx1"/>
                </a:solidFill>
              </a:rPr>
              <a:t>von Verben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 flipH="1">
            <a:off x="4916384" y="2135798"/>
            <a:ext cx="4227616" cy="495484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smtClean="0">
                <a:solidFill>
                  <a:schemeClr val="tx1"/>
                </a:solidFill>
              </a:rPr>
              <a:t>von Eigennamen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8" name="Пятиугольник 37"/>
          <p:cNvSpPr/>
          <p:nvPr/>
        </p:nvSpPr>
        <p:spPr>
          <a:xfrm flipH="1">
            <a:off x="4916384" y="3625448"/>
            <a:ext cx="4227616" cy="495484"/>
          </a:xfrm>
          <a:prstGeom prst="homePlat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smtClean="0">
                <a:solidFill>
                  <a:schemeClr val="tx1"/>
                </a:solidFill>
              </a:rPr>
              <a:t>von Adjektiven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16384" y="1355890"/>
            <a:ext cx="2816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Das Auto </a:t>
            </a:r>
            <a:r>
              <a:rPr lang="de-DE" sz="1800" u="sng" dirty="0" smtClean="0">
                <a:latin typeface="+mj-lt"/>
              </a:rPr>
              <a:t>fährt</a:t>
            </a:r>
            <a:r>
              <a:rPr lang="de-DE" sz="1800" dirty="0" smtClean="0">
                <a:latin typeface="+mj-lt"/>
              </a:rPr>
              <a:t>. </a:t>
            </a:r>
          </a:p>
          <a:p>
            <a:r>
              <a:rPr lang="de-DE" sz="1800" dirty="0" smtClean="0">
                <a:latin typeface="+mj-lt"/>
              </a:rPr>
              <a:t>— Das Auto </a:t>
            </a:r>
            <a:r>
              <a:rPr lang="de-DE" sz="1800" u="sng" dirty="0" smtClean="0">
                <a:latin typeface="+mj-lt"/>
              </a:rPr>
              <a:t>fährt</a:t>
            </a:r>
            <a:r>
              <a:rPr lang="de-DE" sz="1800" dirty="0" smtClean="0">
                <a:latin typeface="+mj-lt"/>
              </a:rPr>
              <a:t> 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1800" dirty="0" smtClean="0">
                <a:latin typeface="+mj-lt"/>
              </a:rPr>
              <a:t>. </a:t>
            </a:r>
            <a:endParaRPr lang="de-DE" sz="1800" dirty="0">
              <a:latin typeface="+mj-lt"/>
            </a:endParaRPr>
          </a:p>
        </p:txBody>
      </p:sp>
      <p:pic>
        <p:nvPicPr>
          <p:cNvPr id="39" name="Picture 4" descr="1287167625_mechanic.jpg (500×1125)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51111" l="0" r="100000">
                        <a14:foregroundMark x1="29200" y1="8089" x2="47200" y2="8533"/>
                        <a14:foregroundMark x1="65800" y1="8622" x2="75800" y2="9956"/>
                        <a14:foregroundMark x1="64000" y1="10222" x2="64000" y2="7822"/>
                        <a14:foregroundMark x1="82800" y1="14933" x2="77000" y2="18133"/>
                        <a14:foregroundMark x1="93400" y1="28089" x2="99000" y2="22578"/>
                        <a14:foregroundMark x1="87800" y1="25422" x2="90800" y2="26311"/>
                        <a14:foregroundMark x1="89800" y1="2222" x2="93200" y2="4178"/>
                        <a14:foregroundMark x1="7600" y1="30311" x2="71800" y2="32000"/>
                        <a14:foregroundMark x1="68000" y1="33244" x2="76400" y2="30933"/>
                        <a14:foregroundMark x1="6200" y1="30222" x2="14000" y2="28267"/>
                        <a14:foregroundMark x1="19600" y1="26489" x2="47600" y2="25511"/>
                        <a14:foregroundMark x1="7800" y1="32622" x2="17800" y2="32000"/>
                        <a14:foregroundMark x1="11800" y1="38933" x2="12000" y2="43556"/>
                        <a14:foregroundMark x1="15200" y1="40000" x2="15400" y2="43022"/>
                        <a14:foregroundMark x1="7600" y1="42311" x2="19000" y2="42400"/>
                        <a14:foregroundMark x1="8000" y1="44000" x2="10800" y2="44711"/>
                        <a14:foregroundMark x1="11800" y1="45067" x2="14400" y2="45067"/>
                        <a14:foregroundMark x1="15600" y1="44622" x2="18200" y2="44178"/>
                        <a14:foregroundMark x1="32600" y1="44267" x2="32600" y2="44267"/>
                        <a14:foregroundMark x1="38800" y1="41333" x2="41200" y2="42400"/>
                        <a14:foregroundMark x1="27400" y1="45156" x2="36600" y2="45156"/>
                        <a14:foregroundMark x1="36800" y1="46133" x2="36800" y2="46133"/>
                        <a14:foregroundMark x1="41800" y1="46756" x2="41800" y2="46756"/>
                        <a14:foregroundMark x1="37600" y1="46756" x2="37600" y2="46756"/>
                        <a14:foregroundMark x1="48400" y1="50133" x2="48400" y2="50133"/>
                        <a14:foregroundMark x1="46800" y1="50489" x2="51000" y2="49689"/>
                        <a14:foregroundMark x1="63600" y1="48178" x2="63600" y2="46667"/>
                        <a14:foregroundMark x1="53800" y1="50489" x2="53800" y2="50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466"/>
          <a:stretch/>
        </p:blipFill>
        <p:spPr bwMode="auto">
          <a:xfrm>
            <a:off x="8153502" y="1269460"/>
            <a:ext cx="706497" cy="8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916383" y="2820471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Das ist </a:t>
            </a:r>
            <a:r>
              <a:rPr lang="de-DE" sz="1800" u="sng" dirty="0" smtClean="0">
                <a:latin typeface="+mj-lt"/>
              </a:rPr>
              <a:t>Tom</a:t>
            </a:r>
            <a:r>
              <a:rPr lang="de-DE" sz="1800" dirty="0" smtClean="0">
                <a:latin typeface="+mj-lt"/>
              </a:rPr>
              <a:t>. </a:t>
            </a:r>
          </a:p>
          <a:p>
            <a:r>
              <a:rPr lang="de-DE" sz="1800" dirty="0" smtClean="0">
                <a:latin typeface="+mj-lt"/>
              </a:rPr>
              <a:t>— Das ist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u="sng" dirty="0" smtClean="0">
                <a:latin typeface="+mj-lt"/>
              </a:rPr>
              <a:t>Tom</a:t>
            </a:r>
            <a:r>
              <a:rPr lang="de-DE" sz="1800" dirty="0" smtClean="0">
                <a:latin typeface="+mj-lt"/>
              </a:rPr>
              <a:t>. </a:t>
            </a:r>
            <a:endParaRPr lang="de-DE" sz="1800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81" y="2714224"/>
            <a:ext cx="1126818" cy="7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916383" y="4229800"/>
            <a:ext cx="3486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+mj-lt"/>
              </a:rPr>
              <a:t>— Das Museum ist </a:t>
            </a:r>
            <a:r>
              <a:rPr lang="de-DE" sz="1800" u="sng" dirty="0" smtClean="0">
                <a:latin typeface="+mj-lt"/>
              </a:rPr>
              <a:t>groß</a:t>
            </a:r>
            <a:r>
              <a:rPr lang="de-DE" sz="1800" dirty="0" smtClean="0">
                <a:latin typeface="+mj-lt"/>
              </a:rPr>
              <a:t>. </a:t>
            </a:r>
          </a:p>
          <a:p>
            <a:r>
              <a:rPr lang="de-DE" sz="1800" dirty="0" smtClean="0">
                <a:latin typeface="+mj-lt"/>
              </a:rPr>
              <a:t>— Das Museum ist </a:t>
            </a:r>
            <a:r>
              <a:rPr lang="de-DE" sz="1800" dirty="0" smtClean="0">
                <a:solidFill>
                  <a:srgbClr val="C00000"/>
                </a:solidFill>
                <a:latin typeface="+mj-lt"/>
              </a:rPr>
              <a:t>nicht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u="sng" dirty="0" smtClean="0">
                <a:latin typeface="+mj-lt"/>
              </a:rPr>
              <a:t>groß</a:t>
            </a:r>
            <a:r>
              <a:rPr lang="de-DE" sz="1800" dirty="0" smtClean="0">
                <a:latin typeface="+mj-lt"/>
              </a:rPr>
              <a:t>. </a:t>
            </a:r>
            <a:endParaRPr lang="de-DE" sz="1800" dirty="0">
              <a:latin typeface="+mj-lt"/>
            </a:endParaRP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436190" y="3788229"/>
            <a:ext cx="3642121" cy="1186071"/>
          </a:xfrm>
          <a:prstGeom prst="wedgeRoundRectCallout">
            <a:avLst>
              <a:gd name="adj1" fmla="val 105302"/>
              <a:gd name="adj2" fmla="val -204931"/>
              <a:gd name="adj3" fmla="val 16667"/>
            </a:avLst>
          </a:prstGeom>
          <a:solidFill>
            <a:srgbClr val="000000">
              <a:alpha val="69804"/>
            </a:srgbClr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u="sng" dirty="0" smtClean="0">
                <a:solidFill>
                  <a:schemeClr val="bg1"/>
                </a:solidFill>
              </a:rPr>
              <a:t>!!! von Verben steht </a:t>
            </a:r>
            <a:r>
              <a:rPr lang="de-DE" sz="1800" u="sng" dirty="0" smtClean="0">
                <a:solidFill>
                  <a:schemeClr val="accent4"/>
                </a:solidFill>
              </a:rPr>
              <a:t>‘nicht</a:t>
            </a:r>
            <a:r>
              <a:rPr lang="de-DE" sz="1800" dirty="0" smtClean="0">
                <a:solidFill>
                  <a:schemeClr val="accent4"/>
                </a:solidFill>
              </a:rPr>
              <a:t>’</a:t>
            </a:r>
            <a:r>
              <a:rPr lang="de-DE" sz="1800" u="sng" dirty="0" smtClean="0">
                <a:solidFill>
                  <a:schemeClr val="accent4"/>
                </a:solidFill>
              </a:rPr>
              <a:t> </a:t>
            </a:r>
            <a:r>
              <a:rPr lang="de-DE" sz="1800" u="sng" dirty="0" smtClean="0">
                <a:solidFill>
                  <a:schemeClr val="bg1"/>
                </a:solidFill>
              </a:rPr>
              <a:t>am Ende des Satzes:</a:t>
            </a:r>
          </a:p>
          <a:p>
            <a:pPr algn="ctr"/>
            <a:endParaRPr lang="de-DE" sz="1800" dirty="0" smtClean="0">
              <a:solidFill>
                <a:schemeClr val="bg1"/>
              </a:solidFill>
            </a:endParaRPr>
          </a:p>
          <a:p>
            <a:pPr algn="ctr"/>
            <a:r>
              <a:rPr lang="de-DE" sz="1800" dirty="0" smtClean="0">
                <a:solidFill>
                  <a:schemeClr val="bg1"/>
                </a:solidFill>
              </a:rPr>
              <a:t>Das Auto fährt </a:t>
            </a:r>
            <a:r>
              <a:rPr lang="de-DE" sz="1800" u="sng" dirty="0" smtClean="0">
                <a:solidFill>
                  <a:schemeClr val="accent4"/>
                </a:solidFill>
              </a:rPr>
              <a:t>nicht</a:t>
            </a:r>
            <a:r>
              <a:rPr lang="de-DE" sz="1800" dirty="0" smtClean="0">
                <a:solidFill>
                  <a:schemeClr val="bg1"/>
                </a:solidFill>
              </a:rPr>
              <a:t>.</a:t>
            </a:r>
            <a:endParaRPr lang="de-DE" sz="1800" dirty="0">
              <a:solidFill>
                <a:schemeClr val="bg1"/>
              </a:solidFill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0885" y1="33244" x2="35559" y2="36182"/>
                        <a14:foregroundMark x1="68280" y1="33378" x2="70284" y2="37383"/>
                        <a14:foregroundMark x1="87312" y1="36716" x2="88815" y2="38985"/>
                        <a14:foregroundMark x1="8347" y1="96662" x2="91486" y2="97063"/>
                        <a14:foregroundMark x1="88481" y1="62216" x2="87980" y2="39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14" y="4314438"/>
            <a:ext cx="381515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2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2" grpId="0"/>
      <p:bldP spid="13" grpId="0"/>
      <p:bldP spid="32" grpId="0"/>
      <p:bldP spid="33" grpId="0"/>
      <p:bldP spid="36" grpId="0" animBg="1"/>
      <p:bldP spid="37" grpId="0" animBg="1"/>
      <p:bldP spid="38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</TotalTime>
  <Words>488</Words>
  <Application>Microsoft Office PowerPoint</Application>
  <PresentationFormat>Экран (16:9)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Open Sans</vt:lpstr>
      <vt:lpstr>Calibri</vt:lpstr>
      <vt:lpstr>Roboto Slab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106</cp:revision>
  <dcterms:created xsi:type="dcterms:W3CDTF">2015-07-27T11:27:22Z</dcterms:created>
  <dcterms:modified xsi:type="dcterms:W3CDTF">2016-03-11T11:22:14Z</dcterms:modified>
</cp:coreProperties>
</file>