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43"/>
  </p:notesMasterIdLst>
  <p:sldIdLst>
    <p:sldId id="257" r:id="rId2"/>
    <p:sldId id="256" r:id="rId3"/>
    <p:sldId id="381" r:id="rId4"/>
    <p:sldId id="402" r:id="rId5"/>
    <p:sldId id="383" r:id="rId6"/>
    <p:sldId id="384" r:id="rId7"/>
    <p:sldId id="385" r:id="rId8"/>
    <p:sldId id="386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9" r:id="rId20"/>
    <p:sldId id="420" r:id="rId21"/>
    <p:sldId id="403" r:id="rId22"/>
    <p:sldId id="422" r:id="rId23"/>
    <p:sldId id="423" r:id="rId24"/>
    <p:sldId id="421" r:id="rId25"/>
    <p:sldId id="424" r:id="rId26"/>
    <p:sldId id="425" r:id="rId27"/>
    <p:sldId id="426" r:id="rId28"/>
    <p:sldId id="427" r:id="rId29"/>
    <p:sldId id="429" r:id="rId30"/>
    <p:sldId id="428" r:id="rId31"/>
    <p:sldId id="430" r:id="rId32"/>
    <p:sldId id="431" r:id="rId33"/>
    <p:sldId id="432" r:id="rId34"/>
    <p:sldId id="433" r:id="rId35"/>
    <p:sldId id="434" r:id="rId36"/>
    <p:sldId id="435" r:id="rId37"/>
    <p:sldId id="290" r:id="rId38"/>
    <p:sldId id="417" r:id="rId39"/>
    <p:sldId id="418" r:id="rId40"/>
    <p:sldId id="416" r:id="rId41"/>
    <p:sldId id="401" r:id="rId42"/>
  </p:sldIdLst>
  <p:sldSz cx="9144000" cy="5143500" type="screen16x9"/>
  <p:notesSz cx="6858000" cy="9144000"/>
  <p:embeddedFontLst>
    <p:embeddedFont>
      <p:font typeface="Ghostlight" panose="00000500000000000000" pitchFamily="2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Gerbera" panose="02000500000000000000" pitchFamily="2" charset="-52"/>
      <p:regular r:id="rId50"/>
      <p:bold r:id="rId51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26" userDrawn="1">
          <p15:clr>
            <a:srgbClr val="A4A3A4"/>
          </p15:clr>
        </p15:guide>
        <p15:guide id="5" pos="2721" userDrawn="1">
          <p15:clr>
            <a:srgbClr val="A4A3A4"/>
          </p15:clr>
        </p15:guide>
        <p15:guide id="6" pos="3061" userDrawn="1">
          <p15:clr>
            <a:srgbClr val="A4A3A4"/>
          </p15:clr>
        </p15:guide>
        <p15:guide id="7" pos="1848" userDrawn="1">
          <p15:clr>
            <a:srgbClr val="A4A3A4"/>
          </p15:clr>
        </p15:guide>
        <p15:guide id="8" pos="3923" userDrawn="1">
          <p15:clr>
            <a:srgbClr val="A4A3A4"/>
          </p15:clr>
        </p15:guide>
        <p15:guide id="9" pos="2086" userDrawn="1">
          <p15:clr>
            <a:srgbClr val="A4A3A4"/>
          </p15:clr>
        </p15:guide>
        <p15:guide id="10" pos="3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944"/>
    <a:srgbClr val="E6E6E6"/>
    <a:srgbClr val="FFD919"/>
    <a:srgbClr val="BFBFBF"/>
    <a:srgbClr val="646B79"/>
    <a:srgbClr val="41719C"/>
    <a:srgbClr val="606776"/>
    <a:srgbClr val="2B2B2A"/>
    <a:srgbClr val="64798A"/>
    <a:srgbClr val="AB8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1059" autoAdjust="0"/>
  </p:normalViewPr>
  <p:slideViewPr>
    <p:cSldViewPr snapToGrid="0">
      <p:cViewPr varScale="1">
        <p:scale>
          <a:sx n="106" d="100"/>
          <a:sy n="106" d="100"/>
        </p:scale>
        <p:origin x="870" y="96"/>
      </p:cViewPr>
      <p:guideLst>
        <p:guide orient="horz" pos="237"/>
        <p:guide pos="226"/>
        <p:guide pos="5534"/>
        <p:guide orient="horz" pos="3026"/>
        <p:guide pos="2721"/>
        <p:guide pos="3061"/>
        <p:guide pos="1848"/>
        <p:guide pos="3923"/>
        <p:guide pos="2086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44AAE-40D3-45B1-AFC6-E99462C187D3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23D20-826A-47A5-8329-0EF1FEDF3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7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46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34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80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15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97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45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2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4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2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60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51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79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44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19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19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21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34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45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60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7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794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52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667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08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50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8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48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1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929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13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4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085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28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7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6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5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1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6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0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8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1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45.pn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9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6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66.png"/><Relationship Id="rId7" Type="http://schemas.openxmlformats.org/officeDocument/2006/relationships/image" Target="../media/image95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5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2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3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775" y="2898468"/>
            <a:ext cx="5408282" cy="1905307"/>
          </a:xfrm>
          <a:prstGeom prst="rect">
            <a:avLst/>
          </a:prstGeom>
          <a:solidFill>
            <a:srgbClr val="CC2944"/>
          </a:solidFill>
        </p:spPr>
        <p:txBody>
          <a:bodyPr wrap="square" lIns="180000" tIns="90000" rIns="180000" bIns="90000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Ghostlight" panose="00000500000000000000" pitchFamily="2" charset="0"/>
              </a:rPr>
              <a:t>Die Klassifizierung der Präpositionen. Akkusativ-Präpositionen. Dativ-Präpositionen</a:t>
            </a:r>
            <a:endParaRPr lang="de-DE" sz="28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59971" y="376238"/>
            <a:ext cx="925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für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03" y="1221707"/>
            <a:ext cx="4948878" cy="230481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58775" y="1738069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3. </a:t>
            </a:r>
            <a:r>
              <a:rPr lang="de-DE" sz="1400" dirty="0"/>
              <a:t>D</a:t>
            </a:r>
            <a:r>
              <a:rPr lang="de-DE" sz="1400" dirty="0" smtClean="0"/>
              <a:t>er </a:t>
            </a:r>
            <a:r>
              <a:rPr lang="de-DE" sz="1400" dirty="0"/>
              <a:t>Wechsel, der Austausch </a:t>
            </a:r>
            <a:r>
              <a:rPr lang="de-DE" sz="1400" dirty="0" smtClean="0"/>
              <a:t>(</a:t>
            </a:r>
            <a:r>
              <a:rPr lang="de-DE" sz="1400" dirty="0" smtClean="0">
                <a:solidFill>
                  <a:srgbClr val="C00000"/>
                </a:solidFill>
                <a:latin typeface="+mj-lt"/>
              </a:rPr>
              <a:t>=statt</a:t>
            </a:r>
            <a:r>
              <a:rPr lang="de-DE" sz="1400" dirty="0" smtClean="0"/>
              <a:t>):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01011" y="2179545"/>
            <a:ext cx="325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Für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seinen Wagen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bekam er nur wenig Geld.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8775" y="3298230"/>
            <a:ext cx="3779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4.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begrenzte Zeit: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101011" y="3739706"/>
            <a:ext cx="3037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geht </a:t>
            </a:r>
            <a:r>
              <a:rPr lang="de-DE" sz="1400" dirty="0">
                <a:solidFill>
                  <a:srgbClr val="CC2944"/>
                </a:solidFill>
              </a:rPr>
              <a:t>für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2 Jahre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ins Ausland.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1" y="3660603"/>
            <a:ext cx="432000" cy="43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1" y="2225155"/>
            <a:ext cx="432000" cy="43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05708" y="376238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ohne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8775" y="1573878"/>
            <a:ext cx="3830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  <a:latin typeface="+mj-lt"/>
              </a:rPr>
              <a:t>K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einen Artikel!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01011" y="2397143"/>
            <a:ext cx="325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Ohne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Auto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können wir diesen Ort nicht erreichen.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01011" y="3497383"/>
            <a:ext cx="3037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Ohne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Hilfe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meiner Schwester kann ich nicht umziehen.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75" y="1330345"/>
            <a:ext cx="3978525" cy="3104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298753"/>
            <a:ext cx="72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398993"/>
            <a:ext cx="720000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79207" y="376238"/>
            <a:ext cx="906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um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8775" y="1190688"/>
            <a:ext cx="3830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=rund </a:t>
            </a:r>
            <a:r>
              <a:rPr lang="de-DE" sz="1600" dirty="0">
                <a:solidFill>
                  <a:srgbClr val="C00000"/>
                </a:solidFill>
                <a:latin typeface="+mj-lt"/>
              </a:rPr>
              <a:t>um 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54" y="1385936"/>
            <a:ext cx="3783871" cy="27330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8775" y="1567896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1.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Handlung in der Mitte: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1011" y="1946937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Sie sitzen </a:t>
            </a:r>
            <a:r>
              <a:rPr lang="de-DE" sz="1400" dirty="0">
                <a:solidFill>
                  <a:srgbClr val="CC2944"/>
                </a:solidFill>
              </a:rPr>
              <a:t>um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den Tisch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1" y="2371101"/>
            <a:ext cx="432000" cy="432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01011" y="2429235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Das Auto fuhr </a:t>
            </a:r>
            <a:r>
              <a:rPr lang="de-DE" sz="1400" dirty="0">
                <a:solidFill>
                  <a:srgbClr val="CC2944"/>
                </a:solidFill>
              </a:rPr>
              <a:t>um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die Ecke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775" y="2886559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2. Die Uhrzeit: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01011" y="3256137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Kommt </a:t>
            </a:r>
            <a:r>
              <a:rPr lang="de-DE" sz="1400" dirty="0">
                <a:solidFill>
                  <a:srgbClr val="CC2944"/>
                </a:solidFill>
              </a:rPr>
              <a:t>um </a:t>
            </a:r>
            <a:r>
              <a:rPr lang="de-DE" sz="1400" dirty="0">
                <a:solidFill>
                  <a:srgbClr val="C00000"/>
                </a:solidFill>
              </a:rPr>
              <a:t>19 Uhr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8775" y="3709794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3</a:t>
            </a:r>
            <a:r>
              <a:rPr lang="de-DE" sz="1400" dirty="0" smtClean="0"/>
              <a:t>. </a:t>
            </a:r>
            <a:r>
              <a:rPr lang="de-DE" sz="1400" dirty="0">
                <a:solidFill>
                  <a:srgbClr val="C00000"/>
                </a:solidFill>
                <a:latin typeface="+mj-lt"/>
              </a:rPr>
              <a:t>=ungefähr</a:t>
            </a:r>
            <a:r>
              <a:rPr lang="de-DE" sz="1400" dirty="0"/>
              <a:t>,</a:t>
            </a:r>
            <a:r>
              <a:rPr lang="de-DE" sz="1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1400" dirty="0" smtClean="0">
                <a:solidFill>
                  <a:srgbClr val="C00000"/>
                </a:solidFill>
                <a:latin typeface="+mj-lt"/>
              </a:rPr>
              <a:t>=etwa</a:t>
            </a:r>
            <a:r>
              <a:rPr lang="de-DE" sz="1400" dirty="0"/>
              <a:t>,</a:t>
            </a:r>
            <a:r>
              <a:rPr lang="de-DE" sz="1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1400" dirty="0" smtClean="0">
                <a:solidFill>
                  <a:srgbClr val="C00000"/>
                </a:solidFill>
                <a:latin typeface="+mj-lt"/>
              </a:rPr>
              <a:t>=gegen</a:t>
            </a:r>
            <a:r>
              <a:rPr lang="de-DE" sz="1400" dirty="0" smtClean="0"/>
              <a:t>: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01011" y="4088835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Dieses Haus ist </a:t>
            </a:r>
            <a:r>
              <a:rPr lang="de-DE" sz="1400" dirty="0">
                <a:solidFill>
                  <a:srgbClr val="CC2944"/>
                </a:solidFill>
              </a:rPr>
              <a:t>um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1800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gebaut.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01011" y="4599993"/>
            <a:ext cx="3884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Ein gutes Auto kostet </a:t>
            </a:r>
            <a:r>
              <a:rPr lang="de-DE" sz="1400" dirty="0">
                <a:solidFill>
                  <a:srgbClr val="CC2944"/>
                </a:solidFill>
              </a:rPr>
              <a:t>um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20 000 Euro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1" y="1861372"/>
            <a:ext cx="468000" cy="4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" y="3177546"/>
            <a:ext cx="468000" cy="4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1" y="4522759"/>
            <a:ext cx="468000" cy="46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1" y="3997838"/>
            <a:ext cx="468000" cy="46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/>
      <p:bldP spid="13" grpId="0"/>
      <p:bldP spid="15" grpId="0"/>
      <p:bldP spid="19" grpId="0"/>
      <p:bldP spid="20" grpId="0"/>
      <p:bldP spid="24" grpId="0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Akkusativ-Präpositionen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775" y="1424644"/>
            <a:ext cx="4747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1. D</a:t>
            </a:r>
            <a:r>
              <a:rPr lang="de-DE" sz="1400" dirty="0" smtClean="0"/>
              <a:t>ie Zielrichtung: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55639" y="376238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gegen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4670" y="1852828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schwamm </a:t>
            </a:r>
            <a:r>
              <a:rPr lang="de-DE" sz="1400" dirty="0">
                <a:solidFill>
                  <a:srgbClr val="CC2944"/>
                </a:solidFill>
              </a:rPr>
              <a:t>gegen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die Strömung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3251942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2. D</a:t>
            </a:r>
            <a:r>
              <a:rPr lang="de-DE" sz="1400" dirty="0" smtClean="0"/>
              <a:t>er </a:t>
            </a:r>
            <a:r>
              <a:rPr lang="de-DE" sz="1400" dirty="0"/>
              <a:t>Vergleich: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4669" y="2463588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fährt </a:t>
            </a:r>
            <a:r>
              <a:rPr lang="de-DE" sz="1400" dirty="0">
                <a:solidFill>
                  <a:srgbClr val="CC2944"/>
                </a:solidFill>
              </a:rPr>
              <a:t>gegen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den Wind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4668" y="3680126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Gegen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seinen Bruder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ist er klein.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6"/>
          <a:stretch/>
        </p:blipFill>
        <p:spPr>
          <a:xfrm>
            <a:off x="4983131" y="1424644"/>
            <a:ext cx="4160869" cy="229391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44668" y="4219416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Gegen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gestern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ist es heute kalt.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8" y="1775208"/>
            <a:ext cx="468000" cy="4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2" y="3687379"/>
            <a:ext cx="360000" cy="3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2" y="3579379"/>
            <a:ext cx="468000" cy="46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8" y="2383476"/>
            <a:ext cx="468000" cy="46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8" y="4136997"/>
            <a:ext cx="468000" cy="46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0" grpId="0"/>
      <p:bldP spid="11" grpId="0"/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Akkusativ-Präpositionen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775" y="1424644"/>
            <a:ext cx="4747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3. Der </a:t>
            </a:r>
            <a:r>
              <a:rPr lang="de-DE" sz="1400" dirty="0"/>
              <a:t>Verzicht, die Abweichungen: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55639" y="376238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gegen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4670" y="1852828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Die Ärzte sind </a:t>
            </a:r>
            <a:r>
              <a:rPr lang="de-DE" sz="1400" dirty="0">
                <a:solidFill>
                  <a:srgbClr val="CC2944"/>
                </a:solidFill>
              </a:rPr>
              <a:t>gegen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Rauchen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3251942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>
                <a:solidFill>
                  <a:srgbClr val="C00000"/>
                </a:solidFill>
                <a:latin typeface="+mj-lt"/>
              </a:rPr>
              <a:t>=etwa</a:t>
            </a:r>
            <a:r>
              <a:rPr lang="de-DE" sz="1400" dirty="0"/>
              <a:t>, </a:t>
            </a:r>
            <a:r>
              <a:rPr lang="de-DE" sz="1400" dirty="0">
                <a:solidFill>
                  <a:srgbClr val="C00000"/>
                </a:solidFill>
                <a:latin typeface="+mj-lt"/>
              </a:rPr>
              <a:t>=</a:t>
            </a:r>
            <a:r>
              <a:rPr lang="de-DE" sz="1400" dirty="0" smtClean="0">
                <a:solidFill>
                  <a:srgbClr val="C00000"/>
                </a:solidFill>
                <a:latin typeface="+mj-lt"/>
              </a:rPr>
              <a:t>ungefähr</a:t>
            </a:r>
            <a:r>
              <a:rPr lang="de-DE" sz="1400" dirty="0"/>
              <a:t>: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4669" y="2463588"/>
            <a:ext cx="3838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In der Diskussion hat er alle </a:t>
            </a:r>
            <a:r>
              <a:rPr lang="de-DE" sz="1400" dirty="0">
                <a:solidFill>
                  <a:srgbClr val="CC2944"/>
                </a:solidFill>
              </a:rPr>
              <a:t>gegen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sich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4668" y="3680126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Der Zug kommt </a:t>
            </a:r>
            <a:r>
              <a:rPr lang="de-DE" sz="1400" dirty="0">
                <a:solidFill>
                  <a:srgbClr val="CC2944"/>
                </a:solidFill>
              </a:rPr>
              <a:t>gegen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19.00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Uhr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an.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6"/>
          <a:stretch/>
        </p:blipFill>
        <p:spPr>
          <a:xfrm>
            <a:off x="4983131" y="1424644"/>
            <a:ext cx="4160869" cy="2293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8" y="2383476"/>
            <a:ext cx="468000" cy="46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8" y="1772716"/>
            <a:ext cx="468000" cy="46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8" y="3600014"/>
            <a:ext cx="468000" cy="46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Akkusativ-Präpositionen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5508" y="1987212"/>
            <a:ext cx="4747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Der Gegensatz: 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64456" y="376238"/>
            <a:ext cx="1511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wider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0034" y="3038488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hat </a:t>
            </a:r>
            <a:r>
              <a:rPr lang="de-DE" sz="1400" dirty="0">
                <a:solidFill>
                  <a:srgbClr val="CC2944"/>
                </a:solidFill>
              </a:rPr>
              <a:t>wider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das Gesetz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gehandelt.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0034" y="4006300"/>
            <a:ext cx="4176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ist </a:t>
            </a:r>
            <a:r>
              <a:rPr lang="de-DE" sz="1400" dirty="0">
                <a:solidFill>
                  <a:srgbClr val="CC2944"/>
                </a:solidFill>
              </a:rPr>
              <a:t>wider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Erwarten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doch gekommen.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56" y="1424644"/>
            <a:ext cx="4579669" cy="151685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5508" y="1472581"/>
            <a:ext cx="3830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  <a:latin typeface="+mj-lt"/>
              </a:rPr>
              <a:t>=gegen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9" y="2832376"/>
            <a:ext cx="72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9" y="3800188"/>
            <a:ext cx="720000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1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98443" y="37623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bis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775" y="1467821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1. D</a:t>
            </a:r>
            <a:r>
              <a:rPr lang="de-DE" sz="1400" dirty="0" smtClean="0"/>
              <a:t>er </a:t>
            </a:r>
            <a:r>
              <a:rPr lang="de-DE" sz="1400" dirty="0"/>
              <a:t>Endpunkt, der Ort: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1011" y="1910354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Das Auto fährt </a:t>
            </a:r>
            <a:r>
              <a:rPr lang="de-DE" sz="1400" dirty="0">
                <a:solidFill>
                  <a:srgbClr val="CC2944"/>
                </a:solidFill>
              </a:rPr>
              <a:t>bis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zu dem Hotel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1010" y="2427782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fuhr </a:t>
            </a:r>
            <a:r>
              <a:rPr lang="de-DE" sz="1400" dirty="0">
                <a:solidFill>
                  <a:srgbClr val="CC2944"/>
                </a:solidFill>
              </a:rPr>
              <a:t>bis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Weimar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775" y="3135562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2. Die Zeit: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18283" y="3523311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warte </a:t>
            </a:r>
            <a:r>
              <a:rPr lang="de-DE" sz="1400" dirty="0">
                <a:solidFill>
                  <a:srgbClr val="CC2944"/>
                </a:solidFill>
              </a:rPr>
              <a:t>bis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6 Uhr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8283" y="4052993"/>
            <a:ext cx="4455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Bis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1. September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haben die Kinder Schulferien.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92375" y="4582675"/>
            <a:ext cx="3884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CC2944"/>
                </a:solidFill>
              </a:rPr>
              <a:t>bis</a:t>
            </a: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zum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vorigen </a:t>
            </a:r>
            <a:r>
              <a:rPr lang="de-DE" sz="1400" dirty="0" smtClean="0">
                <a:solidFill>
                  <a:srgbClr val="C00000"/>
                </a:solidFill>
              </a:rPr>
              <a:t>Jahrhundert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72" y="1330345"/>
            <a:ext cx="4392617" cy="2158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94574" y="4064310"/>
            <a:ext cx="2490651" cy="803056"/>
          </a:xfrm>
          <a:prstGeom prst="rect">
            <a:avLst/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Wenn das Wort mit dem Artikel ist, verwendet man </a:t>
            </a:r>
            <a:r>
              <a:rPr lang="de-DE" sz="1400" dirty="0">
                <a:solidFill>
                  <a:srgbClr val="C00000"/>
                </a:solidFill>
                <a:latin typeface="+mj-lt"/>
              </a:rPr>
              <a:t>bis zu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5" y="3969346"/>
            <a:ext cx="468000" cy="46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7" y="2347671"/>
            <a:ext cx="468000" cy="46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5" y="3446701"/>
            <a:ext cx="468000" cy="46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5" y="1830243"/>
            <a:ext cx="468000" cy="46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  <p:bldP spid="19" grpId="0"/>
      <p:bldP spid="20" grpId="0"/>
      <p:bldP spid="25" grpId="0"/>
      <p:bldP spid="2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98443" y="37623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bis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775" y="1467821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3. </a:t>
            </a:r>
            <a:r>
              <a:rPr lang="de-DE" sz="1400" dirty="0"/>
              <a:t>D</a:t>
            </a:r>
            <a:r>
              <a:rPr lang="de-DE" sz="1400" dirty="0" smtClean="0"/>
              <a:t>ie Grenze: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1011" y="1884556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Sie arbeitete </a:t>
            </a:r>
            <a:r>
              <a:rPr lang="de-DE" sz="1400" dirty="0">
                <a:solidFill>
                  <a:srgbClr val="CC2944"/>
                </a:solidFill>
              </a:rPr>
              <a:t>bis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zur Erschöpfung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1011" y="2426053"/>
            <a:ext cx="33751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zahle </a:t>
            </a:r>
            <a:r>
              <a:rPr lang="de-DE" sz="1400" dirty="0">
                <a:solidFill>
                  <a:srgbClr val="CC2944"/>
                </a:solidFill>
              </a:rPr>
              <a:t>bis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zu 100 Euro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, nicht mehr.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775" y="3135562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4</a:t>
            </a:r>
            <a:r>
              <a:rPr lang="de-DE" sz="1400" dirty="0" smtClean="0"/>
              <a:t>. </a:t>
            </a:r>
            <a:r>
              <a:rPr lang="de-DE" sz="1400" dirty="0"/>
              <a:t>Z</a:t>
            </a:r>
            <a:r>
              <a:rPr lang="de-DE" sz="1400" dirty="0" smtClean="0"/>
              <a:t>wischen </a:t>
            </a:r>
            <a:r>
              <a:rPr lang="de-DE" sz="1400" dirty="0"/>
              <a:t>2 Zahlen: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18283" y="3523311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Der Mantel kostet </a:t>
            </a:r>
            <a:r>
              <a:rPr lang="de-DE" sz="1400" dirty="0">
                <a:solidFill>
                  <a:srgbClr val="C00000"/>
                </a:solidFill>
              </a:rPr>
              <a:t>400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C2944"/>
                </a:solidFill>
              </a:rPr>
              <a:t>bis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500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Euro.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8283" y="4059750"/>
            <a:ext cx="4455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Die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Lektion dauert </a:t>
            </a:r>
            <a:r>
              <a:rPr lang="de-DE" sz="1400" dirty="0">
                <a:solidFill>
                  <a:srgbClr val="C00000"/>
                </a:solidFill>
              </a:rPr>
              <a:t>40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C2944"/>
                </a:solidFill>
              </a:rPr>
              <a:t>bis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55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Minuten.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72" y="1330345"/>
            <a:ext cx="4392617" cy="2158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5" y="3984836"/>
            <a:ext cx="468000" cy="4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5" y="1827634"/>
            <a:ext cx="468000" cy="4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5" y="3443199"/>
            <a:ext cx="468000" cy="46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5" y="2347671"/>
            <a:ext cx="468000" cy="46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9" grpId="0"/>
      <p:bldP spid="20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57669" y="376238"/>
            <a:ext cx="1925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entlang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1098" y="2569488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Das Schiff fährt </a:t>
            </a:r>
            <a:r>
              <a:rPr lang="de-DE" sz="1400" dirty="0">
                <a:solidFill>
                  <a:srgbClr val="C00000"/>
                </a:solidFill>
              </a:rPr>
              <a:t>den Fluss </a:t>
            </a:r>
            <a:r>
              <a:rPr lang="de-DE" sz="1400" dirty="0">
                <a:solidFill>
                  <a:srgbClr val="CC2944"/>
                </a:solidFill>
              </a:rPr>
              <a:t>entlang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1098" y="3537300"/>
            <a:ext cx="4176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Wir gehen </a:t>
            </a:r>
            <a:r>
              <a:rPr lang="de-DE" sz="1400" dirty="0">
                <a:solidFill>
                  <a:srgbClr val="C00000"/>
                </a:solidFill>
              </a:rPr>
              <a:t>die Straße </a:t>
            </a:r>
            <a:r>
              <a:rPr lang="de-DE" sz="1400" dirty="0">
                <a:solidFill>
                  <a:srgbClr val="CC2944"/>
                </a:solidFill>
              </a:rPr>
              <a:t>entlang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5508" y="1472581"/>
            <a:ext cx="3830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  <a:latin typeface="+mj-lt"/>
              </a:rPr>
              <a:t>=der Länge nach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8" y="1100820"/>
            <a:ext cx="3925887" cy="28569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94574" y="4064310"/>
            <a:ext cx="2490651" cy="803056"/>
          </a:xfrm>
          <a:prstGeom prst="rect">
            <a:avLst/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„Entlang“ </a:t>
            </a:r>
            <a:r>
              <a:rPr lang="de-DE" sz="1400" dirty="0">
                <a:solidFill>
                  <a:schemeClr val="tx1"/>
                </a:solidFill>
              </a:rPr>
              <a:t>steht </a:t>
            </a:r>
            <a:r>
              <a:rPr lang="de-DE" sz="1400" dirty="0">
                <a:solidFill>
                  <a:srgbClr val="C00000"/>
                </a:solidFill>
              </a:rPr>
              <a:t>nach</a:t>
            </a:r>
            <a:r>
              <a:rPr lang="de-DE" sz="1400" dirty="0">
                <a:solidFill>
                  <a:schemeClr val="tx1"/>
                </a:solidFill>
              </a:rPr>
              <a:t> dem </a:t>
            </a:r>
            <a:r>
              <a:rPr lang="de-DE" sz="1400" dirty="0" smtClean="0">
                <a:solidFill>
                  <a:schemeClr val="tx1"/>
                </a:solidFill>
              </a:rPr>
              <a:t>Substantiv!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8" y="2363376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2" y="3331188"/>
            <a:ext cx="720000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9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8775" y="384057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Ergänzt Präpositionen im Akkusativ! Erklärt! </a:t>
            </a:r>
            <a:endParaRPr lang="ru-RU" sz="2800" dirty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7047" y="1490571"/>
            <a:ext cx="43690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prstClr val="black"/>
                </a:solidFill>
              </a:rPr>
              <a:t>Ich </a:t>
            </a:r>
            <a:r>
              <a:rPr lang="de-DE" sz="1400" dirty="0">
                <a:solidFill>
                  <a:prstClr val="black"/>
                </a:solidFill>
              </a:rPr>
              <a:t>gehe in die Schule </a:t>
            </a:r>
            <a:r>
              <a:rPr lang="de-DE" sz="1400" dirty="0" smtClean="0">
                <a:solidFill>
                  <a:prstClr val="black"/>
                </a:solidFill>
              </a:rPr>
              <a:t>______ </a:t>
            </a:r>
            <a:r>
              <a:rPr lang="de-DE" sz="1400" dirty="0">
                <a:solidFill>
                  <a:prstClr val="black"/>
                </a:solidFill>
              </a:rPr>
              <a:t>den Park.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18811" y="1437490"/>
            <a:ext cx="1966414" cy="736996"/>
          </a:xfrm>
          <a:prstGeom prst="wedgeRoundRectCallout">
            <a:avLst>
              <a:gd name="adj1" fmla="val -69957"/>
              <a:gd name="adj2" fmla="val -11886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prstClr val="black"/>
                </a:solidFill>
              </a:rPr>
              <a:t>die Handlung durch das Territorium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940" y="1524986"/>
            <a:ext cx="714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durch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3700" y="2459017"/>
            <a:ext cx="43690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prstClr val="black"/>
                </a:solidFill>
              </a:rPr>
              <a:t>Die Katze läuft </a:t>
            </a:r>
            <a:r>
              <a:rPr lang="de-DE" sz="1400" dirty="0" smtClean="0">
                <a:solidFill>
                  <a:prstClr val="black"/>
                </a:solidFill>
              </a:rPr>
              <a:t>____ </a:t>
            </a:r>
            <a:r>
              <a:rPr lang="de-DE" sz="1400" dirty="0">
                <a:solidFill>
                  <a:prstClr val="black"/>
                </a:solidFill>
              </a:rPr>
              <a:t>das Haus.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08816" y="2505227"/>
            <a:ext cx="590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um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33700" y="3422320"/>
            <a:ext cx="43690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prstClr val="black"/>
                </a:solidFill>
              </a:rPr>
              <a:t>Wir gehen hier den Fluss </a:t>
            </a:r>
            <a:r>
              <a:rPr lang="de-DE" sz="1400" dirty="0" smtClean="0">
                <a:solidFill>
                  <a:prstClr val="black"/>
                </a:solidFill>
              </a:rPr>
              <a:t>________.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99269" y="3460702"/>
            <a:ext cx="931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entlang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99738" y="4330071"/>
            <a:ext cx="46772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prstClr val="black"/>
                </a:solidFill>
              </a:rPr>
              <a:t>____ </a:t>
            </a:r>
            <a:r>
              <a:rPr lang="de-DE" sz="1400" dirty="0">
                <a:solidFill>
                  <a:prstClr val="black"/>
                </a:solidFill>
              </a:rPr>
              <a:t>wen ist dieses teure Geschenk?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73611" y="4384630"/>
            <a:ext cx="590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Für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114971" y="2453874"/>
            <a:ext cx="1187740" cy="403569"/>
          </a:xfrm>
          <a:prstGeom prst="wedgeRoundRectCallout">
            <a:avLst>
              <a:gd name="adj1" fmla="val -91598"/>
              <a:gd name="adj2" fmla="val 11747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=rund </a:t>
            </a:r>
            <a:r>
              <a:rPr lang="de-DE" sz="1400" dirty="0">
                <a:solidFill>
                  <a:prstClr val="black"/>
                </a:solidFill>
              </a:rPr>
              <a:t>um </a:t>
            </a: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6491307" y="3280382"/>
            <a:ext cx="1505301" cy="574398"/>
          </a:xfrm>
          <a:prstGeom prst="wedgeRoundRectCallout">
            <a:avLst>
              <a:gd name="adj1" fmla="val -82484"/>
              <a:gd name="adj2" fmla="val -7962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prstClr val="black"/>
                </a:solidFill>
              </a:rPr>
              <a:t>nach dem Substantiv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672588" y="4312999"/>
            <a:ext cx="1110450" cy="428412"/>
          </a:xfrm>
          <a:prstGeom prst="wedgeRoundRectCallout">
            <a:avLst>
              <a:gd name="adj1" fmla="val -101704"/>
              <a:gd name="adj2" fmla="val -450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der </a:t>
            </a:r>
            <a:r>
              <a:rPr lang="de-DE" sz="1400" dirty="0">
                <a:solidFill>
                  <a:prstClr val="black"/>
                </a:solidFill>
              </a:rPr>
              <a:t>Zweck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48" y="1239464"/>
            <a:ext cx="720000" cy="72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663375" y="2142391"/>
            <a:ext cx="1210236" cy="897828"/>
            <a:chOff x="1767784" y="1629888"/>
            <a:chExt cx="1210236" cy="897828"/>
          </a:xfrm>
        </p:grpSpPr>
        <p:sp>
          <p:nvSpPr>
            <p:cNvPr id="12" name="Развернутая стрелка 11"/>
            <p:cNvSpPr/>
            <p:nvPr/>
          </p:nvSpPr>
          <p:spPr>
            <a:xfrm rot="5400000" flipH="1">
              <a:off x="2733434" y="2149033"/>
              <a:ext cx="209295" cy="279876"/>
            </a:xfrm>
            <a:prstGeom prst="uturnArrow">
              <a:avLst/>
            </a:prstGeom>
            <a:solidFill>
              <a:srgbClr val="CC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767784" y="1629888"/>
              <a:ext cx="1017641" cy="897828"/>
              <a:chOff x="1767784" y="1629888"/>
              <a:chExt cx="1017641" cy="897828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425" y="1629888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5105" y="2112124"/>
                <a:ext cx="415592" cy="415592"/>
              </a:xfrm>
              <a:prstGeom prst="rect">
                <a:avLst/>
              </a:prstGeom>
            </p:spPr>
          </p:pic>
          <p:sp>
            <p:nvSpPr>
              <p:cNvPr id="31" name="Развернутая стрелка 30"/>
              <p:cNvSpPr/>
              <p:nvPr/>
            </p:nvSpPr>
            <p:spPr>
              <a:xfrm rot="16200000">
                <a:off x="1803074" y="2139195"/>
                <a:ext cx="209295" cy="279876"/>
              </a:xfrm>
              <a:prstGeom prst="uturnArrow">
                <a:avLst/>
              </a:prstGeom>
              <a:solidFill>
                <a:srgbClr val="CC2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1959248" y="3223146"/>
            <a:ext cx="738852" cy="720000"/>
            <a:chOff x="1959248" y="3394523"/>
            <a:chExt cx="738852" cy="7200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248" y="3394523"/>
              <a:ext cx="720000" cy="72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775" y="3638343"/>
              <a:ext cx="304325" cy="304325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175" y="3486180"/>
              <a:ext cx="304325" cy="304325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4126073"/>
            <a:ext cx="720000" cy="7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 animBg="1"/>
      <p:bldP spid="8" grpId="0"/>
      <p:bldP spid="11" grpId="0"/>
      <p:bldP spid="13" grpId="0"/>
      <p:bldP spid="18" grpId="0"/>
      <p:bldP spid="19" grpId="0"/>
      <p:bldP spid="21" grpId="0"/>
      <p:bldP spid="22" grpId="0"/>
      <p:bldP spid="26" grpId="0" animBg="1"/>
      <p:bldP spid="2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775" y="376238"/>
            <a:ext cx="842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D919"/>
                </a:solidFill>
                <a:latin typeface="Ghostlight" panose="00000500000000000000" pitchFamily="2" charset="0"/>
              </a:rPr>
              <a:t>Was machen wir heute?</a:t>
            </a:r>
            <a:endParaRPr lang="de-DE" sz="2800" dirty="0" smtClean="0">
              <a:solidFill>
                <a:srgbClr val="FFD919"/>
              </a:solidFill>
              <a:latin typeface="Ghostlight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694" y="1024188"/>
            <a:ext cx="3693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Heute erinnern wir uns an den Begriff </a:t>
            </a:r>
            <a:r>
              <a:rPr lang="de-DE" sz="2000" dirty="0">
                <a:solidFill>
                  <a:srgbClr val="FFD919"/>
                </a:solidFill>
                <a:latin typeface="Ghostlight" panose="00000500000000000000" pitchFamily="2" charset="0"/>
              </a:rPr>
              <a:t>„Präposition“</a:t>
            </a:r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.</a:t>
            </a:r>
            <a:endParaRPr lang="de-DE" sz="20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450" y="2266631"/>
            <a:ext cx="3676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Wir wiederholen die </a:t>
            </a:r>
            <a:r>
              <a:rPr lang="de-DE" sz="2000" dirty="0">
                <a:solidFill>
                  <a:srgbClr val="FFD919"/>
                </a:solidFill>
                <a:latin typeface="Ghostlight" panose="00000500000000000000" pitchFamily="2" charset="0"/>
              </a:rPr>
              <a:t>Klassifizierung</a:t>
            </a:r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 der Präpositionen.</a:t>
            </a:r>
            <a:endParaRPr lang="de-DE" sz="20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708" y="997930"/>
            <a:ext cx="4074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Wir erkennen </a:t>
            </a:r>
            <a:endParaRPr lang="de-DE" sz="20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  <a:p>
            <a:r>
              <a:rPr lang="de-DE" sz="2000" dirty="0" smtClean="0">
                <a:solidFill>
                  <a:srgbClr val="FFD919"/>
                </a:solidFill>
                <a:latin typeface="Ghostlight" panose="00000500000000000000" pitchFamily="2" charset="0"/>
              </a:rPr>
              <a:t>die </a:t>
            </a:r>
            <a:r>
              <a:rPr lang="de-DE" sz="2000" dirty="0">
                <a:solidFill>
                  <a:srgbClr val="FFD919"/>
                </a:solidFill>
                <a:latin typeface="Ghostlight" panose="00000500000000000000" pitchFamily="2" charset="0"/>
              </a:rPr>
              <a:t>Bedeutung </a:t>
            </a:r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jeder Präposition in Verbindung mit dem </a:t>
            </a:r>
            <a:r>
              <a:rPr lang="de-DE" sz="2000" dirty="0">
                <a:solidFill>
                  <a:srgbClr val="FFD919"/>
                </a:solidFill>
                <a:latin typeface="Ghostlight" panose="00000500000000000000" pitchFamily="2" charset="0"/>
              </a:rPr>
              <a:t>Akkusativ </a:t>
            </a:r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und in Verbindung mit dem </a:t>
            </a:r>
            <a:r>
              <a:rPr lang="de-DE" sz="2000" dirty="0">
                <a:solidFill>
                  <a:srgbClr val="FFD919"/>
                </a:solidFill>
                <a:latin typeface="Ghostlight" panose="00000500000000000000" pitchFamily="2" charset="0"/>
              </a:rPr>
              <a:t>Dativ</a:t>
            </a:r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.</a:t>
            </a:r>
            <a:endParaRPr lang="de-DE" sz="20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4474" y="2879717"/>
            <a:ext cx="3910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Wir machen </a:t>
            </a:r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die </a:t>
            </a:r>
            <a:r>
              <a:rPr lang="de-DE" sz="2000" dirty="0" smtClean="0">
                <a:solidFill>
                  <a:srgbClr val="FFD919"/>
                </a:solidFill>
                <a:latin typeface="Ghostlight" panose="00000500000000000000" pitchFamily="2" charset="0"/>
              </a:rPr>
              <a:t>Übungen</a:t>
            </a:r>
            <a:r>
              <a:rPr lang="de-DE" sz="20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730" y="1024188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1.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497" y="226887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5673" y="996039"/>
            <a:ext cx="5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3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5673" y="287971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4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6" b="20792"/>
          <a:stretch/>
        </p:blipFill>
        <p:spPr>
          <a:xfrm>
            <a:off x="2811043" y="3424938"/>
            <a:ext cx="3521913" cy="17185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1" grpId="0"/>
      <p:bldP spid="13" grpId="0"/>
      <p:bldP spid="12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8775" y="384057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Ergänzt Präpositionen im Akkusativ! Erklärt! </a:t>
            </a:r>
            <a:endParaRPr lang="ru-RU" sz="2800" dirty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8551" y="1412708"/>
            <a:ext cx="3574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</a:rPr>
              <a:t>Herr Braun geht schon wieder </a:t>
            </a:r>
            <a:r>
              <a:rPr lang="de-DE" sz="1400" dirty="0" smtClean="0">
                <a:solidFill>
                  <a:prstClr val="black"/>
                </a:solidFill>
              </a:rPr>
              <a:t>______ </a:t>
            </a:r>
            <a:r>
              <a:rPr lang="de-DE" sz="1400" dirty="0">
                <a:solidFill>
                  <a:prstClr val="black"/>
                </a:solidFill>
              </a:rPr>
              <a:t>Frau ins Theater.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18811" y="1437490"/>
            <a:ext cx="1445623" cy="468579"/>
          </a:xfrm>
          <a:prstGeom prst="wedgeRoundRectCallout">
            <a:avLst>
              <a:gd name="adj1" fmla="val -69957"/>
              <a:gd name="adj2" fmla="val -11886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prstClr val="black"/>
                </a:solidFill>
              </a:rPr>
              <a:t>kein Artikel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71684" y="1397174"/>
            <a:ext cx="714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ohne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3700" y="2344325"/>
            <a:ext cx="3738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</a:rPr>
              <a:t>Am Wochenende spielt Dynamo Dresden </a:t>
            </a:r>
            <a:r>
              <a:rPr lang="de-DE" sz="1400" dirty="0" smtClean="0">
                <a:solidFill>
                  <a:prstClr val="black"/>
                </a:solidFill>
              </a:rPr>
              <a:t>_______ </a:t>
            </a:r>
            <a:r>
              <a:rPr lang="de-DE" sz="1400" dirty="0">
                <a:solidFill>
                  <a:prstClr val="black"/>
                </a:solidFill>
              </a:rPr>
              <a:t>Bayern München.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33700" y="2527546"/>
            <a:ext cx="784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gegen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33700" y="3317019"/>
            <a:ext cx="43690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prstClr val="black"/>
                </a:solidFill>
              </a:rPr>
              <a:t>___ München </a:t>
            </a:r>
            <a:r>
              <a:rPr lang="de-DE" sz="1400" dirty="0">
                <a:solidFill>
                  <a:prstClr val="black"/>
                </a:solidFill>
              </a:rPr>
              <a:t>ist es noch etwa 150 Kilometer.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9701" y="3368216"/>
            <a:ext cx="931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Bis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08227" y="4226735"/>
            <a:ext cx="46772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prstClr val="black"/>
                </a:solidFill>
              </a:rPr>
              <a:t>______ </a:t>
            </a:r>
            <a:r>
              <a:rPr lang="de-DE" sz="1400" dirty="0">
                <a:solidFill>
                  <a:prstClr val="black"/>
                </a:solidFill>
              </a:rPr>
              <a:t>Willen der Eltern heiratete er sich.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96441" y="4269980"/>
            <a:ext cx="913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Wider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7189167" y="2526498"/>
            <a:ext cx="1397483" cy="403569"/>
          </a:xfrm>
          <a:prstGeom prst="wedgeRoundRectCallout">
            <a:avLst>
              <a:gd name="adj1" fmla="val -91598"/>
              <a:gd name="adj2" fmla="val 11747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der Vergleich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7138579" y="3418162"/>
            <a:ext cx="1003935" cy="420429"/>
          </a:xfrm>
          <a:prstGeom prst="wedgeRoundRectCallout">
            <a:avLst>
              <a:gd name="adj1" fmla="val -82484"/>
              <a:gd name="adj2" fmla="val -7962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>
                <a:solidFill>
                  <a:prstClr val="black"/>
                </a:solidFill>
              </a:rPr>
              <a:t>der </a:t>
            </a:r>
            <a:r>
              <a:rPr lang="de-DE" sz="1400" dirty="0" smtClean="0">
                <a:solidFill>
                  <a:prstClr val="black"/>
                </a:solidFill>
              </a:rPr>
              <a:t>Ort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7302711" y="4312998"/>
            <a:ext cx="1469926" cy="428412"/>
          </a:xfrm>
          <a:prstGeom prst="wedgeRoundRectCallout">
            <a:avLst>
              <a:gd name="adj1" fmla="val -101704"/>
              <a:gd name="adj2" fmla="val -450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der Gegensatz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53" y="1315070"/>
            <a:ext cx="720000" cy="7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53" y="2250340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01" y="3185610"/>
            <a:ext cx="720000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01" y="4120881"/>
            <a:ext cx="720000" cy="7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1" grpId="0"/>
      <p:bldP spid="13" grpId="0"/>
      <p:bldP spid="18" grpId="0"/>
      <p:bldP spid="19" grpId="0"/>
      <p:bldP spid="21" grpId="0"/>
      <p:bldP spid="22" grpId="0"/>
      <p:bldP spid="26" grpId="0" animBg="1"/>
      <p:bldP spid="29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376238"/>
            <a:ext cx="3674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Präpositionen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in 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Verbindung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mit 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dem </a:t>
            </a:r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</a:t>
            </a:r>
            <a:endParaRPr lang="de-DE" sz="28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2645" y="3114752"/>
            <a:ext cx="474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mit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9460" y="4628396"/>
            <a:ext cx="59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nach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81322" y="3114269"/>
            <a:ext cx="466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aus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74788" y="4630475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zu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26574" y="1512403"/>
            <a:ext cx="49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von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38032" y="1523035"/>
            <a:ext cx="444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bei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5667" y="3114269"/>
            <a:ext cx="486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seit</a:t>
            </a:r>
            <a:endParaRPr lang="de-DE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70404" y="311426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außer</a:t>
            </a:r>
            <a:endParaRPr lang="de-DE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02088" y="4628849"/>
            <a:ext cx="101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entgegen</a:t>
            </a:r>
            <a:endParaRPr lang="de-DE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97" y="2040121"/>
            <a:ext cx="2823996" cy="1018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96" y="1970697"/>
            <a:ext cx="1602896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02" y="1982780"/>
            <a:ext cx="1255760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01" y="432403"/>
            <a:ext cx="601215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75" y="3578261"/>
            <a:ext cx="3091646" cy="10202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02" y="482616"/>
            <a:ext cx="3087195" cy="101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0" y="1977216"/>
            <a:ext cx="1505196" cy="10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4" y="3548396"/>
            <a:ext cx="886329" cy="108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53" y="3548396"/>
            <a:ext cx="3075940" cy="1018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39372" y="376238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mit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87" y="1330345"/>
            <a:ext cx="3792038" cy="27208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8775" y="1267520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1. G</a:t>
            </a:r>
            <a:r>
              <a:rPr lang="de-DE" sz="1400" dirty="0" smtClean="0"/>
              <a:t>emeinsames </a:t>
            </a:r>
            <a:r>
              <a:rPr lang="de-DE" sz="1400" dirty="0"/>
              <a:t>Handeln: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1011" y="1657799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komme </a:t>
            </a:r>
            <a:r>
              <a:rPr lang="de-DE" sz="1400" dirty="0">
                <a:solidFill>
                  <a:srgbClr val="CC2944"/>
                </a:solidFill>
              </a:rPr>
              <a:t>mit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meinem Freund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775" y="2244984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2. </a:t>
            </a:r>
            <a:r>
              <a:rPr lang="de-DE" sz="1400" dirty="0"/>
              <a:t>D</a:t>
            </a:r>
            <a:r>
              <a:rPr lang="de-DE" sz="1400" dirty="0" smtClean="0"/>
              <a:t>as </a:t>
            </a:r>
            <a:r>
              <a:rPr lang="de-DE" sz="1400" dirty="0"/>
              <a:t>Mittel der Handlung: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64499" y="2613740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Sie ist </a:t>
            </a:r>
            <a:r>
              <a:rPr lang="de-DE" sz="1400" dirty="0">
                <a:solidFill>
                  <a:srgbClr val="CC2944"/>
                </a:solidFill>
              </a:rPr>
              <a:t>mit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dem Auto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gekommen.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4536" y="3120419"/>
            <a:ext cx="3758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schreibe </a:t>
            </a:r>
            <a:r>
              <a:rPr lang="de-DE" sz="1400" dirty="0">
                <a:solidFill>
                  <a:srgbClr val="CC2944"/>
                </a:solidFill>
              </a:rPr>
              <a:t>mit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dem Kugelschreiber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8775" y="3654872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3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Weise der Handlung: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64498" y="4023628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Sie fuhr </a:t>
            </a:r>
            <a:r>
              <a:rPr lang="de-DE" sz="1400" dirty="0">
                <a:solidFill>
                  <a:srgbClr val="CC2944"/>
                </a:solidFill>
              </a:rPr>
              <a:t>mit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hoher </a:t>
            </a:r>
            <a:r>
              <a:rPr lang="de-DE" sz="1400" dirty="0">
                <a:solidFill>
                  <a:srgbClr val="C00000"/>
                </a:solidFill>
              </a:rPr>
              <a:t>Geschwindigkeit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4498" y="4519656"/>
            <a:ext cx="3612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Sie nahm das Geld </a:t>
            </a:r>
            <a:r>
              <a:rPr lang="de-DE" sz="1400" dirty="0">
                <a:solidFill>
                  <a:srgbClr val="CC2944"/>
                </a:solidFill>
              </a:rPr>
              <a:t>mit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zitternder </a:t>
            </a:r>
            <a:r>
              <a:rPr lang="de-DE" sz="1400" dirty="0">
                <a:solidFill>
                  <a:srgbClr val="C00000"/>
                </a:solidFill>
              </a:rPr>
              <a:t>Hand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1" y="1584022"/>
            <a:ext cx="468000" cy="46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4" y="2533628"/>
            <a:ext cx="468000" cy="4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1" y="3037140"/>
            <a:ext cx="468000" cy="46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4" y="3941154"/>
            <a:ext cx="468000" cy="468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4" y="4439784"/>
            <a:ext cx="468000" cy="46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8" grpId="0"/>
      <p:bldP spid="22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39372" y="376238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mit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87" y="1330345"/>
            <a:ext cx="3792038" cy="27208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8775" y="1513866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4. </a:t>
            </a:r>
            <a:r>
              <a:rPr lang="de-DE" sz="1400" dirty="0"/>
              <a:t>D</a:t>
            </a:r>
            <a:r>
              <a:rPr lang="de-DE" sz="1400" dirty="0" smtClean="0"/>
              <a:t>as </a:t>
            </a:r>
            <a:r>
              <a:rPr lang="de-DE" sz="1400" dirty="0"/>
              <a:t>Kleidungsstück: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1011" y="1904145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Wer ist dieser Mann </a:t>
            </a:r>
            <a:r>
              <a:rPr lang="de-DE" sz="1400" dirty="0">
                <a:solidFill>
                  <a:srgbClr val="CC2944"/>
                </a:solidFill>
              </a:rPr>
              <a:t>mit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Krawatte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775" y="2593566"/>
            <a:ext cx="399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5. </a:t>
            </a:r>
            <a:r>
              <a:rPr lang="de-DE" sz="1400" dirty="0"/>
              <a:t>V</a:t>
            </a:r>
            <a:r>
              <a:rPr lang="de-DE" sz="1400" dirty="0" smtClean="0"/>
              <a:t>or </a:t>
            </a:r>
            <a:r>
              <a:rPr lang="de-DE" sz="1400" dirty="0"/>
              <a:t>dem Lebewesen und Nichtlebewesen (außer einem abstrakten Substantiv):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54536" y="3206477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geht immer </a:t>
            </a:r>
            <a:r>
              <a:rPr lang="de-DE" sz="1400" dirty="0">
                <a:solidFill>
                  <a:srgbClr val="CC2944"/>
                </a:solidFill>
              </a:rPr>
              <a:t>mit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seinem </a:t>
            </a:r>
            <a:r>
              <a:rPr lang="de-DE" sz="1400" dirty="0">
                <a:solidFill>
                  <a:srgbClr val="C00000"/>
                </a:solidFill>
              </a:rPr>
              <a:t>Schirm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spazieren.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8775" y="3865092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6. </a:t>
            </a:r>
            <a:r>
              <a:rPr lang="de-DE" sz="1400" dirty="0"/>
              <a:t>I</a:t>
            </a:r>
            <a:r>
              <a:rPr lang="de-DE" sz="1400" dirty="0" smtClean="0"/>
              <a:t>rgendwelcher </a:t>
            </a:r>
            <a:r>
              <a:rPr lang="de-DE" sz="1400" dirty="0"/>
              <a:t>Moment: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64498" y="4233848"/>
            <a:ext cx="3920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Mit </a:t>
            </a:r>
            <a:r>
              <a:rPr lang="de-DE" sz="1400" dirty="0">
                <a:solidFill>
                  <a:srgbClr val="C00000"/>
                </a:solidFill>
              </a:rPr>
              <a:t>dem Start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fahren die Autos vorwärts.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9" y="1830374"/>
            <a:ext cx="468000" cy="4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9" y="3132603"/>
            <a:ext cx="468000" cy="46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9" y="4172869"/>
            <a:ext cx="432000" cy="43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39372" y="376238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mit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87" y="1330345"/>
            <a:ext cx="3792038" cy="27208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8775" y="1630498"/>
            <a:ext cx="3830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7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Zeit oder das </a:t>
            </a:r>
            <a:r>
              <a:rPr lang="de-DE" sz="1400" dirty="0" smtClean="0"/>
              <a:t>Alter: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1011" y="2124224"/>
            <a:ext cx="325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Mit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7 Jahren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ging ich in die Schule.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775" y="2841962"/>
            <a:ext cx="3997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8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Zugehörigkeit: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64498" y="3329121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will ein Haus </a:t>
            </a:r>
            <a:r>
              <a:rPr lang="de-DE" sz="1400" dirty="0">
                <a:solidFill>
                  <a:srgbClr val="CC2944"/>
                </a:solidFill>
              </a:rPr>
              <a:t>mit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Garten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haben.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64498" y="3901881"/>
            <a:ext cx="3920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möchte ein Eis </a:t>
            </a:r>
            <a:r>
              <a:rPr lang="de-DE" sz="1400" dirty="0">
                <a:solidFill>
                  <a:srgbClr val="CC2944"/>
                </a:solidFill>
              </a:rPr>
              <a:t>mit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Beeren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essen.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1" y="3819426"/>
            <a:ext cx="468000" cy="46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1" y="3232194"/>
            <a:ext cx="468000" cy="46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1" y="2035202"/>
            <a:ext cx="468000" cy="46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80675" y="376238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nach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1185976"/>
            <a:ext cx="4387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1. Die </a:t>
            </a:r>
            <a:r>
              <a:rPr lang="de-DE" sz="1400" dirty="0"/>
              <a:t>Fahrrichtung </a:t>
            </a:r>
            <a:endParaRPr lang="de-DE" sz="1400" dirty="0" smtClean="0"/>
          </a:p>
          <a:p>
            <a:pPr lvl="0"/>
            <a:r>
              <a:rPr lang="de-DE" sz="1400" dirty="0" smtClean="0"/>
              <a:t>(</a:t>
            </a:r>
            <a:r>
              <a:rPr lang="de-DE" sz="1400" dirty="0"/>
              <a:t>das Substantiv ist Neutrum und ohne Attribut):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0933" y="1768106"/>
            <a:ext cx="4003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möchte eine Reise </a:t>
            </a:r>
            <a:r>
              <a:rPr lang="de-DE" sz="1400" dirty="0">
                <a:solidFill>
                  <a:srgbClr val="CC2944"/>
                </a:solidFill>
              </a:rPr>
              <a:t>nach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Afrika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machen.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4054" y="2790364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2.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Himmelsrichtungen und Adverb des Ortes: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59777" y="3196112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Die Vögel fliegen </a:t>
            </a:r>
            <a:r>
              <a:rPr lang="de-DE" sz="1400" dirty="0">
                <a:solidFill>
                  <a:srgbClr val="CC2944"/>
                </a:solidFill>
              </a:rPr>
              <a:t>nach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Süden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9777" y="3727396"/>
            <a:ext cx="3920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Gehen Sie bitte </a:t>
            </a:r>
            <a:r>
              <a:rPr lang="de-DE" sz="1400" dirty="0">
                <a:solidFill>
                  <a:srgbClr val="CC2944"/>
                </a:solidFill>
              </a:rPr>
              <a:t>nach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rechts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0437" y="1069651"/>
            <a:ext cx="3064502" cy="37341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93307" y="2287696"/>
            <a:ext cx="4003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geht im Januar </a:t>
            </a:r>
            <a:r>
              <a:rPr lang="de-DE" sz="1400" dirty="0">
                <a:solidFill>
                  <a:srgbClr val="CC2944"/>
                </a:solidFill>
              </a:rPr>
              <a:t>nach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Minsk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4053" y="4135411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3. </a:t>
            </a:r>
            <a:r>
              <a:rPr lang="de-DE" sz="1400" dirty="0">
                <a:solidFill>
                  <a:srgbClr val="C00000"/>
                </a:solidFill>
                <a:latin typeface="+mj-lt"/>
              </a:rPr>
              <a:t>=später</a:t>
            </a:r>
            <a:r>
              <a:rPr lang="de-DE" sz="1400" dirty="0"/>
              <a:t>: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9617" y="4470229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Nach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dem Mittagessen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geht er spazieren.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7" y="2199621"/>
            <a:ext cx="468000" cy="46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7" y="1688594"/>
            <a:ext cx="468000" cy="46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7" y="3138021"/>
            <a:ext cx="468000" cy="4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" y="3647285"/>
            <a:ext cx="468000" cy="4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" y="4394117"/>
            <a:ext cx="468000" cy="46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8" grpId="0"/>
      <p:bldP spid="23" grpId="0"/>
      <p:bldP spid="25" grpId="0"/>
      <p:bldP spid="17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80675" y="376238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nach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1360150"/>
            <a:ext cx="4387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4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Zeituhr: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0933" y="1741978"/>
            <a:ext cx="4003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Es ist 15 Minuten </a:t>
            </a:r>
            <a:r>
              <a:rPr lang="de-DE" sz="1400" dirty="0">
                <a:solidFill>
                  <a:srgbClr val="CC2944"/>
                </a:solidFill>
              </a:rPr>
              <a:t>nach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6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4054" y="2407179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5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as </a:t>
            </a:r>
            <a:r>
              <a:rPr lang="de-DE" sz="1400" dirty="0"/>
              <a:t>Entsprechen, die Abstimmung: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59777" y="2812927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Meiner Meinung </a:t>
            </a:r>
            <a:r>
              <a:rPr lang="de-DE" sz="1400" dirty="0">
                <a:solidFill>
                  <a:srgbClr val="CC2944"/>
                </a:solidFill>
              </a:rPr>
              <a:t>nach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ist das zu teuer.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9777" y="3344211"/>
            <a:ext cx="3920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Das ist eine Bulette </a:t>
            </a:r>
            <a:r>
              <a:rPr lang="de-DE" sz="1400" dirty="0">
                <a:solidFill>
                  <a:srgbClr val="CC2944"/>
                </a:solidFill>
              </a:rPr>
              <a:t>nach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Kiewer Art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0437" y="1069651"/>
            <a:ext cx="3064502" cy="37341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63417" y="3986008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6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er </a:t>
            </a:r>
            <a:r>
              <a:rPr lang="de-DE" sz="1400" dirty="0"/>
              <a:t>Abschluss: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64420" y="4374453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Nach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der Arbeit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gehe ich ins Café.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" y="2721765"/>
            <a:ext cx="468000" cy="46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" y="3264099"/>
            <a:ext cx="468000" cy="46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" y="4283292"/>
            <a:ext cx="468000" cy="46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" y="1690698"/>
            <a:ext cx="468000" cy="46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3" grpId="0"/>
      <p:bldP spid="2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39372" y="376238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aus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1360150"/>
            <a:ext cx="4387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1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Herkunft: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0933" y="1741978"/>
            <a:ext cx="4003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komme </a:t>
            </a:r>
            <a:r>
              <a:rPr lang="de-DE" sz="1400" dirty="0">
                <a:solidFill>
                  <a:srgbClr val="CC2944"/>
                </a:solidFill>
              </a:rPr>
              <a:t>aus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Deutschland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4054" y="2234864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2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er </a:t>
            </a:r>
            <a:r>
              <a:rPr lang="de-DE" sz="1400" dirty="0"/>
              <a:t>geschlossene Raum: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59777" y="2610822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kommt </a:t>
            </a:r>
            <a:r>
              <a:rPr lang="de-DE" sz="1400" dirty="0">
                <a:solidFill>
                  <a:srgbClr val="CC2944"/>
                </a:solidFill>
              </a:rPr>
              <a:t>aus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dem Zimmer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417" y="3109578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3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er </a:t>
            </a:r>
            <a:r>
              <a:rPr lang="de-DE" sz="1400" dirty="0"/>
              <a:t>Stoff: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64420" y="3479666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Der Tisch ist </a:t>
            </a:r>
            <a:r>
              <a:rPr lang="de-DE" sz="1400" dirty="0">
                <a:solidFill>
                  <a:srgbClr val="CC2944"/>
                </a:solidFill>
              </a:rPr>
              <a:t>aus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Holz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19" y="1329662"/>
            <a:ext cx="3804606" cy="256346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63417" y="3984293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4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Bestandteile: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64420" y="4354381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Das Buch besteht </a:t>
            </a:r>
            <a:r>
              <a:rPr lang="de-DE" sz="1400" dirty="0">
                <a:solidFill>
                  <a:srgbClr val="CC2944"/>
                </a:solidFill>
              </a:rPr>
              <a:t>aus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Papierblättern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12431" y="3977961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5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er </a:t>
            </a:r>
            <a:r>
              <a:rPr lang="de-DE" sz="1400" dirty="0"/>
              <a:t>Grund für die Handlung: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81826" y="4354381"/>
            <a:ext cx="35428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machte das </a:t>
            </a:r>
            <a:r>
              <a:rPr lang="de-DE" sz="1400" dirty="0">
                <a:solidFill>
                  <a:srgbClr val="CC2944"/>
                </a:solidFill>
              </a:rPr>
              <a:t>aus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Angst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" y="4274269"/>
            <a:ext cx="468000" cy="46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" y="2530710"/>
            <a:ext cx="468000" cy="4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68" y="4274269"/>
            <a:ext cx="468000" cy="4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" y="3399554"/>
            <a:ext cx="468000" cy="46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" y="1661866"/>
            <a:ext cx="468000" cy="46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8" grpId="0"/>
      <p:bldP spid="23" grpId="0"/>
      <p:bldP spid="19" grpId="0"/>
      <p:bldP spid="20" grpId="0"/>
      <p:bldP spid="21" grpId="0"/>
      <p:bldP spid="22" grpId="0"/>
      <p:bldP spid="24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68413" y="376238"/>
            <a:ext cx="704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zu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1260567"/>
            <a:ext cx="4387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1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as </a:t>
            </a:r>
            <a:r>
              <a:rPr lang="de-DE" sz="1400" dirty="0"/>
              <a:t>Ziel der Handlung: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98575" y="1524123"/>
            <a:ext cx="3218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Der Lehrer ist </a:t>
            </a:r>
            <a:r>
              <a:rPr lang="de-DE" sz="1400" dirty="0">
                <a:solidFill>
                  <a:srgbClr val="CC2944"/>
                </a:solidFill>
              </a:rPr>
              <a:t>zur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Arbeit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gekommen.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696" y="3106880"/>
            <a:ext cx="3965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2</a:t>
            </a:r>
            <a:r>
              <a:rPr lang="de-DE" sz="1400" dirty="0" smtClean="0"/>
              <a:t>. </a:t>
            </a:r>
            <a:r>
              <a:rPr lang="de-DE" sz="1400" dirty="0"/>
              <a:t>E</a:t>
            </a:r>
            <a:r>
              <a:rPr lang="de-DE" sz="1400" dirty="0" smtClean="0"/>
              <a:t>inige </a:t>
            </a:r>
            <a:r>
              <a:rPr lang="de-DE" sz="1400" dirty="0"/>
              <a:t>Zeit vor den Wörtern </a:t>
            </a:r>
            <a:r>
              <a:rPr lang="de-DE" sz="1400" dirty="0">
                <a:solidFill>
                  <a:srgbClr val="C00000"/>
                </a:solidFill>
                <a:latin typeface="+mj-lt"/>
              </a:rPr>
              <a:t>der Abend</a:t>
            </a:r>
            <a:r>
              <a:rPr lang="de-DE" sz="1400" dirty="0"/>
              <a:t>, </a:t>
            </a:r>
            <a:r>
              <a:rPr lang="de-DE" sz="1400" dirty="0">
                <a:solidFill>
                  <a:srgbClr val="C00000"/>
                </a:solidFill>
                <a:latin typeface="+mj-lt"/>
              </a:rPr>
              <a:t>das Essen</a:t>
            </a:r>
            <a:r>
              <a:rPr lang="de-DE" sz="1400" dirty="0"/>
              <a:t>, </a:t>
            </a:r>
            <a:r>
              <a:rPr lang="de-DE" sz="1400" dirty="0">
                <a:solidFill>
                  <a:srgbClr val="C00000"/>
                </a:solidFill>
                <a:latin typeface="+mj-lt"/>
              </a:rPr>
              <a:t>das Jahresende</a:t>
            </a:r>
            <a:r>
              <a:rPr lang="de-DE" sz="1400" dirty="0"/>
              <a:t>: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01719" y="3628962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zum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Abendessen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04181" y="3104986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3</a:t>
            </a:r>
            <a:r>
              <a:rPr lang="de-DE" sz="1400" dirty="0" smtClean="0"/>
              <a:t>. </a:t>
            </a:r>
            <a:r>
              <a:rPr lang="de-DE" sz="1400" dirty="0" smtClean="0">
                <a:solidFill>
                  <a:srgbClr val="C00000"/>
                </a:solidFill>
                <a:latin typeface="+mj-lt"/>
              </a:rPr>
              <a:t>=als</a:t>
            </a:r>
            <a:r>
              <a:rPr lang="de-DE" sz="1400" dirty="0" smtClean="0"/>
              <a:t>: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05184" y="3475074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trinkt eine Limonade </a:t>
            </a:r>
            <a:r>
              <a:rPr lang="de-DE" sz="1400" dirty="0">
                <a:solidFill>
                  <a:srgbClr val="CC2944"/>
                </a:solidFill>
              </a:rPr>
              <a:t>zur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Erfrischung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04181" y="4153509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4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Ergänzung: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41697" y="4583919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nahm Zucker </a:t>
            </a:r>
            <a:r>
              <a:rPr lang="de-DE" sz="1400" dirty="0">
                <a:solidFill>
                  <a:srgbClr val="CC2944"/>
                </a:solidFill>
              </a:rPr>
              <a:t>zum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Tee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30" y="1297100"/>
            <a:ext cx="4848495" cy="160004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101719" y="2115129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Wir schwimmen </a:t>
            </a:r>
            <a:r>
              <a:rPr lang="de-DE" sz="1400" dirty="0">
                <a:solidFill>
                  <a:srgbClr val="CC2944"/>
                </a:solidFill>
              </a:rPr>
              <a:t>zur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Insel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98575" y="2501267"/>
            <a:ext cx="3008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Am Wochenende gehe ich </a:t>
            </a:r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meinen </a:t>
            </a:r>
            <a:r>
              <a:rPr lang="de-DE" sz="1400" dirty="0">
                <a:solidFill>
                  <a:srgbClr val="C00000"/>
                </a:solidFill>
              </a:rPr>
              <a:t>Eltern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01719" y="4121673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zum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Geburtstag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01719" y="4588660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Ostern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5" y="2506884"/>
            <a:ext cx="468000" cy="46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7" y="2027442"/>
            <a:ext cx="468000" cy="46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5" y="1545051"/>
            <a:ext cx="468000" cy="468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5" y="3528079"/>
            <a:ext cx="468000" cy="46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16" y="4487369"/>
            <a:ext cx="468000" cy="46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5" y="4010861"/>
            <a:ext cx="468000" cy="46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97" y="3394962"/>
            <a:ext cx="468000" cy="46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5" y="4490400"/>
            <a:ext cx="468000" cy="46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8" grpId="0"/>
      <p:bldP spid="23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04" y="1189240"/>
            <a:ext cx="4921521" cy="1624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20136" y="376238"/>
            <a:ext cx="1000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von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8138" y="1524816"/>
            <a:ext cx="4387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1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er </a:t>
            </a:r>
            <a:r>
              <a:rPr lang="de-DE" sz="1400" dirty="0"/>
              <a:t>Anfangspunkt: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0296" y="1909552"/>
            <a:ext cx="2311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Das Schiff fährt </a:t>
            </a:r>
            <a:r>
              <a:rPr lang="de-DE" sz="1400" dirty="0">
                <a:solidFill>
                  <a:srgbClr val="CC2944"/>
                </a:solidFill>
              </a:rPr>
              <a:t>von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der Küste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ab.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417" y="2770247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2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Zeitdauer: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10296" y="3157664"/>
            <a:ext cx="355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Vom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Morgen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bis zum Abend arbeiten.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417" y="3984292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3</a:t>
            </a:r>
            <a:r>
              <a:rPr lang="de-DE" sz="1400" dirty="0" smtClean="0"/>
              <a:t>. </a:t>
            </a:r>
            <a:r>
              <a:rPr lang="de-DE" sz="1400" dirty="0"/>
              <a:t>A</a:t>
            </a:r>
            <a:r>
              <a:rPr lang="de-DE" sz="1400" dirty="0" smtClean="0"/>
              <a:t>nstatt </a:t>
            </a:r>
            <a:r>
              <a:rPr lang="de-DE" sz="1400" dirty="0"/>
              <a:t>Genitiv: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10296" y="4371709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der Roman </a:t>
            </a:r>
            <a:r>
              <a:rPr lang="de-DE" sz="1400" dirty="0">
                <a:solidFill>
                  <a:srgbClr val="CC2944"/>
                </a:solidFill>
              </a:rPr>
              <a:t>von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Goethe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5822" y="3984292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4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Auswahl: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56825" y="4403100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Von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vielen </a:t>
            </a:r>
            <a:r>
              <a:rPr lang="de-DE" sz="1400" dirty="0">
                <a:solidFill>
                  <a:srgbClr val="C00000"/>
                </a:solidFill>
              </a:rPr>
              <a:t>Schülern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war er der Fleißigste.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9" y="1936068"/>
            <a:ext cx="468000" cy="4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6" y="3063158"/>
            <a:ext cx="468000" cy="46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9" y="4322988"/>
            <a:ext cx="468000" cy="46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25" y="4318923"/>
            <a:ext cx="468000" cy="46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8" grpId="0"/>
      <p:bldP spid="23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775" y="1648420"/>
            <a:ext cx="403383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2000" dirty="0" smtClean="0">
                <a:solidFill>
                  <a:srgbClr val="FFFF00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Präposition </a:t>
            </a:r>
          </a:p>
          <a:p>
            <a:r>
              <a:rPr lang="de-DE" sz="2000" dirty="0" smtClean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ist eine Wortart und zugehöriges </a:t>
            </a:r>
          </a:p>
          <a:p>
            <a:r>
              <a:rPr lang="de-DE" sz="2000" dirty="0" smtClean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Wort, das vor einem Substantiv </a:t>
            </a:r>
          </a:p>
          <a:p>
            <a:r>
              <a:rPr lang="de-DE" sz="2000" dirty="0" smtClean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oder Pronomen steht und angibt, </a:t>
            </a:r>
          </a:p>
          <a:p>
            <a:r>
              <a:rPr lang="de-DE" sz="2000" dirty="0" smtClean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welchem Verhältnis das Wort </a:t>
            </a:r>
          </a:p>
          <a:p>
            <a:r>
              <a:rPr lang="de-DE" sz="2000" dirty="0" smtClean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zur ganzen Aussage steht. </a:t>
            </a:r>
            <a:endParaRPr lang="ru-RU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775" y="376238"/>
            <a:ext cx="842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Was 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ist eine Präposition?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r="14722"/>
          <a:stretch/>
        </p:blipFill>
        <p:spPr>
          <a:xfrm>
            <a:off x="5443990" y="1134848"/>
            <a:ext cx="3341235" cy="3490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80249" y="376238"/>
            <a:ext cx="880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bei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1360150"/>
            <a:ext cx="4387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1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er Standort: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0933" y="1732070"/>
            <a:ext cx="4003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arbeitet </a:t>
            </a:r>
            <a:r>
              <a:rPr lang="de-DE" sz="1400" dirty="0">
                <a:solidFill>
                  <a:srgbClr val="CC2944"/>
                </a:solidFill>
              </a:rPr>
              <a:t>bei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der Firma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Samsung.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4054" y="2904816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2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er </a:t>
            </a:r>
            <a:r>
              <a:rPr lang="de-DE" sz="1400" dirty="0"/>
              <a:t>Moment der Handlung: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64420" y="3307124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Der Appetit kommt </a:t>
            </a:r>
            <a:r>
              <a:rPr lang="de-DE" sz="1400" dirty="0">
                <a:solidFill>
                  <a:srgbClr val="CC2944"/>
                </a:solidFill>
              </a:rPr>
              <a:t>beim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Essen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4054" y="4061158"/>
            <a:ext cx="4740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3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Bedingung: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55057" y="4431246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Bei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schönem </a:t>
            </a:r>
            <a:r>
              <a:rPr lang="de-DE" sz="1400" dirty="0">
                <a:solidFill>
                  <a:srgbClr val="C00000"/>
                </a:solidFill>
              </a:rPr>
              <a:t>Wetter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machen wir Ausflug.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6602" y="1073574"/>
            <a:ext cx="2089478" cy="375346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100933" y="2255506"/>
            <a:ext cx="4003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wohnt </a:t>
            </a:r>
            <a:r>
              <a:rPr lang="de-DE" sz="1400" dirty="0">
                <a:solidFill>
                  <a:srgbClr val="CC2944"/>
                </a:solidFill>
              </a:rPr>
              <a:t>bei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seinen </a:t>
            </a:r>
            <a:r>
              <a:rPr lang="de-DE" sz="1400" dirty="0">
                <a:solidFill>
                  <a:srgbClr val="C00000"/>
                </a:solidFill>
              </a:rPr>
              <a:t>Eltern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3" y="2135674"/>
            <a:ext cx="468000" cy="4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00"/>
          <a:stretch/>
        </p:blipFill>
        <p:spPr>
          <a:xfrm>
            <a:off x="580725" y="1632016"/>
            <a:ext cx="568015" cy="4078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2" y="3227012"/>
            <a:ext cx="468000" cy="46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7" y="4356400"/>
            <a:ext cx="468000" cy="46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8" grpId="0"/>
      <p:bldP spid="23" grpId="0"/>
      <p:bldP spid="19" grpId="0"/>
      <p:bldP spid="20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25747" y="376238"/>
            <a:ext cx="989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seit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1357165"/>
            <a:ext cx="424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Der </a:t>
            </a:r>
            <a:r>
              <a:rPr lang="de-DE" sz="1400" dirty="0"/>
              <a:t>Zeitpunkt, der in der Vergangenheit begann und bis jetzt ist: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20257" y="2494202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seit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Ende Mai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20558" y="2166856"/>
            <a:ext cx="4003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seit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3 Wochen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59" y="1221707"/>
            <a:ext cx="3571708" cy="307180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103013" y="3082605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Seit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wann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lernen Sie Deutsch?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3205" y="3409951"/>
            <a:ext cx="403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Wir lernen </a:t>
            </a:r>
            <a:r>
              <a:rPr lang="de-DE" sz="1400" dirty="0">
                <a:solidFill>
                  <a:srgbClr val="CC2944"/>
                </a:solidFill>
              </a:rPr>
              <a:t>seit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drei Jahren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Deutsch.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10824" y="4097545"/>
            <a:ext cx="4039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habe sie schon </a:t>
            </a:r>
            <a:r>
              <a:rPr lang="de-DE" sz="1400" dirty="0">
                <a:solidFill>
                  <a:srgbClr val="CC2944"/>
                </a:solidFill>
              </a:rPr>
              <a:t>seit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einem halben Jahr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nicht mehr gesehen.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3" y="3175951"/>
            <a:ext cx="468000" cy="46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3" y="2231202"/>
            <a:ext cx="468000" cy="46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4" y="4125155"/>
            <a:ext cx="468000" cy="46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3" grpId="0"/>
      <p:bldP spid="27" grpId="0"/>
      <p:bldP spid="21" grpId="0"/>
      <p:bldP spid="22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68466" y="376238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außer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1523714"/>
            <a:ext cx="4249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/>
              <a:t>1. </a:t>
            </a:r>
            <a:r>
              <a:rPr lang="de-DE" sz="1400" dirty="0"/>
              <a:t>D</a:t>
            </a:r>
            <a:r>
              <a:rPr lang="de-DE" sz="1400" dirty="0" smtClean="0"/>
              <a:t>ie </a:t>
            </a:r>
            <a:r>
              <a:rPr lang="de-DE" sz="1400" dirty="0"/>
              <a:t>Ausnahme: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61383" y="1991714"/>
            <a:ext cx="3258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Außer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unseren </a:t>
            </a:r>
            <a:r>
              <a:rPr lang="de-DE" sz="1400" dirty="0">
                <a:solidFill>
                  <a:srgbClr val="C00000"/>
                </a:solidFill>
              </a:rPr>
              <a:t>Studenten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waren noch viele andere.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14" y="1769029"/>
            <a:ext cx="4452816" cy="16064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61383" y="2675157"/>
            <a:ext cx="3258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Außer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mir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war kein Mensch in dem Geschäft.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775" y="3411264"/>
            <a:ext cx="4249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/>
              <a:t>2</a:t>
            </a:r>
            <a:r>
              <a:rPr lang="de-DE" sz="1400" dirty="0" smtClean="0"/>
              <a:t>. </a:t>
            </a:r>
            <a:r>
              <a:rPr lang="de-DE" sz="1400" dirty="0"/>
              <a:t>D</a:t>
            </a:r>
            <a:r>
              <a:rPr lang="de-DE" sz="1400" dirty="0" smtClean="0"/>
              <a:t>ie Begrenzung</a:t>
            </a:r>
            <a:r>
              <a:rPr lang="de-DE" sz="1400" dirty="0"/>
              <a:t>: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61383" y="3871683"/>
            <a:ext cx="3258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außer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Haus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essen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61383" y="4470373"/>
            <a:ext cx="3258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außer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Sichtweite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7" y="2019324"/>
            <a:ext cx="468000" cy="4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7" y="2702767"/>
            <a:ext cx="468000" cy="4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7" y="3791571"/>
            <a:ext cx="468000" cy="4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7" y="4390261"/>
            <a:ext cx="468000" cy="46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2" grpId="0"/>
      <p:bldP spid="16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Dativ-Präpositionen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43495" y="376238"/>
            <a:ext cx="2247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entgegen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1523714"/>
            <a:ext cx="4249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E</a:t>
            </a:r>
            <a:r>
              <a:rPr lang="de-DE" sz="1400" dirty="0" smtClean="0"/>
              <a:t>twas </a:t>
            </a:r>
            <a:r>
              <a:rPr lang="de-DE" sz="1400" dirty="0"/>
              <a:t>Gegenüberliegendes: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50010" y="1991714"/>
            <a:ext cx="3258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Entgegen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dem Willen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des Vaters hat er nicht studiert.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10" y="2341114"/>
            <a:ext cx="7435215" cy="2462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0" y="1893324"/>
            <a:ext cx="72000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8775" y="384057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Ergänzt Präpositionen im Dativ!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Erklärt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! </a:t>
            </a:r>
            <a:endParaRPr lang="ru-RU" sz="2800" dirty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7047" y="1465302"/>
            <a:ext cx="43690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prstClr val="black"/>
                </a:solidFill>
              </a:rPr>
              <a:t>Möchtest </a:t>
            </a:r>
            <a:r>
              <a:rPr lang="de-DE" sz="1400" dirty="0">
                <a:solidFill>
                  <a:prstClr val="black"/>
                </a:solidFill>
              </a:rPr>
              <a:t>du ____ mir ins Kino gehen?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18811" y="1437490"/>
            <a:ext cx="1609965" cy="736996"/>
          </a:xfrm>
          <a:prstGeom prst="wedgeRoundRectCallout">
            <a:avLst>
              <a:gd name="adj1" fmla="val -69957"/>
              <a:gd name="adj2" fmla="val -11886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prstClr val="black"/>
                </a:solidFill>
              </a:rPr>
              <a:t>gemeinsames Handeln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3232" y="1519184"/>
            <a:ext cx="714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mit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3700" y="2497427"/>
            <a:ext cx="3738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</a:rPr>
              <a:t>Bist du heute </a:t>
            </a:r>
            <a:r>
              <a:rPr lang="de-DE" sz="1400" dirty="0" smtClean="0">
                <a:solidFill>
                  <a:prstClr val="black"/>
                </a:solidFill>
              </a:rPr>
              <a:t>______ </a:t>
            </a:r>
            <a:r>
              <a:rPr lang="de-DE" sz="1400" dirty="0">
                <a:solidFill>
                  <a:prstClr val="black"/>
                </a:solidFill>
              </a:rPr>
              <a:t>der Schule ins Schwimmbad gegangen?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9553" y="2479321"/>
            <a:ext cx="590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nach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33700" y="3495671"/>
            <a:ext cx="43690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prstClr val="black"/>
                </a:solidFill>
              </a:rPr>
              <a:t>Dieses Mädchen stammt </a:t>
            </a:r>
            <a:r>
              <a:rPr lang="de-DE" sz="1400" dirty="0" smtClean="0">
                <a:solidFill>
                  <a:prstClr val="black"/>
                </a:solidFill>
              </a:rPr>
              <a:t>____ </a:t>
            </a:r>
            <a:r>
              <a:rPr lang="de-DE" sz="1400" dirty="0">
                <a:solidFill>
                  <a:prstClr val="black"/>
                </a:solidFill>
              </a:rPr>
              <a:t>Italien.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9338" y="3550252"/>
            <a:ext cx="931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aus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7047" y="4386193"/>
            <a:ext cx="4677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</a:rPr>
              <a:t>– </a:t>
            </a:r>
            <a:r>
              <a:rPr lang="de-DE" sz="1400" dirty="0" smtClean="0">
                <a:solidFill>
                  <a:prstClr val="black"/>
                </a:solidFill>
              </a:rPr>
              <a:t>Woher </a:t>
            </a:r>
            <a:r>
              <a:rPr lang="de-DE" sz="1400" dirty="0">
                <a:solidFill>
                  <a:prstClr val="black"/>
                </a:solidFill>
              </a:rPr>
              <a:t>kommst du? </a:t>
            </a:r>
          </a:p>
          <a:p>
            <a:r>
              <a:rPr lang="de-DE" sz="1400" dirty="0">
                <a:solidFill>
                  <a:prstClr val="black"/>
                </a:solidFill>
              </a:rPr>
              <a:t>– Ich komme </a:t>
            </a:r>
            <a:r>
              <a:rPr lang="de-DE" sz="1400" dirty="0" smtClean="0">
                <a:solidFill>
                  <a:prstClr val="black"/>
                </a:solidFill>
              </a:rPr>
              <a:t>____ </a:t>
            </a:r>
            <a:r>
              <a:rPr lang="de-DE" sz="1400" dirty="0">
                <a:solidFill>
                  <a:prstClr val="black"/>
                </a:solidFill>
              </a:rPr>
              <a:t>meiner Freundin.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25333" y="4581040"/>
            <a:ext cx="590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von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436053" y="2601706"/>
            <a:ext cx="1187740" cy="403569"/>
          </a:xfrm>
          <a:prstGeom prst="wedgeRoundRectCallout">
            <a:avLst>
              <a:gd name="adj1" fmla="val -91598"/>
              <a:gd name="adj2" fmla="val 11747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=später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6646143" y="3464711"/>
            <a:ext cx="1366173" cy="410243"/>
          </a:xfrm>
          <a:prstGeom prst="wedgeRoundRectCallout">
            <a:avLst>
              <a:gd name="adj1" fmla="val -82484"/>
              <a:gd name="adj2" fmla="val -7962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die Herkunft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742883" y="4334390"/>
            <a:ext cx="1812642" cy="428412"/>
          </a:xfrm>
          <a:prstGeom prst="wedgeRoundRectCallout">
            <a:avLst>
              <a:gd name="adj1" fmla="val -92919"/>
              <a:gd name="adj2" fmla="val 14343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der Anfangspunkt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1338320"/>
            <a:ext cx="720000" cy="7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2324076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3309832"/>
            <a:ext cx="720000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4292880"/>
            <a:ext cx="720000" cy="7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 animBg="1"/>
      <p:bldP spid="8" grpId="0"/>
      <p:bldP spid="11" grpId="0"/>
      <p:bldP spid="13" grpId="0"/>
      <p:bldP spid="18" grpId="0"/>
      <p:bldP spid="19" grpId="0"/>
      <p:bldP spid="21" grpId="0"/>
      <p:bldP spid="22" grpId="0"/>
      <p:bldP spid="26" grpId="0" animBg="1"/>
      <p:bldP spid="29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8775" y="384057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Ergänzt Präpositionen im Dativ!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Erklärt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! </a:t>
            </a:r>
            <a:endParaRPr lang="ru-RU" sz="2800" dirty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7047" y="1465302"/>
            <a:ext cx="4369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</a:rPr>
              <a:t>– </a:t>
            </a:r>
            <a:r>
              <a:rPr lang="de-DE" sz="1400" dirty="0" smtClean="0">
                <a:solidFill>
                  <a:prstClr val="black"/>
                </a:solidFill>
              </a:rPr>
              <a:t>Wo </a:t>
            </a:r>
            <a:r>
              <a:rPr lang="de-DE" sz="1400" dirty="0">
                <a:solidFill>
                  <a:prstClr val="black"/>
                </a:solidFill>
              </a:rPr>
              <a:t>liegt die Post? </a:t>
            </a:r>
          </a:p>
          <a:p>
            <a:r>
              <a:rPr lang="de-DE" sz="1400" dirty="0">
                <a:solidFill>
                  <a:prstClr val="black"/>
                </a:solidFill>
              </a:rPr>
              <a:t>– Die Post liegt </a:t>
            </a:r>
            <a:r>
              <a:rPr lang="de-DE" sz="1400" dirty="0" smtClean="0">
                <a:solidFill>
                  <a:prstClr val="black"/>
                </a:solidFill>
              </a:rPr>
              <a:t>____ </a:t>
            </a:r>
            <a:r>
              <a:rPr lang="de-DE" sz="1400" dirty="0">
                <a:solidFill>
                  <a:prstClr val="black"/>
                </a:solidFill>
              </a:rPr>
              <a:t>dem Theater.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418874" y="1565176"/>
            <a:ext cx="1358053" cy="421525"/>
          </a:xfrm>
          <a:prstGeom prst="wedgeRoundRectCallout">
            <a:avLst>
              <a:gd name="adj1" fmla="val -69957"/>
              <a:gd name="adj2" fmla="val -11886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prstClr val="black"/>
                </a:solidFill>
              </a:rPr>
              <a:t>der Standort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1889" y="1665175"/>
            <a:ext cx="714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bei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3700" y="2497427"/>
            <a:ext cx="3485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</a:rPr>
              <a:t>Der Student aus Deutschland ist erst </a:t>
            </a:r>
            <a:r>
              <a:rPr lang="de-DE" sz="1400" dirty="0" smtClean="0">
                <a:solidFill>
                  <a:prstClr val="black"/>
                </a:solidFill>
              </a:rPr>
              <a:t>_____ </a:t>
            </a:r>
            <a:r>
              <a:rPr lang="de-DE" sz="1400" dirty="0">
                <a:solidFill>
                  <a:prstClr val="black"/>
                </a:solidFill>
              </a:rPr>
              <a:t>1 Monat in Russland.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40417" y="2699517"/>
            <a:ext cx="590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seit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33701" y="3495671"/>
            <a:ext cx="3460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__________ </a:t>
            </a:r>
            <a:r>
              <a:rPr lang="de-DE" sz="1400" dirty="0">
                <a:solidFill>
                  <a:prstClr val="black"/>
                </a:solidFill>
              </a:rPr>
              <a:t>meinen Erwartungen hat unsere Mannschaft das Spiel verloren.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4704" y="3458158"/>
            <a:ext cx="1105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Entgegen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33700" y="4548596"/>
            <a:ext cx="4677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Das Kind läuft ___ seiner Mutter.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88705" y="4526721"/>
            <a:ext cx="590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zu</a:t>
            </a:r>
            <a:endParaRPr lang="ru-RU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393706" y="2306046"/>
            <a:ext cx="2401116" cy="946955"/>
          </a:xfrm>
          <a:prstGeom prst="wedgeRoundRectCallout">
            <a:avLst>
              <a:gd name="adj1" fmla="val -91598"/>
              <a:gd name="adj2" fmla="val 11747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prstClr val="black"/>
                </a:solidFill>
              </a:rPr>
              <a:t>der Zeitpunkt, der in der Vergangenheit begann und bis jetzt ist</a:t>
            </a: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6440397" y="3562673"/>
            <a:ext cx="2307733" cy="410243"/>
          </a:xfrm>
          <a:prstGeom prst="wedgeRoundRectCallout">
            <a:avLst>
              <a:gd name="adj1" fmla="val -60122"/>
              <a:gd name="adj2" fmla="val -23410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das Gegenüberliegendes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742883" y="4334389"/>
            <a:ext cx="1352902" cy="521983"/>
          </a:xfrm>
          <a:prstGeom prst="wedgeRoundRectCallout">
            <a:avLst>
              <a:gd name="adj1" fmla="val -92919"/>
              <a:gd name="adj2" fmla="val 14343"/>
              <a:gd name="adj3" fmla="val 16667"/>
            </a:avLst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das Ziel der Handlung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1366912"/>
            <a:ext cx="720000" cy="7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2419523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3405935"/>
            <a:ext cx="720000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4320609"/>
            <a:ext cx="720000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1" grpId="0"/>
      <p:bldP spid="13" grpId="0"/>
      <p:bldP spid="18" grpId="0"/>
      <p:bldP spid="19" grpId="0"/>
      <p:bldP spid="21" grpId="0"/>
      <p:bldP spid="22" grpId="0"/>
      <p:bldP spid="26" grpId="0" animBg="1"/>
      <p:bldP spid="29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8775" y="376238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Das </a:t>
            </a:r>
            <a:r>
              <a:rPr lang="de-DE" sz="2800" dirty="0">
                <a:solidFill>
                  <a:srgbClr val="FFFF00"/>
                </a:solidFill>
                <a:latin typeface="Ghostlight" panose="00000500000000000000" pitchFamily="2" charset="0"/>
              </a:rPr>
              <a:t>waren die Grundbedeutungen </a:t>
            </a:r>
            <a:endParaRPr lang="de-DE" sz="2800" dirty="0" smtClean="0">
              <a:solidFill>
                <a:srgbClr val="FFFF00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der </a:t>
            </a:r>
            <a:r>
              <a:rPr lang="de-DE" sz="2800" dirty="0">
                <a:solidFill>
                  <a:srgbClr val="FFFF00"/>
                </a:solidFill>
                <a:latin typeface="Ghostlight" panose="00000500000000000000" pitchFamily="2" charset="0"/>
              </a:rPr>
              <a:t>Präpositionen!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6" b="20792"/>
          <a:stretch/>
        </p:blipFill>
        <p:spPr>
          <a:xfrm>
            <a:off x="1834184" y="2471596"/>
            <a:ext cx="5475632" cy="2671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0461" y="1091840"/>
            <a:ext cx="3681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Ein 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Präposition</a:t>
            </a:r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 beschreibt das zeitliche oder örtliche Verhältnis zwischen Personen, Gegenständen und Sachverhalten.</a:t>
            </a:r>
            <a:endParaRPr lang="de-DE" sz="18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775" y="376238"/>
            <a:ext cx="842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FF00"/>
                </a:solidFill>
                <a:latin typeface="Ghostlight" panose="00000500000000000000" pitchFamily="2" charset="0"/>
              </a:rPr>
              <a:t>Wiederholen wir noch einmal!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5" y="1103179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1.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3686" y="1103179"/>
            <a:ext cx="3681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Alle Präpositionen verbinden sich mit dem bestimmten Kasus und gliedern sich in 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4 Gruppen</a:t>
            </a:r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:</a:t>
            </a:r>
            <a:endParaRPr lang="de-DE" sz="18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11451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591846"/>
            <a:ext cx="5189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in </a:t>
            </a:r>
            <a:r>
              <a:rPr lang="de-DE" sz="1600" dirty="0">
                <a:solidFill>
                  <a:srgbClr val="FFFF00"/>
                </a:solidFill>
                <a:latin typeface="Ghostlight" panose="00000500000000000000" pitchFamily="2" charset="0"/>
              </a:rPr>
              <a:t>Verbindung mit dem Akkusativ;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in </a:t>
            </a:r>
            <a:r>
              <a:rPr lang="de-DE" sz="1600" dirty="0">
                <a:solidFill>
                  <a:srgbClr val="FFFF00"/>
                </a:solidFill>
                <a:latin typeface="Ghostlight" panose="00000500000000000000" pitchFamily="2" charset="0"/>
              </a:rPr>
              <a:t>Verbindung mit dem Dativ;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in </a:t>
            </a:r>
            <a:r>
              <a:rPr lang="de-DE" sz="1600" dirty="0">
                <a:solidFill>
                  <a:srgbClr val="FFFF00"/>
                </a:solidFill>
                <a:latin typeface="Ghostlight" panose="00000500000000000000" pitchFamily="2" charset="0"/>
              </a:rPr>
              <a:t>Verbindung mit dem Genitiv;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in </a:t>
            </a:r>
            <a:r>
              <a:rPr lang="de-DE" sz="1600" dirty="0">
                <a:solidFill>
                  <a:srgbClr val="FFFF00"/>
                </a:solidFill>
                <a:latin typeface="Ghostlight" panose="00000500000000000000" pitchFamily="2" charset="0"/>
              </a:rPr>
              <a:t>Verbindung mit dem Dativ und Akkusativ.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6" b="20792"/>
          <a:stretch/>
        </p:blipFill>
        <p:spPr>
          <a:xfrm>
            <a:off x="310750" y="3187337"/>
            <a:ext cx="4008838" cy="19561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5" grpId="0"/>
      <p:bldP spid="8" grpId="0"/>
      <p:bldP spid="9" grpId="0"/>
      <p:bldP spid="1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6381" y="376238"/>
            <a:ext cx="4378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CC2944"/>
                </a:solidFill>
                <a:latin typeface="Ghostlight" panose="00000500000000000000" pitchFamily="2" charset="0"/>
              </a:rPr>
              <a:t>Durch</a:t>
            </a:r>
            <a:r>
              <a:rPr lang="de-DE" sz="1600" dirty="0">
                <a:latin typeface="Ghostlight" panose="00000500000000000000" pitchFamily="2" charset="0"/>
              </a:rPr>
              <a:t> die Straße geht </a:t>
            </a:r>
            <a:r>
              <a:rPr lang="de-DE" sz="1600" dirty="0" smtClean="0">
                <a:latin typeface="Ghostlight" panose="00000500000000000000" pitchFamily="2" charset="0"/>
              </a:rPr>
              <a:t>Johannes</a:t>
            </a:r>
            <a:r>
              <a:rPr lang="de-DE" sz="1600" dirty="0">
                <a:latin typeface="Ghostlight" panose="000005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Ghostlight" panose="00000500000000000000" pitchFamily="2" charset="0"/>
              </a:rPr>
              <a:t>Er bringt Brot </a:t>
            </a:r>
            <a:r>
              <a:rPr lang="de-DE" sz="1600" dirty="0">
                <a:solidFill>
                  <a:srgbClr val="CC2944"/>
                </a:solidFill>
                <a:latin typeface="Ghostlight" panose="00000500000000000000" pitchFamily="2" charset="0"/>
              </a:rPr>
              <a:t>für</a:t>
            </a:r>
            <a:r>
              <a:rPr lang="de-DE" sz="1600" dirty="0">
                <a:latin typeface="Ghostlight" panose="00000500000000000000" pitchFamily="2" charset="0"/>
              </a:rPr>
              <a:t> seine Mutter.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CC2944"/>
                </a:solidFill>
                <a:latin typeface="Ghostlight" panose="00000500000000000000" pitchFamily="2" charset="0"/>
              </a:rPr>
              <a:t>Gegen</a:t>
            </a:r>
            <a:r>
              <a:rPr lang="de-DE" sz="1600" dirty="0">
                <a:latin typeface="Ghostlight" panose="00000500000000000000" pitchFamily="2" charset="0"/>
              </a:rPr>
              <a:t> Abend will er essen,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Ghostlight" panose="00000500000000000000" pitchFamily="2" charset="0"/>
              </a:rPr>
              <a:t>Aber niemals </a:t>
            </a:r>
            <a:r>
              <a:rPr lang="de-DE" sz="1600" dirty="0">
                <a:solidFill>
                  <a:srgbClr val="CC2944"/>
                </a:solidFill>
                <a:latin typeface="Ghostlight" panose="00000500000000000000" pitchFamily="2" charset="0"/>
              </a:rPr>
              <a:t>ohne</a:t>
            </a:r>
            <a:r>
              <a:rPr lang="de-DE" sz="1600" dirty="0">
                <a:latin typeface="Ghostlight" panose="00000500000000000000" pitchFamily="2" charset="0"/>
              </a:rPr>
              <a:t> Butter</a:t>
            </a:r>
            <a:r>
              <a:rPr lang="de-DE" sz="1600" dirty="0" smtClean="0">
                <a:latin typeface="Ghostlight" panose="00000500000000000000" pitchFamily="2" charset="0"/>
              </a:rPr>
              <a:t>.</a:t>
            </a:r>
            <a:endParaRPr lang="de-DE" sz="1600" dirty="0">
              <a:latin typeface="Ghostlight" panose="00000500000000000000" pitchFamily="2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912813" y="4032244"/>
            <a:ext cx="1153221" cy="924415"/>
            <a:chOff x="1912813" y="4032244"/>
            <a:chExt cx="1153221" cy="92441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400" y="4032244"/>
              <a:ext cx="912048" cy="912048"/>
            </a:xfrm>
            <a:prstGeom prst="rect">
              <a:avLst/>
            </a:prstGeom>
          </p:spPr>
        </p:pic>
        <p:sp>
          <p:nvSpPr>
            <p:cNvPr id="5" name="Умножение 4"/>
            <p:cNvSpPr/>
            <p:nvPr/>
          </p:nvSpPr>
          <p:spPr>
            <a:xfrm>
              <a:off x="1912813" y="4315919"/>
              <a:ext cx="1153221" cy="640740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5" b="10338"/>
          <a:stretch/>
        </p:blipFill>
        <p:spPr>
          <a:xfrm>
            <a:off x="4269470" y="495419"/>
            <a:ext cx="1179736" cy="86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-1890" r="8861" b="1890"/>
          <a:stretch/>
        </p:blipFill>
        <p:spPr>
          <a:xfrm>
            <a:off x="6423835" y="1261732"/>
            <a:ext cx="3206406" cy="35835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576220"/>
            <a:ext cx="1280415" cy="12804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-219" r="19273" b="219"/>
          <a:stretch/>
        </p:blipFill>
        <p:spPr>
          <a:xfrm flipH="1">
            <a:off x="4999638" y="1466420"/>
            <a:ext cx="1104194" cy="14548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4" b="18471"/>
          <a:stretch/>
        </p:blipFill>
        <p:spPr>
          <a:xfrm>
            <a:off x="5407612" y="2686514"/>
            <a:ext cx="3638947" cy="22577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16" y="1960288"/>
            <a:ext cx="1102585" cy="28733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47" y="2185850"/>
            <a:ext cx="914183" cy="26544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86400" y="381954"/>
            <a:ext cx="329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4859338" y="182212"/>
            <a:ext cx="3925887" cy="1376698"/>
          </a:xfrm>
          <a:prstGeom prst="wedgeRoundRectCallout">
            <a:avLst>
              <a:gd name="adj1" fmla="val 4713"/>
              <a:gd name="adj2" fmla="val 70723"/>
              <a:gd name="adj3" fmla="val 16667"/>
            </a:avLst>
          </a:prstGeom>
          <a:solidFill>
            <a:schemeClr val="bg2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1466" y="1710394"/>
            <a:ext cx="1579984" cy="41174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74" y="1971324"/>
            <a:ext cx="1279644" cy="37155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63" y="1270198"/>
            <a:ext cx="2089261" cy="38733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1"/>
          <a:stretch/>
        </p:blipFill>
        <p:spPr>
          <a:xfrm>
            <a:off x="597816" y="3046601"/>
            <a:ext cx="6137241" cy="30445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8775" y="3762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CC2944"/>
                </a:solidFill>
                <a:latin typeface="Ghostlight" panose="00000500000000000000" pitchFamily="2" charset="0"/>
              </a:rPr>
              <a:t>Um</a:t>
            </a:r>
            <a:r>
              <a:rPr lang="de-DE" sz="1600" dirty="0">
                <a:latin typeface="Ghostlight" panose="00000500000000000000" pitchFamily="2" charset="0"/>
              </a:rPr>
              <a:t> den Tisch sitzt die Familie,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Ghostlight" panose="00000500000000000000" pitchFamily="2" charset="0"/>
              </a:rPr>
              <a:t>Und Johannes sagt sehr laut</a:t>
            </a:r>
            <a:r>
              <a:rPr lang="de-DE" sz="1600" dirty="0" smtClean="0">
                <a:latin typeface="Ghostlight" panose="00000500000000000000" pitchFamily="2" charset="0"/>
              </a:rPr>
              <a:t>:</a:t>
            </a:r>
            <a:endParaRPr lang="de-DE" sz="1600" dirty="0">
              <a:latin typeface="Ghostlight" panose="000005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7351" y="376238"/>
            <a:ext cx="3854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CC2944"/>
                </a:solidFill>
                <a:latin typeface="Ghostlight" panose="00000500000000000000" pitchFamily="2" charset="0"/>
              </a:rPr>
              <a:t>Durch</a:t>
            </a:r>
            <a:r>
              <a:rPr lang="de-DE" sz="1600" dirty="0">
                <a:latin typeface="Ghostlight" panose="00000500000000000000" pitchFamily="2" charset="0"/>
              </a:rPr>
              <a:t>, </a:t>
            </a:r>
            <a:r>
              <a:rPr lang="de-DE" sz="1600" dirty="0">
                <a:solidFill>
                  <a:srgbClr val="CC2944"/>
                </a:solidFill>
                <a:latin typeface="Ghostlight" panose="00000500000000000000" pitchFamily="2" charset="0"/>
              </a:rPr>
              <a:t>für</a:t>
            </a:r>
            <a:r>
              <a:rPr lang="de-DE" sz="1600" dirty="0">
                <a:latin typeface="Ghostlight" panose="00000500000000000000" pitchFamily="2" charset="0"/>
              </a:rPr>
              <a:t>, </a:t>
            </a:r>
            <a:r>
              <a:rPr lang="de-DE" sz="1600" dirty="0">
                <a:solidFill>
                  <a:srgbClr val="CC2944"/>
                </a:solidFill>
                <a:latin typeface="Ghostlight" panose="00000500000000000000" pitchFamily="2" charset="0"/>
              </a:rPr>
              <a:t>ohne</a:t>
            </a:r>
            <a:r>
              <a:rPr lang="de-DE" sz="1600" dirty="0">
                <a:latin typeface="Ghostlight" panose="00000500000000000000" pitchFamily="2" charset="0"/>
              </a:rPr>
              <a:t>, </a:t>
            </a:r>
            <a:r>
              <a:rPr lang="de-DE" sz="1600" dirty="0">
                <a:solidFill>
                  <a:srgbClr val="CC2944"/>
                </a:solidFill>
                <a:latin typeface="Ghostlight" panose="00000500000000000000" pitchFamily="2" charset="0"/>
              </a:rPr>
              <a:t>gegen</a:t>
            </a:r>
            <a:r>
              <a:rPr lang="de-DE" sz="1600" dirty="0">
                <a:latin typeface="Ghostlight" panose="00000500000000000000" pitchFamily="2" charset="0"/>
              </a:rPr>
              <a:t>, </a:t>
            </a:r>
            <a:r>
              <a:rPr lang="de-DE" sz="1600" dirty="0">
                <a:solidFill>
                  <a:srgbClr val="CC2944"/>
                </a:solidFill>
                <a:latin typeface="Ghostlight" panose="00000500000000000000" pitchFamily="2" charset="0"/>
              </a:rPr>
              <a:t>um</a:t>
            </a:r>
            <a:r>
              <a:rPr lang="de-DE" sz="1600" dirty="0">
                <a:latin typeface="Ghostlight" panose="00000500000000000000" pitchFamily="2" charset="0"/>
              </a:rPr>
              <a:t> –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C00000"/>
                </a:solidFill>
                <a:latin typeface="Ghostlight" panose="00000500000000000000" pitchFamily="2" charset="0"/>
              </a:rPr>
              <a:t>Akkusativ</a:t>
            </a:r>
            <a:r>
              <a:rPr lang="de-DE" sz="1600" dirty="0">
                <a:latin typeface="Ghostlight" panose="00000500000000000000" pitchFamily="2" charset="0"/>
              </a:rPr>
              <a:t>! Sei nicht so dumm!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07" y="2831019"/>
            <a:ext cx="912180" cy="9121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80" y="3373031"/>
            <a:ext cx="912180" cy="9121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35" y="3373031"/>
            <a:ext cx="912180" cy="912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74" y="3683880"/>
            <a:ext cx="1395526" cy="13955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73106" y="4285211"/>
            <a:ext cx="329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8775" y="401475"/>
            <a:ext cx="84264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Präposition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1748146"/>
            <a:ext cx="2643672" cy="12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Verhältniswort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Vorwort</a:t>
            </a:r>
            <a:endParaRPr lang="ru-RU" sz="2000" dirty="0">
              <a:solidFill>
                <a:prstClr val="black"/>
              </a:solidFill>
              <a:latin typeface="Ghost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572000" y="401475"/>
            <a:ext cx="4213227" cy="1800000"/>
            <a:chOff x="4572000" y="401475"/>
            <a:chExt cx="4213227" cy="1800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27763" y="1070611"/>
              <a:ext cx="2557464" cy="461727"/>
            </a:xfrm>
            <a:prstGeom prst="rect">
              <a:avLst/>
            </a:prstGeom>
            <a:solidFill>
              <a:srgbClr val="FFD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1600" dirty="0">
                  <a:solidFill>
                    <a:prstClr val="black"/>
                  </a:solidFill>
                </a:rPr>
                <a:t> </a:t>
              </a:r>
              <a:r>
                <a:rPr lang="de-DE" sz="1600" dirty="0" smtClean="0">
                  <a:solidFill>
                    <a:prstClr val="black"/>
                  </a:solidFill>
                </a:rPr>
                <a:t>Das zeitliche Verhältnis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01475"/>
              <a:ext cx="1800000" cy="180000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572000" y="2963925"/>
            <a:ext cx="4213226" cy="1800000"/>
            <a:chOff x="4572000" y="2963925"/>
            <a:chExt cx="4213226" cy="1800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227764" y="3636399"/>
              <a:ext cx="2557462" cy="461727"/>
            </a:xfrm>
            <a:prstGeom prst="rect">
              <a:avLst/>
            </a:prstGeom>
            <a:solidFill>
              <a:srgbClr val="FFD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1600" dirty="0" smtClean="0">
                  <a:solidFill>
                    <a:prstClr val="black"/>
                  </a:solidFill>
                </a:rPr>
                <a:t>Das örtliche </a:t>
              </a:r>
              <a:r>
                <a:rPr lang="de-DE" sz="1600" dirty="0">
                  <a:solidFill>
                    <a:prstClr val="black"/>
                  </a:solidFill>
                </a:rPr>
                <a:t>Verhältnis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963925"/>
              <a:ext cx="1800000" cy="1800000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775" y="376238"/>
            <a:ext cx="437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rgbClr val="CC2944"/>
                </a:solidFill>
                <a:latin typeface="Ghostlight" panose="00000500000000000000" pitchFamily="2" charset="0"/>
              </a:rPr>
              <a:t>Mit</a:t>
            </a:r>
            <a:r>
              <a:rPr lang="de-DE" sz="1800" dirty="0">
                <a:latin typeface="Ghostlight" panose="00000500000000000000" pitchFamily="2" charset="0"/>
              </a:rPr>
              <a:t>, </a:t>
            </a:r>
            <a:r>
              <a:rPr lang="de-DE" sz="1800" dirty="0">
                <a:solidFill>
                  <a:srgbClr val="CC2944"/>
                </a:solidFill>
                <a:latin typeface="Ghostlight" panose="00000500000000000000" pitchFamily="2" charset="0"/>
              </a:rPr>
              <a:t>nach</a:t>
            </a:r>
            <a:r>
              <a:rPr lang="de-DE" sz="1800" dirty="0">
                <a:latin typeface="Ghostlight" panose="00000500000000000000" pitchFamily="2" charset="0"/>
              </a:rPr>
              <a:t>, </a:t>
            </a:r>
            <a:r>
              <a:rPr lang="de-DE" sz="1800" dirty="0">
                <a:solidFill>
                  <a:srgbClr val="CC2944"/>
                </a:solidFill>
                <a:latin typeface="Ghostlight" panose="00000500000000000000" pitchFamily="2" charset="0"/>
              </a:rPr>
              <a:t>aus</a:t>
            </a:r>
            <a:r>
              <a:rPr lang="de-DE" sz="1800" dirty="0">
                <a:latin typeface="Ghostlight" panose="00000500000000000000" pitchFamily="2" charset="0"/>
              </a:rPr>
              <a:t>, </a:t>
            </a:r>
            <a:r>
              <a:rPr lang="de-DE" sz="1800" dirty="0">
                <a:solidFill>
                  <a:srgbClr val="CC2944"/>
                </a:solidFill>
                <a:latin typeface="Ghostlight" panose="00000500000000000000" pitchFamily="2" charset="0"/>
              </a:rPr>
              <a:t>zu</a:t>
            </a:r>
            <a:r>
              <a:rPr lang="de-DE" sz="1800" dirty="0">
                <a:latin typeface="Ghostlight" panose="00000500000000000000" pitchFamily="2" charset="0"/>
              </a:rPr>
              <a:t>, </a:t>
            </a:r>
            <a:r>
              <a:rPr lang="de-DE" sz="1800" dirty="0">
                <a:solidFill>
                  <a:srgbClr val="CC2944"/>
                </a:solidFill>
                <a:latin typeface="Ghostlight" panose="00000500000000000000" pitchFamily="2" charset="0"/>
              </a:rPr>
              <a:t>von</a:t>
            </a:r>
            <a:r>
              <a:rPr lang="de-DE" sz="1800" dirty="0">
                <a:latin typeface="Ghostlight" panose="00000500000000000000" pitchFamily="2" charset="0"/>
              </a:rPr>
              <a:t>, </a:t>
            </a:r>
            <a:r>
              <a:rPr lang="de-DE" sz="1800" dirty="0">
                <a:solidFill>
                  <a:srgbClr val="CC2944"/>
                </a:solidFill>
                <a:latin typeface="Ghostlight" panose="00000500000000000000" pitchFamily="2" charset="0"/>
              </a:rPr>
              <a:t>bei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Ghostlight" panose="00000500000000000000" pitchFamily="2" charset="0"/>
              </a:rPr>
              <a:t>Fordern immer den Fall drei!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34744" y="2017701"/>
            <a:ext cx="7644378" cy="2554298"/>
            <a:chOff x="934744" y="2017701"/>
            <a:chExt cx="7644378" cy="255429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/>
            <a:stretch/>
          </p:blipFill>
          <p:spPr>
            <a:xfrm>
              <a:off x="934744" y="2017702"/>
              <a:ext cx="4753562" cy="255429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6" t="424" r="31633" b="-424"/>
            <a:stretch/>
          </p:blipFill>
          <p:spPr>
            <a:xfrm>
              <a:off x="6227763" y="2017701"/>
              <a:ext cx="2351359" cy="2554297"/>
            </a:xfrm>
            <a:prstGeom prst="rect">
              <a:avLst/>
            </a:prstGeom>
          </p:spPr>
        </p:pic>
      </p:grpSp>
      <p:sp>
        <p:nvSpPr>
          <p:cNvPr id="6" name="Стрелка вправо 5"/>
          <p:cNvSpPr/>
          <p:nvPr/>
        </p:nvSpPr>
        <p:spPr>
          <a:xfrm>
            <a:off x="4537166" y="519044"/>
            <a:ext cx="853440" cy="637717"/>
          </a:xfrm>
          <a:prstGeom prst="right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67400" y="387320"/>
            <a:ext cx="2917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Dativ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6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777" y="1275696"/>
            <a:ext cx="408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Natürlich ist es nicht leicht, alle Bedeutungen der Präpositionen zu lernen.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775" y="2461694"/>
            <a:ext cx="408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Man muss öfter sie in der Rede verwenden und wiederholen.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775" y="3370694"/>
            <a:ext cx="408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Ein jedes Ding muss Zeit zum Reifen haben!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47" y="1275696"/>
            <a:ext cx="4102778" cy="2943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376238"/>
            <a:ext cx="842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Klassifizierung der Präpositionen</a:t>
            </a:r>
            <a:endParaRPr lang="de-DE" sz="28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1247082"/>
            <a:ext cx="4946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e-DE" sz="1800" dirty="0" smtClean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ie </a:t>
            </a:r>
            <a:r>
              <a:rPr lang="de-DE" sz="1800" dirty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Präpositionen in Verbindung mit dem </a:t>
            </a:r>
            <a:r>
              <a:rPr lang="de-DE" sz="1800" dirty="0" smtClean="0">
                <a:solidFill>
                  <a:srgbClr val="CC2944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Akkusativ</a:t>
            </a:r>
            <a:r>
              <a:rPr lang="de-DE" sz="1800" dirty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775" y="2187030"/>
            <a:ext cx="4946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e-DE" sz="1800" dirty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Die Präpositionen in Verbindung mit dem </a:t>
            </a:r>
            <a:r>
              <a:rPr lang="de-DE" sz="1800" dirty="0" smtClean="0">
                <a:solidFill>
                  <a:srgbClr val="CC2944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Dativ</a:t>
            </a:r>
            <a:r>
              <a:rPr lang="de-DE" sz="1800" dirty="0" smtClean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800" dirty="0">
              <a:solidFill>
                <a:prstClr val="black"/>
              </a:solidFill>
              <a:latin typeface="Ghost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75" y="3126978"/>
            <a:ext cx="4946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de-DE" sz="1800" dirty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Die Präpositionen in Verbindung mit dem </a:t>
            </a:r>
            <a:r>
              <a:rPr lang="de-DE" sz="1800" dirty="0" smtClean="0">
                <a:solidFill>
                  <a:srgbClr val="CC2944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Genitiv</a:t>
            </a:r>
            <a:r>
              <a:rPr lang="de-DE" sz="1800" dirty="0" smtClean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800" dirty="0">
              <a:solidFill>
                <a:prstClr val="black"/>
              </a:solidFill>
              <a:latin typeface="Ghost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8775" y="4120933"/>
            <a:ext cx="4946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de-DE" sz="1800" dirty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Die Präpositionen in Verbindung mit dem </a:t>
            </a:r>
            <a:r>
              <a:rPr lang="de-DE" sz="1800" dirty="0">
                <a:solidFill>
                  <a:srgbClr val="CC2944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Dativ</a:t>
            </a:r>
            <a:r>
              <a:rPr lang="de-DE" sz="1800" dirty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CC2944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Akkusativ</a:t>
            </a:r>
            <a:r>
              <a:rPr lang="de-DE" sz="1800" dirty="0">
                <a:solidFill>
                  <a:prstClr val="black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085038" y="1140003"/>
            <a:ext cx="2807983" cy="3627260"/>
            <a:chOff x="6085038" y="1140003"/>
            <a:chExt cx="2807983" cy="36272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192837" y="2510194"/>
              <a:ext cx="2592387" cy="2257069"/>
            </a:xfrm>
            <a:prstGeom prst="rect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txBody>
            <a:bodyPr wrap="square" lIns="180000" tIns="180000" rIns="180000" bIns="180000" anchor="ctr">
              <a:noAutofit/>
            </a:bodyPr>
            <a:lstStyle/>
            <a:p>
              <a:pPr algn="ctr"/>
              <a:r>
                <a:rPr lang="de-DE" sz="1600" dirty="0">
                  <a:solidFill>
                    <a:prstClr val="black"/>
                  </a:solidFill>
                </a:rPr>
                <a:t>Alle Präpositionen verbinden sich mit dem bestimmten </a:t>
              </a:r>
              <a:r>
                <a:rPr lang="de-DE" sz="1600" dirty="0">
                  <a:solidFill>
                    <a:srgbClr val="C00000"/>
                  </a:solidFill>
                </a:rPr>
                <a:t>Kasus</a:t>
              </a:r>
              <a:r>
                <a:rPr lang="de-DE" sz="1600" dirty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46" b="20792"/>
            <a:stretch/>
          </p:blipFill>
          <p:spPr>
            <a:xfrm>
              <a:off x="6085038" y="1140003"/>
              <a:ext cx="2807983" cy="1370191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p"/>
      <p:bldP spid="14" grpId="0" build="p"/>
      <p:bldP spid="15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376238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Präpositionen in Verbindung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mit 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dem Akkusativ</a:t>
            </a:r>
            <a:endParaRPr lang="de-DE" sz="28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6361" y="2137016"/>
            <a:ext cx="160855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						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4" y="1330345"/>
            <a:ext cx="845358" cy="108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2697" y="2494806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durch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94572" y="4467181"/>
            <a:ext cx="439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für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03888" y="2485850"/>
            <a:ext cx="60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ohne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93276" y="4467180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um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49231" y="2481956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gegen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1315" y="4467180"/>
            <a:ext cx="668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wider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477534" y="2494806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bis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23826" y="4467180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entlang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6" y="3303009"/>
            <a:ext cx="2318962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49" y="1356044"/>
            <a:ext cx="1384138" cy="10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6"/>
          <a:stretch/>
        </p:blipFill>
        <p:spPr>
          <a:xfrm>
            <a:off x="3887666" y="1369443"/>
            <a:ext cx="2044803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46" y="1405850"/>
            <a:ext cx="2198279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19" y="3303009"/>
            <a:ext cx="1484106" cy="10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03" y="3486919"/>
            <a:ext cx="2150199" cy="7121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45" y="3303009"/>
            <a:ext cx="1495242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8775" y="376238"/>
            <a:ext cx="8426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FF00"/>
                </a:solidFill>
                <a:latin typeface="Ghostlight" panose="00000500000000000000" pitchFamily="2" charset="0"/>
              </a:rPr>
              <a:t>Hört bitte die Bedeutung </a:t>
            </a:r>
            <a:endParaRPr lang="de-DE" sz="2800" dirty="0" smtClean="0">
              <a:solidFill>
                <a:srgbClr val="FFFF00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jeder </a:t>
            </a:r>
            <a:r>
              <a:rPr lang="de-DE" sz="2800" dirty="0">
                <a:solidFill>
                  <a:srgbClr val="FFFF00"/>
                </a:solidFill>
                <a:latin typeface="Ghostlight" panose="00000500000000000000" pitchFamily="2" charset="0"/>
              </a:rPr>
              <a:t>Präposition und </a:t>
            </a:r>
            <a:endParaRPr lang="de-DE" sz="2800" dirty="0" smtClean="0">
              <a:solidFill>
                <a:srgbClr val="FFFF00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dann </a:t>
            </a:r>
            <a:r>
              <a:rPr lang="de-DE" sz="2800" dirty="0">
                <a:solidFill>
                  <a:srgbClr val="FFFF00"/>
                </a:solidFill>
                <a:latin typeface="Ghostlight" panose="00000500000000000000" pitchFamily="2" charset="0"/>
              </a:rPr>
              <a:t>macht die Übungen!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6" b="20792"/>
          <a:stretch/>
        </p:blipFill>
        <p:spPr>
          <a:xfrm>
            <a:off x="1834184" y="2471596"/>
            <a:ext cx="5475632" cy="2671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Akkusativ-Präpositionen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775" y="1343206"/>
            <a:ext cx="3823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1. Die </a:t>
            </a:r>
            <a:r>
              <a:rPr lang="de-DE" sz="1400" dirty="0"/>
              <a:t>Handlung durch das Territorium: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46021" y="376238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durch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56" y="1330345"/>
            <a:ext cx="2747369" cy="35099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4669" y="1717692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Wir bummeln </a:t>
            </a:r>
            <a:r>
              <a:rPr lang="de-DE" sz="1400" dirty="0">
                <a:solidFill>
                  <a:srgbClr val="CC2944"/>
                </a:solidFill>
              </a:rPr>
              <a:t>durch </a:t>
            </a:r>
            <a:r>
              <a:rPr lang="de-DE" sz="1400" dirty="0">
                <a:solidFill>
                  <a:srgbClr val="C00000"/>
                </a:solidFill>
              </a:rPr>
              <a:t>die</a:t>
            </a:r>
            <a:r>
              <a:rPr lang="de-DE" sz="1400" dirty="0">
                <a:solidFill>
                  <a:srgbClr val="CC2944"/>
                </a:solidFill>
              </a:rPr>
              <a:t>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Stadt.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2847838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2. Der </a:t>
            </a:r>
            <a:r>
              <a:rPr lang="de-DE" sz="1400" dirty="0"/>
              <a:t>Grund, die Ursache, das Mittel: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4669" y="2255442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schaue </a:t>
            </a:r>
            <a:r>
              <a:rPr lang="de-DE" sz="1400" dirty="0">
                <a:solidFill>
                  <a:srgbClr val="CC2944"/>
                </a:solidFill>
              </a:rPr>
              <a:t>durch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das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Fenster.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4668" y="3319634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durch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Zufall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1577" y="3845883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durch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Blitzschlag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4668" y="4265971"/>
            <a:ext cx="3211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Der Gegner versenkte das Schiff </a:t>
            </a:r>
            <a:r>
              <a:rPr lang="de-DE" sz="1400" dirty="0">
                <a:solidFill>
                  <a:srgbClr val="CC2944"/>
                </a:solidFill>
              </a:rPr>
              <a:t>durch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einen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Torpedo.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7" y="4311581"/>
            <a:ext cx="432000" cy="43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7" y="2193022"/>
            <a:ext cx="432000" cy="43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7" y="3252657"/>
            <a:ext cx="432000" cy="432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7" y="3783772"/>
            <a:ext cx="432000" cy="43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7" y="1659423"/>
            <a:ext cx="432000" cy="43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267600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Die Bedeutung der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Akkusativ-Präpositionen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775" y="1424644"/>
            <a:ext cx="4747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1. D</a:t>
            </a:r>
            <a:r>
              <a:rPr lang="de-DE" sz="1400" dirty="0" smtClean="0"/>
              <a:t>er </a:t>
            </a:r>
            <a:r>
              <a:rPr lang="de-DE" sz="1400" dirty="0"/>
              <a:t>Zweck, die Bedeutung, die Bestimmung: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59971" y="376238"/>
            <a:ext cx="925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für</a:t>
            </a:r>
            <a:endParaRPr lang="de-DE" sz="3200" dirty="0">
              <a:solidFill>
                <a:srgbClr val="E7E6E6">
                  <a:lumMod val="50000"/>
                </a:srgbClr>
              </a:solidFill>
              <a:latin typeface="Ghostlight" panose="000005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4670" y="1852828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Der Blumenstrauß ist </a:t>
            </a:r>
            <a:r>
              <a:rPr lang="de-DE" sz="1400" dirty="0">
                <a:solidFill>
                  <a:srgbClr val="CC2944"/>
                </a:solidFill>
              </a:rPr>
              <a:t>für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meine Frau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3992171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2. D</a:t>
            </a:r>
            <a:r>
              <a:rPr lang="de-DE" sz="1400" dirty="0" smtClean="0"/>
              <a:t>as </a:t>
            </a:r>
            <a:r>
              <a:rPr lang="de-DE" sz="1400" dirty="0"/>
              <a:t>Verhältnis: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4669" y="2463588"/>
            <a:ext cx="3427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Für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die Vorbereitung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dieser Veranstaltung braucht man Zeit.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4668" y="4420355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arbeitet gern </a:t>
            </a:r>
            <a:r>
              <a:rPr lang="de-DE" sz="1400" dirty="0">
                <a:solidFill>
                  <a:srgbClr val="CC2944"/>
                </a:solidFill>
              </a:rPr>
              <a:t>für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die Mathematik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03" y="1221707"/>
            <a:ext cx="4948878" cy="230481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144669" y="3228848"/>
            <a:ext cx="342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brauche Geld </a:t>
            </a:r>
            <a:r>
              <a:rPr lang="de-DE" sz="1400" dirty="0">
                <a:solidFill>
                  <a:srgbClr val="CC2944"/>
                </a:solidFill>
              </a:rPr>
              <a:t>für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rgbClr val="C00000"/>
                </a:solidFill>
              </a:rPr>
              <a:t>die Fahrkarten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8" y="2504182"/>
            <a:ext cx="432000" cy="43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8" y="1790885"/>
            <a:ext cx="432000" cy="432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8" y="3166736"/>
            <a:ext cx="432000" cy="432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8" y="4358243"/>
            <a:ext cx="432000" cy="43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5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0" grpId="0"/>
      <p:bldP spid="11" grpId="0"/>
      <p:bldP spid="12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utsch">
      <a:majorFont>
        <a:latin typeface="Ghostlight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3015</TotalTime>
  <Words>1746</Words>
  <Application>Microsoft Office PowerPoint</Application>
  <PresentationFormat>Экран (16:9)</PresentationFormat>
  <Paragraphs>396</Paragraphs>
  <Slides>41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Ghostlight</vt:lpstr>
      <vt:lpstr>Calibri</vt:lpstr>
      <vt:lpstr>Times New Roman</vt:lpstr>
      <vt:lpstr>Gerbera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44</cp:revision>
  <dcterms:created xsi:type="dcterms:W3CDTF">2016-10-31T09:12:56Z</dcterms:created>
  <dcterms:modified xsi:type="dcterms:W3CDTF">2017-10-31T13:22:36Z</dcterms:modified>
</cp:coreProperties>
</file>