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8FF"/>
    <a:srgbClr val="FFFFCC"/>
    <a:srgbClr val="8CD0FE"/>
    <a:srgbClr val="0000FF"/>
    <a:srgbClr val="CC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7" autoAdjust="0"/>
    <p:restoredTop sz="94660"/>
  </p:normalViewPr>
  <p:slideViewPr>
    <p:cSldViewPr showGuides="1">
      <p:cViewPr>
        <p:scale>
          <a:sx n="70" d="100"/>
          <a:sy n="70" d="100"/>
        </p:scale>
        <p:origin x="-666" y="-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4FEB4-F138-4D17-86B5-E948D9D0EACF}" type="datetimeFigureOut">
              <a:rPr lang="de-DE" smtClean="0"/>
              <a:t>01.07.2016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CF79C-E0A7-481A-8789-AB39C12E76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71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F79C-E0A7-481A-8789-AB39C12E76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0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80C-9C23-4F28-B995-D4E1C41C9586}" type="datetimeFigureOut">
              <a:rPr lang="de-DE" smtClean="0"/>
              <a:t>01.07.2016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B1A2-9253-4551-98CC-98542CEC17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48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80C-9C23-4F28-B995-D4E1C41C9586}" type="datetimeFigureOut">
              <a:rPr lang="de-DE" smtClean="0"/>
              <a:t>01.07.2016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B1A2-9253-4551-98CC-98542CEC17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09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80C-9C23-4F28-B995-D4E1C41C9586}" type="datetimeFigureOut">
              <a:rPr lang="de-DE" smtClean="0"/>
              <a:t>01.07.2016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B1A2-9253-4551-98CC-98542CEC17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30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80C-9C23-4F28-B995-D4E1C41C9586}" type="datetimeFigureOut">
              <a:rPr lang="de-DE" smtClean="0"/>
              <a:t>01.07.2016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B1A2-9253-4551-98CC-98542CEC17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3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80C-9C23-4F28-B995-D4E1C41C9586}" type="datetimeFigureOut">
              <a:rPr lang="de-DE" smtClean="0"/>
              <a:t>01.07.2016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B1A2-9253-4551-98CC-98542CEC17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57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80C-9C23-4F28-B995-D4E1C41C9586}" type="datetimeFigureOut">
              <a:rPr lang="de-DE" smtClean="0"/>
              <a:t>01.07.2016</a:t>
            </a:fld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B1A2-9253-4551-98CC-98542CEC17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3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80C-9C23-4F28-B995-D4E1C41C9586}" type="datetimeFigureOut">
              <a:rPr lang="de-DE" smtClean="0"/>
              <a:t>01.07.2016</a:t>
            </a:fld>
            <a:endParaRPr lang="de-D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B1A2-9253-4551-98CC-98542CEC17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17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80C-9C23-4F28-B995-D4E1C41C9586}" type="datetimeFigureOut">
              <a:rPr lang="de-DE" smtClean="0"/>
              <a:t>01.07.2016</a:t>
            </a:fld>
            <a:endParaRPr lang="de-D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B1A2-9253-4551-98CC-98542CEC17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05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80C-9C23-4F28-B995-D4E1C41C9586}" type="datetimeFigureOut">
              <a:rPr lang="de-DE" smtClean="0"/>
              <a:t>01.07.2016</a:t>
            </a:fld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B1A2-9253-4551-98CC-98542CEC17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9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80C-9C23-4F28-B995-D4E1C41C9586}" type="datetimeFigureOut">
              <a:rPr lang="de-DE" smtClean="0"/>
              <a:t>01.07.2016</a:t>
            </a:fld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B1A2-9253-4551-98CC-98542CEC17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13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80C-9C23-4F28-B995-D4E1C41C9586}" type="datetimeFigureOut">
              <a:rPr lang="de-DE" smtClean="0"/>
              <a:t>01.07.2016</a:t>
            </a:fld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B1A2-9253-4551-98CC-98542CEC17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37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1580C-9C23-4F28-B995-D4E1C41C9586}" type="datetimeFigureOut">
              <a:rPr lang="de-DE" smtClean="0"/>
              <a:t>01.07.2016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9B1A2-9253-4551-98CC-98542CEC17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46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468560" y="-808287"/>
            <a:ext cx="9865096" cy="1671650"/>
            <a:chOff x="-302821" y="-800878"/>
            <a:chExt cx="9148637" cy="1671650"/>
          </a:xfrm>
          <a:solidFill>
            <a:srgbClr val="00B0F0"/>
          </a:solidFill>
        </p:grpSpPr>
        <p:sp>
          <p:nvSpPr>
            <p:cNvPr id="7" name="Выноска-облако 6"/>
            <p:cNvSpPr/>
            <p:nvPr/>
          </p:nvSpPr>
          <p:spPr>
            <a:xfrm rot="10800000">
              <a:off x="-302821" y="-800878"/>
              <a:ext cx="9148637" cy="1671650"/>
            </a:xfrm>
            <a:prstGeom prst="cloudCallout">
              <a:avLst/>
            </a:prstGeom>
            <a:gradFill>
              <a:gsLst>
                <a:gs pos="0">
                  <a:srgbClr val="00B0F0"/>
                </a:gs>
                <a:gs pos="61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61726" y="7409"/>
              <a:ext cx="18198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ln w="3175" cmpd="sng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 Demi" panose="020E0802020502020306" pitchFamily="34" charset="0"/>
                </a:rPr>
                <a:t>Das Futur I</a:t>
              </a:r>
              <a:endParaRPr lang="de-DE" sz="2800" b="1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64" y="1507935"/>
            <a:ext cx="3579862" cy="357986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571106" y="1903390"/>
            <a:ext cx="3665190" cy="608400"/>
            <a:chOff x="6353944" y="1605373"/>
            <a:chExt cx="3665190" cy="6084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353944" y="1605373"/>
              <a:ext cx="3665190" cy="608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>
                  <a:solidFill>
                    <a:schemeClr val="tx1"/>
                  </a:solidFill>
                  <a:latin typeface="Berlin Sans FB" panose="020E0602020502020306" pitchFamily="34" charset="0"/>
                </a:rPr>
                <a:t>     das Verb „werden“</a:t>
              </a:r>
              <a:endParaRPr lang="de-DE" dirty="0">
                <a:solidFill>
                  <a:schemeClr val="tx1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6463894" y="1837573"/>
              <a:ext cx="144000" cy="144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571106" y="2682107"/>
            <a:ext cx="3665190" cy="608400"/>
            <a:chOff x="6353944" y="2384090"/>
            <a:chExt cx="3665190" cy="6084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353944" y="2384090"/>
              <a:ext cx="3665190" cy="608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Berlin Sans FB" panose="020E0602020502020306" pitchFamily="34" charset="0"/>
                </a:rPr>
                <a:t>  Konjugation des Verbs „werden“</a:t>
              </a:r>
              <a:endParaRPr lang="de-DE" dirty="0">
                <a:solidFill>
                  <a:schemeClr val="tx1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463894" y="2616290"/>
              <a:ext cx="144000" cy="144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571106" y="3460824"/>
            <a:ext cx="3665190" cy="608400"/>
            <a:chOff x="6353944" y="3162807"/>
            <a:chExt cx="3665190" cy="6084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353944" y="3162807"/>
              <a:ext cx="3665190" cy="608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>
                  <a:solidFill>
                    <a:schemeClr val="tx1"/>
                  </a:solidFill>
                  <a:latin typeface="Berlin Sans FB" panose="020E0602020502020306" pitchFamily="34" charset="0"/>
                </a:rPr>
                <a:t>     wie bildet man das Futur I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463894" y="33950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0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676877" y="2017209"/>
            <a:ext cx="4320478" cy="2663176"/>
          </a:xfrm>
          <a:prstGeom prst="rect">
            <a:avLst/>
          </a:prstGeom>
          <a:gradFill>
            <a:gsLst>
              <a:gs pos="37000">
                <a:schemeClr val="bg1"/>
              </a:gs>
              <a:gs pos="69000">
                <a:srgbClr val="8CD0FE"/>
              </a:gs>
              <a:gs pos="100000">
                <a:srgbClr val="8CD0FE"/>
              </a:gs>
            </a:gsLst>
            <a:lin ang="5400000" scaled="0"/>
          </a:gra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Прямоугольник 15"/>
          <p:cNvSpPr/>
          <p:nvPr/>
        </p:nvSpPr>
        <p:spPr>
          <a:xfrm>
            <a:off x="103565" y="2017209"/>
            <a:ext cx="4320478" cy="2663176"/>
          </a:xfrm>
          <a:prstGeom prst="rect">
            <a:avLst/>
          </a:prstGeom>
          <a:gradFill>
            <a:gsLst>
              <a:gs pos="37000">
                <a:schemeClr val="bg1"/>
              </a:gs>
              <a:gs pos="69000">
                <a:srgbClr val="8CD0FE"/>
              </a:gs>
              <a:gs pos="100000">
                <a:srgbClr val="8CD0FE"/>
              </a:gs>
            </a:gsLst>
            <a:lin ang="5400000" scaled="0"/>
          </a:gra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Прямоугольник 3"/>
          <p:cNvSpPr/>
          <p:nvPr/>
        </p:nvSpPr>
        <p:spPr>
          <a:xfrm>
            <a:off x="0" y="411510"/>
            <a:ext cx="9144000" cy="79208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618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Berlin Sans FB" panose="020E0602020502020306" pitchFamily="34" charset="0"/>
              </a:rPr>
              <a:t>Das </a:t>
            </a:r>
            <a:r>
              <a:rPr lang="de-DE" b="1" u="sng" dirty="0">
                <a:solidFill>
                  <a:srgbClr val="0000FF"/>
                </a:solidFill>
                <a:latin typeface="Berlin Sans FB" panose="020E0602020502020306" pitchFamily="34" charset="0"/>
              </a:rPr>
              <a:t>Futur</a:t>
            </a:r>
            <a:r>
              <a:rPr lang="de-DE" dirty="0">
                <a:latin typeface="Berlin Sans FB" panose="020E0602020502020306" pitchFamily="34" charset="0"/>
              </a:rPr>
              <a:t> ist eine Zeitform, die anzeigt, dass etwas in der Zukunft passieren wird oder kann.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95513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Berlin Sans FB" panose="020E0602020502020306" pitchFamily="34" charset="0"/>
              </a:rPr>
              <a:t>Es wird mit dem Hilfsverb </a:t>
            </a:r>
            <a:r>
              <a:rPr lang="de-DE" b="1" dirty="0" smtClean="0">
                <a:latin typeface="Berlin Sans FB" panose="020E0602020502020306" pitchFamily="34" charset="0"/>
              </a:rPr>
              <a:t>„werden“ </a:t>
            </a:r>
            <a:r>
              <a:rPr lang="de-DE" dirty="0" smtClean="0">
                <a:latin typeface="Berlin Sans FB" panose="020E0602020502020306" pitchFamily="34" charset="0"/>
              </a:rPr>
              <a:t>und </a:t>
            </a:r>
            <a:r>
              <a:rPr lang="de-DE" dirty="0">
                <a:latin typeface="Berlin Sans FB" panose="020E0602020502020306" pitchFamily="34" charset="0"/>
              </a:rPr>
              <a:t>einem Verb im </a:t>
            </a:r>
            <a:r>
              <a:rPr lang="de-DE" b="1" dirty="0">
                <a:latin typeface="Berlin Sans FB" panose="020E0602020502020306" pitchFamily="34" charset="0"/>
              </a:rPr>
              <a:t>Infinitiv</a:t>
            </a:r>
            <a:r>
              <a:rPr lang="de-DE" dirty="0">
                <a:latin typeface="Berlin Sans FB" panose="020E0602020502020306" pitchFamily="34" charset="0"/>
              </a:rPr>
              <a:t> gebildet.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59748" y="2180388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de-DE" dirty="0" smtClean="0">
                <a:latin typeface="Berlin Sans FB" panose="020E0602020502020306" pitchFamily="34" charset="0"/>
              </a:rPr>
              <a:t>Vollverb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39800" y="1347614"/>
            <a:ext cx="109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Berlin Sans FB" panose="020E0602020502020306" pitchFamily="34" charset="0"/>
              </a:rPr>
              <a:t>werden</a:t>
            </a:r>
            <a:endParaRPr lang="de-DE" sz="2000" b="1" dirty="0">
              <a:latin typeface="Berlin Sans FB" panose="020E0602020502020306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6400" y="2180388"/>
            <a:ext cx="102143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Berlin Sans FB" panose="020E0602020502020306" pitchFamily="34" charset="0"/>
              </a:rPr>
              <a:t>Hilfsverb</a:t>
            </a:r>
            <a:endParaRPr lang="de-DE" dirty="0">
              <a:latin typeface="Berlin Sans FB" panose="020E0602020502020306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0932" y="2606919"/>
            <a:ext cx="4256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Berlin Sans FB" panose="020E0602020502020306" pitchFamily="34" charset="0"/>
              </a:rPr>
              <a:t>Wir </a:t>
            </a:r>
            <a:r>
              <a:rPr lang="de-DE" u="sng" dirty="0">
                <a:solidFill>
                  <a:srgbClr val="0000FF"/>
                </a:solidFill>
                <a:latin typeface="Berlin Sans FB" panose="020E0602020502020306" pitchFamily="34" charset="0"/>
              </a:rPr>
              <a:t>werden</a:t>
            </a:r>
            <a:r>
              <a:rPr lang="de-DE" dirty="0">
                <a:latin typeface="Berlin Sans FB" panose="020E0602020502020306" pitchFamily="34" charset="0"/>
              </a:rPr>
              <a:t> in der Großstadt die U-Bahn benutzen.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01" y="3253250"/>
            <a:ext cx="2306884" cy="123044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Группа 22"/>
          <p:cNvGrpSpPr/>
          <p:nvPr/>
        </p:nvGrpSpPr>
        <p:grpSpPr>
          <a:xfrm>
            <a:off x="251520" y="2621155"/>
            <a:ext cx="1868268" cy="1876779"/>
            <a:chOff x="395536" y="2813615"/>
            <a:chExt cx="1868268" cy="187677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5536" y="2813615"/>
              <a:ext cx="18682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latin typeface="Berlin Sans FB" panose="020E0602020502020306" pitchFamily="34" charset="0"/>
                </a:rPr>
                <a:t>Ich </a:t>
              </a:r>
              <a:r>
                <a:rPr lang="de-DE" u="sng" dirty="0">
                  <a:solidFill>
                    <a:srgbClr val="0000FF"/>
                  </a:solidFill>
                  <a:latin typeface="Berlin Sans FB" panose="020E0602020502020306" pitchFamily="34" charset="0"/>
                </a:rPr>
                <a:t>werde</a:t>
              </a:r>
              <a:r>
                <a:rPr lang="de-DE" dirty="0">
                  <a:latin typeface="Berlin Sans FB" panose="020E0602020502020306" pitchFamily="34" charset="0"/>
                </a:rPr>
                <a:t> Polizist.</a:t>
              </a:r>
              <a:endParaRPr lang="ru-RU" dirty="0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683568" y="3229114"/>
              <a:ext cx="1296144" cy="1461280"/>
              <a:chOff x="683568" y="3229114"/>
              <a:chExt cx="1296144" cy="146128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683568" y="3229114"/>
                <a:ext cx="1296144" cy="14612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036" name="Picture 12" descr="http://clipartix.com/wp-content/uploads/2016/05/Police-clip-art-images-7-police-clipart-vector-2-image-7-clipartcow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5075" y="3313469"/>
                <a:ext cx="489189" cy="135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" name="Группа 21"/>
          <p:cNvGrpSpPr/>
          <p:nvPr/>
        </p:nvGrpSpPr>
        <p:grpSpPr>
          <a:xfrm>
            <a:off x="2568949" y="2606919"/>
            <a:ext cx="1534394" cy="1880539"/>
            <a:chOff x="2568949" y="2813615"/>
            <a:chExt cx="1534394" cy="188053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68949" y="2813615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latin typeface="Berlin Sans FB" panose="020E0602020502020306" pitchFamily="34" charset="0"/>
                </a:rPr>
                <a:t>Es </a:t>
              </a:r>
              <a:r>
                <a:rPr lang="de-DE" u="sng" dirty="0">
                  <a:solidFill>
                    <a:srgbClr val="0000FF"/>
                  </a:solidFill>
                  <a:latin typeface="Berlin Sans FB" panose="020E0602020502020306" pitchFamily="34" charset="0"/>
                </a:rPr>
                <a:t>wird</a:t>
              </a:r>
              <a:r>
                <a:rPr lang="de-DE" dirty="0">
                  <a:latin typeface="Berlin Sans FB" panose="020E0602020502020306" pitchFamily="34" charset="0"/>
                </a:rPr>
                <a:t> warm.</a:t>
              </a:r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2647077" y="3229114"/>
              <a:ext cx="1378138" cy="1465040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5" name="Прямая соединительная линия 24"/>
          <p:cNvCxnSpPr/>
          <p:nvPr/>
        </p:nvCxnSpPr>
        <p:spPr>
          <a:xfrm>
            <a:off x="2263804" y="2549720"/>
            <a:ext cx="0" cy="2130665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6" grpId="0"/>
      <p:bldP spid="7" grpId="0" animBg="1"/>
      <p:bldP spid="8" grpId="0"/>
      <p:bldP spid="9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4716016" y="2355726"/>
            <a:ext cx="4248472" cy="26642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Облако 4"/>
          <p:cNvSpPr/>
          <p:nvPr/>
        </p:nvSpPr>
        <p:spPr>
          <a:xfrm rot="17200175">
            <a:off x="-1152238" y="1803737"/>
            <a:ext cx="4686587" cy="401584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38360 w 43256"/>
              <a:gd name="connsiteY6" fmla="*/ 5285 h 43219"/>
              <a:gd name="connsiteX7" fmla="*/ 38436 w 43256"/>
              <a:gd name="connsiteY7" fmla="*/ 6549 h 43219"/>
              <a:gd name="connsiteX8" fmla="*/ 29114 w 43256"/>
              <a:gd name="connsiteY8" fmla="*/ 3811 h 43219"/>
              <a:gd name="connsiteX9" fmla="*/ 29856 w 43256"/>
              <a:gd name="connsiteY9" fmla="*/ 2199 h 43219"/>
              <a:gd name="connsiteX10" fmla="*/ 22177 w 43256"/>
              <a:gd name="connsiteY10" fmla="*/ 4579 h 43219"/>
              <a:gd name="connsiteX11" fmla="*/ 22536 w 43256"/>
              <a:gd name="connsiteY11" fmla="*/ 3189 h 43219"/>
              <a:gd name="connsiteX12" fmla="*/ 14036 w 43256"/>
              <a:gd name="connsiteY12" fmla="*/ 5051 h 43219"/>
              <a:gd name="connsiteX13" fmla="*/ 15336 w 43256"/>
              <a:gd name="connsiteY13" fmla="*/ 6399 h 43219"/>
              <a:gd name="connsiteX14" fmla="*/ 4163 w 43256"/>
              <a:gd name="connsiteY14" fmla="*/ 15648 h 43219"/>
              <a:gd name="connsiteX15" fmla="*/ 3936 w 43256"/>
              <a:gd name="connsiteY15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8360 w 43256"/>
              <a:gd name="connsiteY4" fmla="*/ 5285 h 43219"/>
              <a:gd name="connsiteX5" fmla="*/ 38436 w 43256"/>
              <a:gd name="connsiteY5" fmla="*/ 6549 h 43219"/>
              <a:gd name="connsiteX6" fmla="*/ 29114 w 43256"/>
              <a:gd name="connsiteY6" fmla="*/ 3811 h 43219"/>
              <a:gd name="connsiteX7" fmla="*/ 29856 w 43256"/>
              <a:gd name="connsiteY7" fmla="*/ 2199 h 43219"/>
              <a:gd name="connsiteX8" fmla="*/ 22177 w 43256"/>
              <a:gd name="connsiteY8" fmla="*/ 4579 h 43219"/>
              <a:gd name="connsiteX9" fmla="*/ 22536 w 43256"/>
              <a:gd name="connsiteY9" fmla="*/ 3189 h 43219"/>
              <a:gd name="connsiteX10" fmla="*/ 14036 w 43256"/>
              <a:gd name="connsiteY10" fmla="*/ 5051 h 43219"/>
              <a:gd name="connsiteX11" fmla="*/ 15336 w 43256"/>
              <a:gd name="connsiteY11" fmla="*/ 6399 h 43219"/>
              <a:gd name="connsiteX12" fmla="*/ 4163 w 43256"/>
              <a:gd name="connsiteY12" fmla="*/ 15648 h 43219"/>
              <a:gd name="connsiteX13" fmla="*/ 3936 w 43256"/>
              <a:gd name="connsiteY13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gradFill flip="none" rotWithShape="1">
            <a:gsLst>
              <a:gs pos="1000">
                <a:schemeClr val="bg1"/>
              </a:gs>
              <a:gs pos="45000">
                <a:schemeClr val="bg1"/>
              </a:gs>
              <a:gs pos="98000">
                <a:srgbClr val="00B0F0"/>
              </a:gs>
              <a:gs pos="100000">
                <a:srgbClr val="8CD0FE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8" r="29262" b="25332"/>
          <a:stretch/>
        </p:blipFill>
        <p:spPr>
          <a:xfrm>
            <a:off x="44607" y="2025024"/>
            <a:ext cx="1965435" cy="311847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95486"/>
            <a:ext cx="3960440" cy="64807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Ich spreche gut Italienisch.</a:t>
            </a:r>
            <a:endParaRPr lang="de-DE" dirty="0">
              <a:solidFill>
                <a:sysClr val="windowText" lastClr="0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95486"/>
            <a:ext cx="3960440" cy="64807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Ich </a:t>
            </a:r>
            <a:r>
              <a:rPr lang="de-DE" u="sng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werde</a:t>
            </a:r>
            <a:r>
              <a:rPr lang="de-DE" dirty="0" smtClean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 gut Italienisch </a:t>
            </a:r>
            <a:r>
              <a:rPr lang="de-DE" u="sng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sprechen</a:t>
            </a:r>
            <a:r>
              <a:rPr lang="de-DE" dirty="0" smtClean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.</a:t>
            </a:r>
            <a:endParaRPr lang="de-DE" dirty="0">
              <a:solidFill>
                <a:sysClr val="windowText" lastClr="0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960894"/>
            <a:ext cx="2920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„werde“ </a:t>
            </a:r>
            <a:r>
              <a:rPr lang="de-DE" sz="1600" i="1" dirty="0" smtClean="0">
                <a:latin typeface="Berlin Sans FB" panose="020E0602020502020306" pitchFamily="34" charset="0"/>
              </a:rPr>
              <a:t>– konjugiertes Hilfsverb</a:t>
            </a:r>
            <a:endParaRPr lang="de-DE" sz="1600" i="1" dirty="0">
              <a:latin typeface="Berlin Sans FB" panose="020E0602020502020306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190337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2</a:t>
            </a:r>
            <a:endParaRPr lang="de-DE" sz="1400" dirty="0">
              <a:solidFill>
                <a:srgbClr val="0000FF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8206" y="190337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  <a:latin typeface="Berlin Sans FB" panose="020E0602020502020306" pitchFamily="34" charset="0"/>
              </a:rPr>
              <a:t>a</a:t>
            </a:r>
            <a:r>
              <a:rPr lang="de-DE" sz="1400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m Ende des Satzes</a:t>
            </a:r>
            <a:endParaRPr lang="de-DE" sz="1400" dirty="0">
              <a:solidFill>
                <a:srgbClr val="0000FF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1428387"/>
            <a:ext cx="1827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>
                <a:solidFill>
                  <a:srgbClr val="00B050"/>
                </a:solidFill>
                <a:latin typeface="Berlin Sans FB" panose="020E0602020502020306" pitchFamily="34" charset="0"/>
              </a:rPr>
              <a:t>s</a:t>
            </a:r>
            <a:r>
              <a:rPr lang="de-DE" sz="1600" i="1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prechen</a:t>
            </a:r>
            <a:r>
              <a:rPr lang="de-DE" sz="1600" i="1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 </a:t>
            </a:r>
            <a:r>
              <a:rPr lang="de-DE" sz="1600" i="1" dirty="0" smtClean="0">
                <a:latin typeface="Berlin Sans FB" panose="020E0602020502020306" pitchFamily="34" charset="0"/>
              </a:rPr>
              <a:t>– Infinitiv </a:t>
            </a:r>
            <a:endParaRPr lang="de-DE" sz="1600" i="1" dirty="0">
              <a:latin typeface="Berlin Sans FB" panose="020E0602020502020306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2873" y="2468799"/>
            <a:ext cx="2137124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„werden“ </a:t>
            </a:r>
            <a:r>
              <a:rPr lang="de-DE" dirty="0" smtClean="0">
                <a:latin typeface="Berlin Sans FB" panose="020E0602020502020306" pitchFamily="34" charset="0"/>
              </a:rPr>
              <a:t>im Präsens</a:t>
            </a:r>
            <a:endParaRPr lang="de-DE" dirty="0">
              <a:latin typeface="Berlin Sans FB" panose="020E0602020502020306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40182" y="3440774"/>
            <a:ext cx="3871423" cy="1435231"/>
          </a:xfrm>
          <a:prstGeom prst="roundRect">
            <a:avLst/>
          </a:prstGeom>
          <a:solidFill>
            <a:schemeClr val="bg1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5089369" y="3437374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i</a:t>
            </a:r>
            <a:r>
              <a:rPr lang="de-DE" dirty="0" smtClean="0">
                <a:latin typeface="Berlin Sans FB" panose="020E0602020502020306" pitchFamily="34" charset="0"/>
              </a:rPr>
              <a:t>ch werd</a:t>
            </a:r>
            <a:r>
              <a:rPr lang="de-DE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e</a:t>
            </a:r>
            <a:endParaRPr lang="de-DE" dirty="0">
              <a:solidFill>
                <a:srgbClr val="0000FF"/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9369" y="391941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d</a:t>
            </a:r>
            <a:r>
              <a:rPr lang="de-DE" dirty="0" smtClean="0">
                <a:latin typeface="Berlin Sans FB" panose="020E0602020502020306" pitchFamily="34" charset="0"/>
              </a:rPr>
              <a:t>u w</a:t>
            </a:r>
            <a:r>
              <a:rPr lang="de-DE" u="sng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</a:t>
            </a:r>
            <a:r>
              <a:rPr lang="de-DE" dirty="0" smtClean="0">
                <a:latin typeface="Berlin Sans FB" panose="020E0602020502020306" pitchFamily="34" charset="0"/>
              </a:rPr>
              <a:t>r</a:t>
            </a:r>
            <a:r>
              <a:rPr lang="de-DE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st</a:t>
            </a:r>
            <a:endParaRPr lang="de-DE" dirty="0">
              <a:solidFill>
                <a:srgbClr val="0000FF"/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9369" y="440146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e</a:t>
            </a:r>
            <a:r>
              <a:rPr lang="de-DE" dirty="0" smtClean="0">
                <a:latin typeface="Berlin Sans FB" panose="020E0602020502020306" pitchFamily="34" charset="0"/>
              </a:rPr>
              <a:t>r/sie/es w</a:t>
            </a:r>
            <a:r>
              <a:rPr lang="de-DE" u="sng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</a:t>
            </a:r>
            <a:r>
              <a:rPr lang="de-DE" dirty="0" smtClean="0">
                <a:latin typeface="Berlin Sans FB" panose="020E0602020502020306" pitchFamily="34" charset="0"/>
              </a:rPr>
              <a:t>rd</a:t>
            </a:r>
            <a:endParaRPr lang="de-DE" dirty="0">
              <a:latin typeface="Berlin Sans FB" panose="020E0602020502020306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22764" y="3440775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w</a:t>
            </a:r>
            <a:r>
              <a:rPr lang="de-DE" dirty="0" smtClean="0">
                <a:latin typeface="Berlin Sans FB" panose="020E0602020502020306" pitchFamily="34" charset="0"/>
              </a:rPr>
              <a:t>ir werd</a:t>
            </a:r>
            <a:r>
              <a:rPr lang="de-DE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en</a:t>
            </a:r>
            <a:endParaRPr lang="de-DE" dirty="0">
              <a:solidFill>
                <a:srgbClr val="0000FF"/>
              </a:solidFill>
              <a:latin typeface="Berlin Sans FB" panose="020E0602020502020306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2764" y="392282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i</a:t>
            </a:r>
            <a:r>
              <a:rPr lang="de-DE" dirty="0" smtClean="0">
                <a:latin typeface="Berlin Sans FB" panose="020E0602020502020306" pitchFamily="34" charset="0"/>
              </a:rPr>
              <a:t>hr werde</a:t>
            </a:r>
            <a:r>
              <a:rPr lang="de-DE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t</a:t>
            </a:r>
            <a:endParaRPr lang="de-DE" dirty="0">
              <a:solidFill>
                <a:srgbClr val="0000FF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2764" y="440486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Berlin Sans FB" panose="020E0602020502020306" pitchFamily="34" charset="0"/>
              </a:rPr>
              <a:t>Sie/sie werd</a:t>
            </a:r>
            <a:r>
              <a:rPr lang="de-DE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en</a:t>
            </a:r>
            <a:endParaRPr lang="de-DE" dirty="0">
              <a:solidFill>
                <a:srgbClr val="0000FF"/>
              </a:solidFill>
              <a:latin typeface="Berlin Sans FB" panose="020E0602020502020306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32" y="1855747"/>
            <a:ext cx="224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„werden“ </a:t>
            </a:r>
            <a:r>
              <a:rPr lang="de-DE" sz="1600" i="1" dirty="0" smtClean="0">
                <a:latin typeface="Berlin Sans FB" panose="020E0602020502020306" pitchFamily="34" charset="0"/>
              </a:rPr>
              <a:t>– starkes Verb</a:t>
            </a:r>
            <a:endParaRPr lang="de-DE" sz="1600" i="1" dirty="0">
              <a:latin typeface="Berlin Sans FB" panose="020E0602020502020306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54185" y="2966984"/>
            <a:ext cx="1439437" cy="278759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Berlin Sans FB" panose="020E0602020502020306" pitchFamily="34" charset="0"/>
              </a:rPr>
              <a:t>S</a:t>
            </a:r>
            <a:r>
              <a:rPr lang="de-DE" dirty="0" smtClean="0">
                <a:latin typeface="Berlin Sans FB" panose="020E0602020502020306" pitchFamily="34" charset="0"/>
              </a:rPr>
              <a:t>ingular</a:t>
            </a:r>
            <a:endParaRPr lang="de-DE" dirty="0">
              <a:latin typeface="Berlin Sans FB" panose="020E0602020502020306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22764" y="2966985"/>
            <a:ext cx="1439437" cy="278759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Berlin Sans FB" panose="020E0602020502020306" pitchFamily="34" charset="0"/>
              </a:rPr>
              <a:t>Plural</a:t>
            </a:r>
            <a:endParaRPr lang="de-DE" dirty="0">
              <a:latin typeface="Berlin Sans FB" panose="020E0602020502020306" pitchFamily="34" charset="0"/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1367644" y="1428387"/>
            <a:ext cx="1872208" cy="980393"/>
          </a:xfrm>
          <a:prstGeom prst="cloudCallout">
            <a:avLst>
              <a:gd name="adj1" fmla="val -42981"/>
              <a:gd name="adj2" fmla="val 64669"/>
            </a:avLst>
          </a:prstGeom>
          <a:solidFill>
            <a:schemeClr val="bg1"/>
          </a:solidFill>
          <a:ln w="12700">
            <a:solidFill>
              <a:srgbClr val="8CD0FE"/>
            </a:solidFill>
          </a:ln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http://www.marienschule-sundern.de/leistungsbewertungen/italienis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99" y="1592772"/>
            <a:ext cx="840497" cy="65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23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788024" y="1419622"/>
            <a:ext cx="4104456" cy="151216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chemeClr val="bg1"/>
              </a:gs>
              <a:gs pos="100000">
                <a:schemeClr val="bg1"/>
              </a:gs>
            </a:gsLst>
            <a:lin ang="5400000" scaled="0"/>
            <a:tileRect t="-100000" r="-10000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6401" y="1419622"/>
            <a:ext cx="4210704" cy="151216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chemeClr val="bg1"/>
              </a:gs>
              <a:gs pos="100000">
                <a:schemeClr val="bg1"/>
              </a:gs>
            </a:gsLst>
            <a:lin ang="5400000" scaled="0"/>
            <a:tileRect t="-100000" r="-10000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115616" y="168641"/>
            <a:ext cx="6912768" cy="432048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Berlin Sans FB Demi" panose="020E0802020502020306" pitchFamily="34" charset="0"/>
              </a:rPr>
              <a:t>Wann verwenden wir das Futur?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437" y="771550"/>
            <a:ext cx="8785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Berlin Sans FB" panose="020E0602020502020306" pitchFamily="34" charset="0"/>
              </a:rPr>
              <a:t>1. Wir verwenden das Futur, wenn wir über die </a:t>
            </a:r>
            <a:r>
              <a:rPr lang="de-DE" b="1" dirty="0">
                <a:latin typeface="Berlin Sans FB" panose="020E0602020502020306" pitchFamily="34" charset="0"/>
              </a:rPr>
              <a:t>Zukunft</a:t>
            </a:r>
            <a:r>
              <a:rPr lang="de-DE" dirty="0">
                <a:latin typeface="Berlin Sans FB" panose="020E0602020502020306" pitchFamily="34" charset="0"/>
              </a:rPr>
              <a:t> sprechen.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231" y="2387084"/>
            <a:ext cx="42107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Nächste Woche </a:t>
            </a:r>
            <a:r>
              <a:rPr lang="de-DE" u="sng" dirty="0">
                <a:solidFill>
                  <a:srgbClr val="0000FF"/>
                </a:solidFill>
                <a:latin typeface="Berlin Sans FB" panose="020E0602020502020306" pitchFamily="34" charset="0"/>
              </a:rPr>
              <a:t>werde</a:t>
            </a:r>
            <a:r>
              <a:rPr lang="de-DE" dirty="0">
                <a:latin typeface="Berlin Sans FB" panose="020E0602020502020306" pitchFamily="34" charset="0"/>
              </a:rPr>
              <a:t> ich Spanisch </a:t>
            </a:r>
            <a:r>
              <a:rPr lang="de-DE" u="sng" dirty="0">
                <a:solidFill>
                  <a:srgbClr val="00B050"/>
                </a:solidFill>
                <a:latin typeface="Berlin Sans FB" panose="020E0602020502020306" pitchFamily="34" charset="0"/>
              </a:rPr>
              <a:t>lernen</a:t>
            </a:r>
            <a:r>
              <a:rPr lang="de-DE" dirty="0">
                <a:latin typeface="Berlin Sans FB" panose="020E0602020502020306" pitchFamily="34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387084"/>
            <a:ext cx="3496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Nächste Woche </a:t>
            </a:r>
            <a:r>
              <a:rPr lang="de-DE" u="sng" dirty="0">
                <a:latin typeface="Berlin Sans FB" panose="020E0602020502020306" pitchFamily="34" charset="0"/>
              </a:rPr>
              <a:t>lerne</a:t>
            </a:r>
            <a:r>
              <a:rPr lang="de-DE" dirty="0">
                <a:latin typeface="Berlin Sans FB" panose="020E0602020502020306" pitchFamily="34" charset="0"/>
              </a:rPr>
              <a:t> ich Spanisch.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85649" y="1635646"/>
            <a:ext cx="1872208" cy="360040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Futur</a:t>
            </a:r>
            <a:endParaRPr lang="de-DE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76156" y="1707654"/>
            <a:ext cx="1728192" cy="360040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Präsens</a:t>
            </a:r>
            <a:endParaRPr lang="de-DE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080" name="Picture 8" descr="http://www.witty-words.com/wp-content/uploads/2011/12/mana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530" y="3107252"/>
            <a:ext cx="2152940" cy="17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4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4" grpId="0" animBg="1"/>
      <p:bldP spid="5" grpId="0"/>
      <p:bldP spid="6" grpId="0"/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943420"/>
            <a:ext cx="4120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Berlin Sans FB" panose="020E0602020502020306" pitchFamily="34" charset="0"/>
              </a:rPr>
              <a:t>2. Wenn wir eine </a:t>
            </a:r>
            <a:r>
              <a:rPr lang="de-DE" sz="1600" b="1" dirty="0">
                <a:latin typeface="Berlin Sans FB" panose="020E0602020502020306" pitchFamily="34" charset="0"/>
              </a:rPr>
              <a:t>Zukunftsprognose </a:t>
            </a:r>
            <a:r>
              <a:rPr lang="de-DE" sz="1600" dirty="0">
                <a:latin typeface="Berlin Sans FB" panose="020E0602020502020306" pitchFamily="34" charset="0"/>
              </a:rPr>
              <a:t>machen</a:t>
            </a:r>
            <a:endParaRPr lang="ru-RU" sz="1600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115616" y="168641"/>
            <a:ext cx="6912768" cy="432048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Berlin Sans FB Demi" panose="020E0802020502020306" pitchFamily="34" charset="0"/>
              </a:rPr>
              <a:t>Wann verwenden wir das Futur?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913" y="1322419"/>
            <a:ext cx="34323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Berlin Sans FB" panose="020E0602020502020306" pitchFamily="34" charset="0"/>
              </a:rPr>
              <a:t>In 50 Jahren </a:t>
            </a:r>
            <a:r>
              <a:rPr lang="de-DE" sz="1600" u="sng" dirty="0">
                <a:solidFill>
                  <a:srgbClr val="0000FF"/>
                </a:solidFill>
                <a:latin typeface="Berlin Sans FB" panose="020E0602020502020306" pitchFamily="34" charset="0"/>
              </a:rPr>
              <a:t>wird</a:t>
            </a:r>
            <a:r>
              <a:rPr lang="de-DE" sz="1600" dirty="0">
                <a:latin typeface="Berlin Sans FB" panose="020E0602020502020306" pitchFamily="34" charset="0"/>
              </a:rPr>
              <a:t> das Erdöl </a:t>
            </a:r>
            <a:r>
              <a:rPr lang="de-DE" sz="1600" u="sng" dirty="0">
                <a:solidFill>
                  <a:srgbClr val="00B050"/>
                </a:solidFill>
                <a:latin typeface="Berlin Sans FB" panose="020E0602020502020306" pitchFamily="34" charset="0"/>
              </a:rPr>
              <a:t>ausgehen</a:t>
            </a:r>
            <a:r>
              <a:rPr lang="de-DE" sz="1600" dirty="0">
                <a:latin typeface="Berlin Sans FB" panose="020E0602020502020306" pitchFamily="34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86" y="1660973"/>
            <a:ext cx="1125231" cy="10305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60973"/>
            <a:ext cx="1030584" cy="1030584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2011255" y="1933437"/>
            <a:ext cx="400506" cy="338346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Прямоугольник 11"/>
          <p:cNvSpPr/>
          <p:nvPr/>
        </p:nvSpPr>
        <p:spPr>
          <a:xfrm>
            <a:off x="4792967" y="948811"/>
            <a:ext cx="18934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de-DE" sz="1600" dirty="0">
                <a:latin typeface="Berlin Sans FB" panose="020E0602020502020306" pitchFamily="34" charset="0"/>
              </a:rPr>
              <a:t>3. eine </a:t>
            </a:r>
            <a:r>
              <a:rPr lang="de-DE" sz="1600" b="1" dirty="0">
                <a:latin typeface="Berlin Sans FB" panose="020E0602020502020306" pitchFamily="34" charset="0"/>
              </a:rPr>
              <a:t>Vermutung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71674" y="1322419"/>
            <a:ext cx="37513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Berlin Sans FB" panose="020E0602020502020306" pitchFamily="34" charset="0"/>
              </a:rPr>
              <a:t>Das </a:t>
            </a:r>
            <a:r>
              <a:rPr lang="de-DE" sz="1600" u="sng" dirty="0">
                <a:solidFill>
                  <a:srgbClr val="0000FF"/>
                </a:solidFill>
                <a:latin typeface="Berlin Sans FB" panose="020E0602020502020306" pitchFamily="34" charset="0"/>
              </a:rPr>
              <a:t>wirst</a:t>
            </a:r>
            <a:r>
              <a:rPr lang="de-DE" sz="1600" dirty="0">
                <a:latin typeface="Berlin Sans FB" panose="020E0602020502020306" pitchFamily="34" charset="0"/>
              </a:rPr>
              <a:t> du nicht an einem Tag </a:t>
            </a:r>
            <a:r>
              <a:rPr lang="de-DE" sz="1600" u="sng" dirty="0">
                <a:solidFill>
                  <a:srgbClr val="00B050"/>
                </a:solidFill>
                <a:latin typeface="Berlin Sans FB" panose="020E0602020502020306" pitchFamily="34" charset="0"/>
              </a:rPr>
              <a:t>schaffen</a:t>
            </a:r>
            <a:r>
              <a:rPr lang="de-DE" sz="1600" dirty="0">
                <a:latin typeface="Berlin Sans FB" panose="020E0602020502020306" pitchFamily="34" charset="0"/>
              </a:rPr>
              <a:t>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64" y="1660973"/>
            <a:ext cx="1085636" cy="1085636"/>
          </a:xfrm>
          <a:prstGeom prst="rect">
            <a:avLst/>
          </a:prstGeom>
        </p:spPr>
      </p:pic>
      <p:sp>
        <p:nvSpPr>
          <p:cNvPr id="15" name="Полилиния 14"/>
          <p:cNvSpPr/>
          <p:nvPr/>
        </p:nvSpPr>
        <p:spPr>
          <a:xfrm>
            <a:off x="21265" y="741597"/>
            <a:ext cx="9122735" cy="160714"/>
          </a:xfrm>
          <a:custGeom>
            <a:avLst/>
            <a:gdLst>
              <a:gd name="connsiteX0" fmla="*/ 0 w 9090837"/>
              <a:gd name="connsiteY0" fmla="*/ 159822 h 234249"/>
              <a:gd name="connsiteX1" fmla="*/ 202019 w 9090837"/>
              <a:gd name="connsiteY1" fmla="*/ 32231 h 234249"/>
              <a:gd name="connsiteX2" fmla="*/ 404037 w 9090837"/>
              <a:gd name="connsiteY2" fmla="*/ 106659 h 234249"/>
              <a:gd name="connsiteX3" fmla="*/ 606056 w 9090837"/>
              <a:gd name="connsiteY3" fmla="*/ 333 h 234249"/>
              <a:gd name="connsiteX4" fmla="*/ 903768 w 9090837"/>
              <a:gd name="connsiteY4" fmla="*/ 149189 h 234249"/>
              <a:gd name="connsiteX5" fmla="*/ 1286540 w 9090837"/>
              <a:gd name="connsiteY5" fmla="*/ 53496 h 234249"/>
              <a:gd name="connsiteX6" fmla="*/ 1594884 w 9090837"/>
              <a:gd name="connsiteY6" fmla="*/ 170454 h 234249"/>
              <a:gd name="connsiteX7" fmla="*/ 1892595 w 9090837"/>
              <a:gd name="connsiteY7" fmla="*/ 74761 h 234249"/>
              <a:gd name="connsiteX8" fmla="*/ 2211572 w 9090837"/>
              <a:gd name="connsiteY8" fmla="*/ 181087 h 234249"/>
              <a:gd name="connsiteX9" fmla="*/ 2456121 w 9090837"/>
              <a:gd name="connsiteY9" fmla="*/ 53496 h 234249"/>
              <a:gd name="connsiteX10" fmla="*/ 2753833 w 9090837"/>
              <a:gd name="connsiteY10" fmla="*/ 159822 h 234249"/>
              <a:gd name="connsiteX11" fmla="*/ 2998382 w 9090837"/>
              <a:gd name="connsiteY11" fmla="*/ 96026 h 234249"/>
              <a:gd name="connsiteX12" fmla="*/ 3189768 w 9090837"/>
              <a:gd name="connsiteY12" fmla="*/ 212984 h 234249"/>
              <a:gd name="connsiteX13" fmla="*/ 3530009 w 9090837"/>
              <a:gd name="connsiteY13" fmla="*/ 32231 h 234249"/>
              <a:gd name="connsiteX14" fmla="*/ 3859619 w 9090837"/>
              <a:gd name="connsiteY14" fmla="*/ 159822 h 234249"/>
              <a:gd name="connsiteX15" fmla="*/ 4093535 w 9090837"/>
              <a:gd name="connsiteY15" fmla="*/ 74761 h 234249"/>
              <a:gd name="connsiteX16" fmla="*/ 4316819 w 9090837"/>
              <a:gd name="connsiteY16" fmla="*/ 181087 h 234249"/>
              <a:gd name="connsiteX17" fmla="*/ 4582633 w 9090837"/>
              <a:gd name="connsiteY17" fmla="*/ 64129 h 234249"/>
              <a:gd name="connsiteX18" fmla="*/ 4827182 w 9090837"/>
              <a:gd name="connsiteY18" fmla="*/ 181087 h 234249"/>
              <a:gd name="connsiteX19" fmla="*/ 5039833 w 9090837"/>
              <a:gd name="connsiteY19" fmla="*/ 85394 h 234249"/>
              <a:gd name="connsiteX20" fmla="*/ 5316279 w 9090837"/>
              <a:gd name="connsiteY20" fmla="*/ 96026 h 234249"/>
              <a:gd name="connsiteX21" fmla="*/ 5486400 w 9090837"/>
              <a:gd name="connsiteY21" fmla="*/ 159822 h 234249"/>
              <a:gd name="connsiteX22" fmla="*/ 5847907 w 9090837"/>
              <a:gd name="connsiteY22" fmla="*/ 53496 h 234249"/>
              <a:gd name="connsiteX23" fmla="*/ 6028661 w 9090837"/>
              <a:gd name="connsiteY23" fmla="*/ 127924 h 234249"/>
              <a:gd name="connsiteX24" fmla="*/ 6294475 w 9090837"/>
              <a:gd name="connsiteY24" fmla="*/ 74761 h 234249"/>
              <a:gd name="connsiteX25" fmla="*/ 6517758 w 9090837"/>
              <a:gd name="connsiteY25" fmla="*/ 181087 h 234249"/>
              <a:gd name="connsiteX26" fmla="*/ 6815470 w 9090837"/>
              <a:gd name="connsiteY26" fmla="*/ 85394 h 234249"/>
              <a:gd name="connsiteX27" fmla="*/ 7038754 w 9090837"/>
              <a:gd name="connsiteY27" fmla="*/ 191719 h 234249"/>
              <a:gd name="connsiteX28" fmla="*/ 7304568 w 9090837"/>
              <a:gd name="connsiteY28" fmla="*/ 127924 h 234249"/>
              <a:gd name="connsiteX29" fmla="*/ 7506586 w 9090837"/>
              <a:gd name="connsiteY29" fmla="*/ 223617 h 234249"/>
              <a:gd name="connsiteX30" fmla="*/ 7804298 w 9090837"/>
              <a:gd name="connsiteY30" fmla="*/ 96026 h 234249"/>
              <a:gd name="connsiteX31" fmla="*/ 8070112 w 9090837"/>
              <a:gd name="connsiteY31" fmla="*/ 212984 h 234249"/>
              <a:gd name="connsiteX32" fmla="*/ 8304028 w 9090837"/>
              <a:gd name="connsiteY32" fmla="*/ 117291 h 234249"/>
              <a:gd name="connsiteX33" fmla="*/ 8591107 w 9090837"/>
              <a:gd name="connsiteY33" fmla="*/ 212984 h 234249"/>
              <a:gd name="connsiteX34" fmla="*/ 8825023 w 9090837"/>
              <a:gd name="connsiteY34" fmla="*/ 42863 h 234249"/>
              <a:gd name="connsiteX35" fmla="*/ 9090837 w 9090837"/>
              <a:gd name="connsiteY35" fmla="*/ 234249 h 234249"/>
              <a:gd name="connsiteX36" fmla="*/ 9090837 w 9090837"/>
              <a:gd name="connsiteY36" fmla="*/ 234249 h 23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90837" h="234249">
                <a:moveTo>
                  <a:pt x="0" y="159822"/>
                </a:moveTo>
                <a:cubicBezTo>
                  <a:pt x="67340" y="100456"/>
                  <a:pt x="134680" y="41091"/>
                  <a:pt x="202019" y="32231"/>
                </a:cubicBezTo>
                <a:cubicBezTo>
                  <a:pt x="269358" y="23371"/>
                  <a:pt x="336698" y="111975"/>
                  <a:pt x="404037" y="106659"/>
                </a:cubicBezTo>
                <a:cubicBezTo>
                  <a:pt x="471376" y="101343"/>
                  <a:pt x="522768" y="-6755"/>
                  <a:pt x="606056" y="333"/>
                </a:cubicBezTo>
                <a:cubicBezTo>
                  <a:pt x="689345" y="7421"/>
                  <a:pt x="790354" y="140328"/>
                  <a:pt x="903768" y="149189"/>
                </a:cubicBezTo>
                <a:cubicBezTo>
                  <a:pt x="1017182" y="158049"/>
                  <a:pt x="1171354" y="49952"/>
                  <a:pt x="1286540" y="53496"/>
                </a:cubicBezTo>
                <a:cubicBezTo>
                  <a:pt x="1401726" y="57040"/>
                  <a:pt x="1493875" y="166910"/>
                  <a:pt x="1594884" y="170454"/>
                </a:cubicBezTo>
                <a:cubicBezTo>
                  <a:pt x="1695893" y="173998"/>
                  <a:pt x="1789814" y="72989"/>
                  <a:pt x="1892595" y="74761"/>
                </a:cubicBezTo>
                <a:cubicBezTo>
                  <a:pt x="1995376" y="76533"/>
                  <a:pt x="2117651" y="184631"/>
                  <a:pt x="2211572" y="181087"/>
                </a:cubicBezTo>
                <a:cubicBezTo>
                  <a:pt x="2305493" y="177543"/>
                  <a:pt x="2365744" y="57040"/>
                  <a:pt x="2456121" y="53496"/>
                </a:cubicBezTo>
                <a:cubicBezTo>
                  <a:pt x="2546498" y="49952"/>
                  <a:pt x="2663456" y="152734"/>
                  <a:pt x="2753833" y="159822"/>
                </a:cubicBezTo>
                <a:cubicBezTo>
                  <a:pt x="2844210" y="166910"/>
                  <a:pt x="2925726" y="87166"/>
                  <a:pt x="2998382" y="96026"/>
                </a:cubicBezTo>
                <a:cubicBezTo>
                  <a:pt x="3071038" y="104886"/>
                  <a:pt x="3101164" y="223616"/>
                  <a:pt x="3189768" y="212984"/>
                </a:cubicBezTo>
                <a:cubicBezTo>
                  <a:pt x="3278372" y="202352"/>
                  <a:pt x="3418367" y="41091"/>
                  <a:pt x="3530009" y="32231"/>
                </a:cubicBezTo>
                <a:cubicBezTo>
                  <a:pt x="3641651" y="23371"/>
                  <a:pt x="3765698" y="152734"/>
                  <a:pt x="3859619" y="159822"/>
                </a:cubicBezTo>
                <a:cubicBezTo>
                  <a:pt x="3953540" y="166910"/>
                  <a:pt x="4017335" y="71217"/>
                  <a:pt x="4093535" y="74761"/>
                </a:cubicBezTo>
                <a:cubicBezTo>
                  <a:pt x="4169735" y="78305"/>
                  <a:pt x="4235303" y="182859"/>
                  <a:pt x="4316819" y="181087"/>
                </a:cubicBezTo>
                <a:cubicBezTo>
                  <a:pt x="4398335" y="179315"/>
                  <a:pt x="4497573" y="64129"/>
                  <a:pt x="4582633" y="64129"/>
                </a:cubicBezTo>
                <a:cubicBezTo>
                  <a:pt x="4667693" y="64129"/>
                  <a:pt x="4750982" y="177543"/>
                  <a:pt x="4827182" y="181087"/>
                </a:cubicBezTo>
                <a:cubicBezTo>
                  <a:pt x="4903382" y="184631"/>
                  <a:pt x="4958317" y="99571"/>
                  <a:pt x="5039833" y="85394"/>
                </a:cubicBezTo>
                <a:cubicBezTo>
                  <a:pt x="5121349" y="71217"/>
                  <a:pt x="5241851" y="83621"/>
                  <a:pt x="5316279" y="96026"/>
                </a:cubicBezTo>
                <a:cubicBezTo>
                  <a:pt x="5390707" y="108431"/>
                  <a:pt x="5397795" y="166910"/>
                  <a:pt x="5486400" y="159822"/>
                </a:cubicBezTo>
                <a:cubicBezTo>
                  <a:pt x="5575005" y="152734"/>
                  <a:pt x="5757530" y="58812"/>
                  <a:pt x="5847907" y="53496"/>
                </a:cubicBezTo>
                <a:cubicBezTo>
                  <a:pt x="5938284" y="48180"/>
                  <a:pt x="5954233" y="124380"/>
                  <a:pt x="6028661" y="127924"/>
                </a:cubicBezTo>
                <a:cubicBezTo>
                  <a:pt x="6103089" y="131468"/>
                  <a:pt x="6212959" y="65901"/>
                  <a:pt x="6294475" y="74761"/>
                </a:cubicBezTo>
                <a:cubicBezTo>
                  <a:pt x="6375991" y="83621"/>
                  <a:pt x="6430926" y="179315"/>
                  <a:pt x="6517758" y="181087"/>
                </a:cubicBezTo>
                <a:cubicBezTo>
                  <a:pt x="6604590" y="182859"/>
                  <a:pt x="6728637" y="83622"/>
                  <a:pt x="6815470" y="85394"/>
                </a:cubicBezTo>
                <a:cubicBezTo>
                  <a:pt x="6902303" y="87166"/>
                  <a:pt x="6957238" y="184631"/>
                  <a:pt x="7038754" y="191719"/>
                </a:cubicBezTo>
                <a:cubicBezTo>
                  <a:pt x="7120270" y="198807"/>
                  <a:pt x="7226596" y="122608"/>
                  <a:pt x="7304568" y="127924"/>
                </a:cubicBezTo>
                <a:cubicBezTo>
                  <a:pt x="7382540" y="133240"/>
                  <a:pt x="7423298" y="228933"/>
                  <a:pt x="7506586" y="223617"/>
                </a:cubicBezTo>
                <a:cubicBezTo>
                  <a:pt x="7589874" y="218301"/>
                  <a:pt x="7710377" y="97798"/>
                  <a:pt x="7804298" y="96026"/>
                </a:cubicBezTo>
                <a:cubicBezTo>
                  <a:pt x="7898219" y="94254"/>
                  <a:pt x="7986824" y="209440"/>
                  <a:pt x="8070112" y="212984"/>
                </a:cubicBezTo>
                <a:cubicBezTo>
                  <a:pt x="8153400" y="216528"/>
                  <a:pt x="8217196" y="117291"/>
                  <a:pt x="8304028" y="117291"/>
                </a:cubicBezTo>
                <a:cubicBezTo>
                  <a:pt x="8390860" y="117291"/>
                  <a:pt x="8504275" y="225389"/>
                  <a:pt x="8591107" y="212984"/>
                </a:cubicBezTo>
                <a:cubicBezTo>
                  <a:pt x="8677940" y="200579"/>
                  <a:pt x="8741735" y="39319"/>
                  <a:pt x="8825023" y="42863"/>
                </a:cubicBezTo>
                <a:cubicBezTo>
                  <a:pt x="8908311" y="46407"/>
                  <a:pt x="9090837" y="234249"/>
                  <a:pt x="9090837" y="234249"/>
                </a:cubicBezTo>
                <a:lnTo>
                  <a:pt x="9090837" y="234249"/>
                </a:lnTo>
              </a:path>
            </a:pathLst>
          </a:cu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Полилиния 15"/>
          <p:cNvSpPr/>
          <p:nvPr/>
        </p:nvSpPr>
        <p:spPr>
          <a:xfrm>
            <a:off x="4522830" y="840159"/>
            <a:ext cx="98339" cy="4292895"/>
          </a:xfrm>
          <a:custGeom>
            <a:avLst/>
            <a:gdLst>
              <a:gd name="connsiteX0" fmla="*/ 106371 w 255273"/>
              <a:gd name="connsiteY0" fmla="*/ 0 h 3934046"/>
              <a:gd name="connsiteX1" fmla="*/ 53208 w 255273"/>
              <a:gd name="connsiteY1" fmla="*/ 361507 h 3934046"/>
              <a:gd name="connsiteX2" fmla="*/ 191432 w 255273"/>
              <a:gd name="connsiteY2" fmla="*/ 478465 h 3934046"/>
              <a:gd name="connsiteX3" fmla="*/ 63841 w 255273"/>
              <a:gd name="connsiteY3" fmla="*/ 765544 h 3934046"/>
              <a:gd name="connsiteX4" fmla="*/ 223329 w 255273"/>
              <a:gd name="connsiteY4" fmla="*/ 893135 h 3934046"/>
              <a:gd name="connsiteX5" fmla="*/ 46 w 255273"/>
              <a:gd name="connsiteY5" fmla="*/ 1010093 h 3934046"/>
              <a:gd name="connsiteX6" fmla="*/ 202064 w 255273"/>
              <a:gd name="connsiteY6" fmla="*/ 1297172 h 3934046"/>
              <a:gd name="connsiteX7" fmla="*/ 31943 w 255273"/>
              <a:gd name="connsiteY7" fmla="*/ 1616148 h 3934046"/>
              <a:gd name="connsiteX8" fmla="*/ 255227 w 255273"/>
              <a:gd name="connsiteY8" fmla="*/ 1796902 h 3934046"/>
              <a:gd name="connsiteX9" fmla="*/ 53208 w 255273"/>
              <a:gd name="connsiteY9" fmla="*/ 2275367 h 3934046"/>
              <a:gd name="connsiteX10" fmla="*/ 212697 w 255273"/>
              <a:gd name="connsiteY10" fmla="*/ 2307265 h 3934046"/>
              <a:gd name="connsiteX11" fmla="*/ 42576 w 255273"/>
              <a:gd name="connsiteY11" fmla="*/ 2658139 h 3934046"/>
              <a:gd name="connsiteX12" fmla="*/ 191432 w 255273"/>
              <a:gd name="connsiteY12" fmla="*/ 2806995 h 3934046"/>
              <a:gd name="connsiteX13" fmla="*/ 10678 w 255273"/>
              <a:gd name="connsiteY13" fmla="*/ 3062176 h 3934046"/>
              <a:gd name="connsiteX14" fmla="*/ 159534 w 255273"/>
              <a:gd name="connsiteY14" fmla="*/ 3264195 h 3934046"/>
              <a:gd name="connsiteX15" fmla="*/ 21311 w 255273"/>
              <a:gd name="connsiteY15" fmla="*/ 3540642 h 3934046"/>
              <a:gd name="connsiteX16" fmla="*/ 170166 w 255273"/>
              <a:gd name="connsiteY16" fmla="*/ 3795823 h 3934046"/>
              <a:gd name="connsiteX17" fmla="*/ 46 w 255273"/>
              <a:gd name="connsiteY17" fmla="*/ 3934046 h 393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5273" h="3934046">
                <a:moveTo>
                  <a:pt x="106371" y="0"/>
                </a:moveTo>
                <a:cubicBezTo>
                  <a:pt x="72701" y="140881"/>
                  <a:pt x="39031" y="281763"/>
                  <a:pt x="53208" y="361507"/>
                </a:cubicBezTo>
                <a:cubicBezTo>
                  <a:pt x="67385" y="441251"/>
                  <a:pt x="189660" y="411126"/>
                  <a:pt x="191432" y="478465"/>
                </a:cubicBezTo>
                <a:cubicBezTo>
                  <a:pt x="193204" y="545804"/>
                  <a:pt x="58525" y="696432"/>
                  <a:pt x="63841" y="765544"/>
                </a:cubicBezTo>
                <a:cubicBezTo>
                  <a:pt x="69157" y="834656"/>
                  <a:pt x="233961" y="852377"/>
                  <a:pt x="223329" y="893135"/>
                </a:cubicBezTo>
                <a:cubicBezTo>
                  <a:pt x="212697" y="933893"/>
                  <a:pt x="3590" y="942753"/>
                  <a:pt x="46" y="1010093"/>
                </a:cubicBezTo>
                <a:cubicBezTo>
                  <a:pt x="-3498" y="1077433"/>
                  <a:pt x="196748" y="1196163"/>
                  <a:pt x="202064" y="1297172"/>
                </a:cubicBezTo>
                <a:cubicBezTo>
                  <a:pt x="207380" y="1398181"/>
                  <a:pt x="23082" y="1532860"/>
                  <a:pt x="31943" y="1616148"/>
                </a:cubicBezTo>
                <a:cubicBezTo>
                  <a:pt x="40804" y="1699436"/>
                  <a:pt x="251683" y="1687032"/>
                  <a:pt x="255227" y="1796902"/>
                </a:cubicBezTo>
                <a:cubicBezTo>
                  <a:pt x="258771" y="1906772"/>
                  <a:pt x="60296" y="2190307"/>
                  <a:pt x="53208" y="2275367"/>
                </a:cubicBezTo>
                <a:cubicBezTo>
                  <a:pt x="46120" y="2360428"/>
                  <a:pt x="214469" y="2243470"/>
                  <a:pt x="212697" y="2307265"/>
                </a:cubicBezTo>
                <a:cubicBezTo>
                  <a:pt x="210925" y="2371060"/>
                  <a:pt x="46120" y="2574851"/>
                  <a:pt x="42576" y="2658139"/>
                </a:cubicBezTo>
                <a:cubicBezTo>
                  <a:pt x="39032" y="2741427"/>
                  <a:pt x="196748" y="2739656"/>
                  <a:pt x="191432" y="2806995"/>
                </a:cubicBezTo>
                <a:cubicBezTo>
                  <a:pt x="186116" y="2874334"/>
                  <a:pt x="15994" y="2985976"/>
                  <a:pt x="10678" y="3062176"/>
                </a:cubicBezTo>
                <a:cubicBezTo>
                  <a:pt x="5362" y="3138376"/>
                  <a:pt x="157762" y="3184451"/>
                  <a:pt x="159534" y="3264195"/>
                </a:cubicBezTo>
                <a:cubicBezTo>
                  <a:pt x="161306" y="3343939"/>
                  <a:pt x="19539" y="3452037"/>
                  <a:pt x="21311" y="3540642"/>
                </a:cubicBezTo>
                <a:cubicBezTo>
                  <a:pt x="23083" y="3629247"/>
                  <a:pt x="173710" y="3730256"/>
                  <a:pt x="170166" y="3795823"/>
                </a:cubicBezTo>
                <a:cubicBezTo>
                  <a:pt x="166622" y="3861390"/>
                  <a:pt x="3590" y="3875567"/>
                  <a:pt x="46" y="3934046"/>
                </a:cubicBezTo>
              </a:path>
            </a:pathLst>
          </a:cu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Полилиния 16"/>
          <p:cNvSpPr/>
          <p:nvPr/>
        </p:nvSpPr>
        <p:spPr>
          <a:xfrm>
            <a:off x="0" y="2745280"/>
            <a:ext cx="9122736" cy="160714"/>
          </a:xfrm>
          <a:custGeom>
            <a:avLst/>
            <a:gdLst>
              <a:gd name="connsiteX0" fmla="*/ 0 w 9090837"/>
              <a:gd name="connsiteY0" fmla="*/ 159822 h 234249"/>
              <a:gd name="connsiteX1" fmla="*/ 202019 w 9090837"/>
              <a:gd name="connsiteY1" fmla="*/ 32231 h 234249"/>
              <a:gd name="connsiteX2" fmla="*/ 404037 w 9090837"/>
              <a:gd name="connsiteY2" fmla="*/ 106659 h 234249"/>
              <a:gd name="connsiteX3" fmla="*/ 606056 w 9090837"/>
              <a:gd name="connsiteY3" fmla="*/ 333 h 234249"/>
              <a:gd name="connsiteX4" fmla="*/ 903768 w 9090837"/>
              <a:gd name="connsiteY4" fmla="*/ 149189 h 234249"/>
              <a:gd name="connsiteX5" fmla="*/ 1286540 w 9090837"/>
              <a:gd name="connsiteY5" fmla="*/ 53496 h 234249"/>
              <a:gd name="connsiteX6" fmla="*/ 1594884 w 9090837"/>
              <a:gd name="connsiteY6" fmla="*/ 170454 h 234249"/>
              <a:gd name="connsiteX7" fmla="*/ 1892595 w 9090837"/>
              <a:gd name="connsiteY7" fmla="*/ 74761 h 234249"/>
              <a:gd name="connsiteX8" fmla="*/ 2211572 w 9090837"/>
              <a:gd name="connsiteY8" fmla="*/ 181087 h 234249"/>
              <a:gd name="connsiteX9" fmla="*/ 2456121 w 9090837"/>
              <a:gd name="connsiteY9" fmla="*/ 53496 h 234249"/>
              <a:gd name="connsiteX10" fmla="*/ 2753833 w 9090837"/>
              <a:gd name="connsiteY10" fmla="*/ 159822 h 234249"/>
              <a:gd name="connsiteX11" fmla="*/ 2998382 w 9090837"/>
              <a:gd name="connsiteY11" fmla="*/ 96026 h 234249"/>
              <a:gd name="connsiteX12" fmla="*/ 3189768 w 9090837"/>
              <a:gd name="connsiteY12" fmla="*/ 212984 h 234249"/>
              <a:gd name="connsiteX13" fmla="*/ 3530009 w 9090837"/>
              <a:gd name="connsiteY13" fmla="*/ 32231 h 234249"/>
              <a:gd name="connsiteX14" fmla="*/ 3859619 w 9090837"/>
              <a:gd name="connsiteY14" fmla="*/ 159822 h 234249"/>
              <a:gd name="connsiteX15" fmla="*/ 4093535 w 9090837"/>
              <a:gd name="connsiteY15" fmla="*/ 74761 h 234249"/>
              <a:gd name="connsiteX16" fmla="*/ 4316819 w 9090837"/>
              <a:gd name="connsiteY16" fmla="*/ 181087 h 234249"/>
              <a:gd name="connsiteX17" fmla="*/ 4582633 w 9090837"/>
              <a:gd name="connsiteY17" fmla="*/ 64129 h 234249"/>
              <a:gd name="connsiteX18" fmla="*/ 4827182 w 9090837"/>
              <a:gd name="connsiteY18" fmla="*/ 181087 h 234249"/>
              <a:gd name="connsiteX19" fmla="*/ 5039833 w 9090837"/>
              <a:gd name="connsiteY19" fmla="*/ 85394 h 234249"/>
              <a:gd name="connsiteX20" fmla="*/ 5316279 w 9090837"/>
              <a:gd name="connsiteY20" fmla="*/ 96026 h 234249"/>
              <a:gd name="connsiteX21" fmla="*/ 5486400 w 9090837"/>
              <a:gd name="connsiteY21" fmla="*/ 159822 h 234249"/>
              <a:gd name="connsiteX22" fmla="*/ 5847907 w 9090837"/>
              <a:gd name="connsiteY22" fmla="*/ 53496 h 234249"/>
              <a:gd name="connsiteX23" fmla="*/ 6028661 w 9090837"/>
              <a:gd name="connsiteY23" fmla="*/ 127924 h 234249"/>
              <a:gd name="connsiteX24" fmla="*/ 6294475 w 9090837"/>
              <a:gd name="connsiteY24" fmla="*/ 74761 h 234249"/>
              <a:gd name="connsiteX25" fmla="*/ 6517758 w 9090837"/>
              <a:gd name="connsiteY25" fmla="*/ 181087 h 234249"/>
              <a:gd name="connsiteX26" fmla="*/ 6815470 w 9090837"/>
              <a:gd name="connsiteY26" fmla="*/ 85394 h 234249"/>
              <a:gd name="connsiteX27" fmla="*/ 7038754 w 9090837"/>
              <a:gd name="connsiteY27" fmla="*/ 191719 h 234249"/>
              <a:gd name="connsiteX28" fmla="*/ 7304568 w 9090837"/>
              <a:gd name="connsiteY28" fmla="*/ 127924 h 234249"/>
              <a:gd name="connsiteX29" fmla="*/ 7506586 w 9090837"/>
              <a:gd name="connsiteY29" fmla="*/ 223617 h 234249"/>
              <a:gd name="connsiteX30" fmla="*/ 7804298 w 9090837"/>
              <a:gd name="connsiteY30" fmla="*/ 96026 h 234249"/>
              <a:gd name="connsiteX31" fmla="*/ 8070112 w 9090837"/>
              <a:gd name="connsiteY31" fmla="*/ 212984 h 234249"/>
              <a:gd name="connsiteX32" fmla="*/ 8304028 w 9090837"/>
              <a:gd name="connsiteY32" fmla="*/ 117291 h 234249"/>
              <a:gd name="connsiteX33" fmla="*/ 8591107 w 9090837"/>
              <a:gd name="connsiteY33" fmla="*/ 212984 h 234249"/>
              <a:gd name="connsiteX34" fmla="*/ 8825023 w 9090837"/>
              <a:gd name="connsiteY34" fmla="*/ 42863 h 234249"/>
              <a:gd name="connsiteX35" fmla="*/ 9090837 w 9090837"/>
              <a:gd name="connsiteY35" fmla="*/ 234249 h 234249"/>
              <a:gd name="connsiteX36" fmla="*/ 9090837 w 9090837"/>
              <a:gd name="connsiteY36" fmla="*/ 234249 h 23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90837" h="234249">
                <a:moveTo>
                  <a:pt x="0" y="159822"/>
                </a:moveTo>
                <a:cubicBezTo>
                  <a:pt x="67340" y="100456"/>
                  <a:pt x="134680" y="41091"/>
                  <a:pt x="202019" y="32231"/>
                </a:cubicBezTo>
                <a:cubicBezTo>
                  <a:pt x="269358" y="23371"/>
                  <a:pt x="336698" y="111975"/>
                  <a:pt x="404037" y="106659"/>
                </a:cubicBezTo>
                <a:cubicBezTo>
                  <a:pt x="471376" y="101343"/>
                  <a:pt x="522768" y="-6755"/>
                  <a:pt x="606056" y="333"/>
                </a:cubicBezTo>
                <a:cubicBezTo>
                  <a:pt x="689345" y="7421"/>
                  <a:pt x="790354" y="140328"/>
                  <a:pt x="903768" y="149189"/>
                </a:cubicBezTo>
                <a:cubicBezTo>
                  <a:pt x="1017182" y="158049"/>
                  <a:pt x="1171354" y="49952"/>
                  <a:pt x="1286540" y="53496"/>
                </a:cubicBezTo>
                <a:cubicBezTo>
                  <a:pt x="1401726" y="57040"/>
                  <a:pt x="1493875" y="166910"/>
                  <a:pt x="1594884" y="170454"/>
                </a:cubicBezTo>
                <a:cubicBezTo>
                  <a:pt x="1695893" y="173998"/>
                  <a:pt x="1789814" y="72989"/>
                  <a:pt x="1892595" y="74761"/>
                </a:cubicBezTo>
                <a:cubicBezTo>
                  <a:pt x="1995376" y="76533"/>
                  <a:pt x="2117651" y="184631"/>
                  <a:pt x="2211572" y="181087"/>
                </a:cubicBezTo>
                <a:cubicBezTo>
                  <a:pt x="2305493" y="177543"/>
                  <a:pt x="2365744" y="57040"/>
                  <a:pt x="2456121" y="53496"/>
                </a:cubicBezTo>
                <a:cubicBezTo>
                  <a:pt x="2546498" y="49952"/>
                  <a:pt x="2663456" y="152734"/>
                  <a:pt x="2753833" y="159822"/>
                </a:cubicBezTo>
                <a:cubicBezTo>
                  <a:pt x="2844210" y="166910"/>
                  <a:pt x="2925726" y="87166"/>
                  <a:pt x="2998382" y="96026"/>
                </a:cubicBezTo>
                <a:cubicBezTo>
                  <a:pt x="3071038" y="104886"/>
                  <a:pt x="3101164" y="223616"/>
                  <a:pt x="3189768" y="212984"/>
                </a:cubicBezTo>
                <a:cubicBezTo>
                  <a:pt x="3278372" y="202352"/>
                  <a:pt x="3418367" y="41091"/>
                  <a:pt x="3530009" y="32231"/>
                </a:cubicBezTo>
                <a:cubicBezTo>
                  <a:pt x="3641651" y="23371"/>
                  <a:pt x="3765698" y="152734"/>
                  <a:pt x="3859619" y="159822"/>
                </a:cubicBezTo>
                <a:cubicBezTo>
                  <a:pt x="3953540" y="166910"/>
                  <a:pt x="4017335" y="71217"/>
                  <a:pt x="4093535" y="74761"/>
                </a:cubicBezTo>
                <a:cubicBezTo>
                  <a:pt x="4169735" y="78305"/>
                  <a:pt x="4235303" y="182859"/>
                  <a:pt x="4316819" y="181087"/>
                </a:cubicBezTo>
                <a:cubicBezTo>
                  <a:pt x="4398335" y="179315"/>
                  <a:pt x="4497573" y="64129"/>
                  <a:pt x="4582633" y="64129"/>
                </a:cubicBezTo>
                <a:cubicBezTo>
                  <a:pt x="4667693" y="64129"/>
                  <a:pt x="4750982" y="177543"/>
                  <a:pt x="4827182" y="181087"/>
                </a:cubicBezTo>
                <a:cubicBezTo>
                  <a:pt x="4903382" y="184631"/>
                  <a:pt x="4958317" y="99571"/>
                  <a:pt x="5039833" y="85394"/>
                </a:cubicBezTo>
                <a:cubicBezTo>
                  <a:pt x="5121349" y="71217"/>
                  <a:pt x="5241851" y="83621"/>
                  <a:pt x="5316279" y="96026"/>
                </a:cubicBezTo>
                <a:cubicBezTo>
                  <a:pt x="5390707" y="108431"/>
                  <a:pt x="5397795" y="166910"/>
                  <a:pt x="5486400" y="159822"/>
                </a:cubicBezTo>
                <a:cubicBezTo>
                  <a:pt x="5575005" y="152734"/>
                  <a:pt x="5757530" y="58812"/>
                  <a:pt x="5847907" y="53496"/>
                </a:cubicBezTo>
                <a:cubicBezTo>
                  <a:pt x="5938284" y="48180"/>
                  <a:pt x="5954233" y="124380"/>
                  <a:pt x="6028661" y="127924"/>
                </a:cubicBezTo>
                <a:cubicBezTo>
                  <a:pt x="6103089" y="131468"/>
                  <a:pt x="6212959" y="65901"/>
                  <a:pt x="6294475" y="74761"/>
                </a:cubicBezTo>
                <a:cubicBezTo>
                  <a:pt x="6375991" y="83621"/>
                  <a:pt x="6430926" y="179315"/>
                  <a:pt x="6517758" y="181087"/>
                </a:cubicBezTo>
                <a:cubicBezTo>
                  <a:pt x="6604590" y="182859"/>
                  <a:pt x="6728637" y="83622"/>
                  <a:pt x="6815470" y="85394"/>
                </a:cubicBezTo>
                <a:cubicBezTo>
                  <a:pt x="6902303" y="87166"/>
                  <a:pt x="6957238" y="184631"/>
                  <a:pt x="7038754" y="191719"/>
                </a:cubicBezTo>
                <a:cubicBezTo>
                  <a:pt x="7120270" y="198807"/>
                  <a:pt x="7226596" y="122608"/>
                  <a:pt x="7304568" y="127924"/>
                </a:cubicBezTo>
                <a:cubicBezTo>
                  <a:pt x="7382540" y="133240"/>
                  <a:pt x="7423298" y="228933"/>
                  <a:pt x="7506586" y="223617"/>
                </a:cubicBezTo>
                <a:cubicBezTo>
                  <a:pt x="7589874" y="218301"/>
                  <a:pt x="7710377" y="97798"/>
                  <a:pt x="7804298" y="96026"/>
                </a:cubicBezTo>
                <a:cubicBezTo>
                  <a:pt x="7898219" y="94254"/>
                  <a:pt x="7986824" y="209440"/>
                  <a:pt x="8070112" y="212984"/>
                </a:cubicBezTo>
                <a:cubicBezTo>
                  <a:pt x="8153400" y="216528"/>
                  <a:pt x="8217196" y="117291"/>
                  <a:pt x="8304028" y="117291"/>
                </a:cubicBezTo>
                <a:cubicBezTo>
                  <a:pt x="8390860" y="117291"/>
                  <a:pt x="8504275" y="225389"/>
                  <a:pt x="8591107" y="212984"/>
                </a:cubicBezTo>
                <a:cubicBezTo>
                  <a:pt x="8677940" y="200579"/>
                  <a:pt x="8741735" y="39319"/>
                  <a:pt x="8825023" y="42863"/>
                </a:cubicBezTo>
                <a:cubicBezTo>
                  <a:pt x="8908311" y="46407"/>
                  <a:pt x="9090837" y="234249"/>
                  <a:pt x="9090837" y="234249"/>
                </a:cubicBezTo>
                <a:lnTo>
                  <a:pt x="9090837" y="234249"/>
                </a:lnTo>
              </a:path>
            </a:pathLst>
          </a:cu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2905994"/>
            <a:ext cx="1879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de-DE" sz="1600" dirty="0">
                <a:latin typeface="Berlin Sans FB" panose="020E0602020502020306" pitchFamily="34" charset="0"/>
              </a:rPr>
              <a:t>4. ein </a:t>
            </a:r>
            <a:r>
              <a:rPr lang="de-DE" sz="1600" b="1" dirty="0">
                <a:latin typeface="Berlin Sans FB" panose="020E0602020502020306" pitchFamily="34" charset="0"/>
              </a:rPr>
              <a:t>Versprechen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67565" y="3249440"/>
            <a:ext cx="3199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Berlin Sans FB" panose="020E0602020502020306" pitchFamily="34" charset="0"/>
              </a:rPr>
              <a:t>Ich </a:t>
            </a:r>
            <a:r>
              <a:rPr lang="de-DE" sz="1600" u="sng" dirty="0">
                <a:solidFill>
                  <a:srgbClr val="0000FF"/>
                </a:solidFill>
                <a:latin typeface="Berlin Sans FB" panose="020E0602020502020306" pitchFamily="34" charset="0"/>
              </a:rPr>
              <a:t>werde</a:t>
            </a:r>
            <a:r>
              <a:rPr lang="de-DE" sz="1600" dirty="0">
                <a:latin typeface="Berlin Sans FB" panose="020E0602020502020306" pitchFamily="34" charset="0"/>
              </a:rPr>
              <a:t> morgen zeitig </a:t>
            </a:r>
            <a:r>
              <a:rPr lang="de-DE" sz="1600" u="sng" dirty="0">
                <a:solidFill>
                  <a:srgbClr val="00B050"/>
                </a:solidFill>
                <a:latin typeface="Berlin Sans FB" panose="020E0602020502020306" pitchFamily="34" charset="0"/>
              </a:rPr>
              <a:t>aufstehen</a:t>
            </a:r>
            <a:r>
              <a:rPr lang="de-DE" sz="1600" dirty="0">
                <a:latin typeface="Berlin Sans FB" panose="020E0602020502020306" pitchFamily="34" charset="0"/>
              </a:rPr>
              <a:t>.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31" y="3721136"/>
            <a:ext cx="1252714" cy="1182259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883353" y="3075271"/>
            <a:ext cx="4045861" cy="1901931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Прямоугольник 21"/>
          <p:cNvSpPr/>
          <p:nvPr/>
        </p:nvSpPr>
        <p:spPr>
          <a:xfrm>
            <a:off x="5218433" y="3303526"/>
            <a:ext cx="3457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Berlin Sans FB" panose="020E0602020502020306" pitchFamily="34" charset="0"/>
              </a:rPr>
              <a:t>Frau Müller </a:t>
            </a:r>
            <a:r>
              <a:rPr lang="de-DE" sz="1600" u="sng" dirty="0">
                <a:solidFill>
                  <a:srgbClr val="0000FF"/>
                </a:solidFill>
                <a:latin typeface="Berlin Sans FB" panose="020E0602020502020306" pitchFamily="34" charset="0"/>
              </a:rPr>
              <a:t>wird</a:t>
            </a:r>
            <a:r>
              <a:rPr lang="de-DE" sz="1600" dirty="0">
                <a:latin typeface="Berlin Sans FB" panose="020E0602020502020306" pitchFamily="34" charset="0"/>
              </a:rPr>
              <a:t> mit dem Bus </a:t>
            </a:r>
            <a:r>
              <a:rPr lang="de-DE" sz="1600" u="sng" dirty="0">
                <a:solidFill>
                  <a:srgbClr val="00B050"/>
                </a:solidFill>
                <a:latin typeface="Berlin Sans FB" panose="020E0602020502020306" pitchFamily="34" charset="0"/>
              </a:rPr>
              <a:t>fahren</a:t>
            </a:r>
            <a:r>
              <a:rPr lang="de-DE" sz="1600" dirty="0" smtClean="0">
                <a:latin typeface="Berlin Sans FB" panose="020E0602020502020306" pitchFamily="34" charset="0"/>
              </a:rPr>
              <a:t>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ru-RU" sz="1600" dirty="0"/>
          </a:p>
          <a:p>
            <a:r>
              <a:rPr lang="de-DE" sz="1600" u="sng" dirty="0">
                <a:solidFill>
                  <a:srgbClr val="0000FF"/>
                </a:solidFill>
                <a:latin typeface="Berlin Sans FB" panose="020E0602020502020306" pitchFamily="34" charset="0"/>
              </a:rPr>
              <a:t>Wird</a:t>
            </a:r>
            <a:r>
              <a:rPr lang="de-DE" sz="1600" dirty="0">
                <a:latin typeface="Berlin Sans FB" panose="020E0602020502020306" pitchFamily="34" charset="0"/>
              </a:rPr>
              <a:t> Frau Müller mit dem Bus </a:t>
            </a:r>
            <a:r>
              <a:rPr lang="de-DE" sz="1600" u="sng" dirty="0">
                <a:solidFill>
                  <a:srgbClr val="00B050"/>
                </a:solidFill>
                <a:latin typeface="Berlin Sans FB" panose="020E0602020502020306" pitchFamily="34" charset="0"/>
              </a:rPr>
              <a:t>fahren</a:t>
            </a:r>
            <a:r>
              <a:rPr lang="de-DE" sz="1600" dirty="0">
                <a:latin typeface="Berlin Sans FB" panose="020E0602020502020306" pitchFamily="34" charset="0"/>
              </a:rPr>
              <a:t>?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778886" y="2964972"/>
            <a:ext cx="1268296" cy="33855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Merkt euch!</a:t>
            </a:r>
            <a:endParaRPr lang="de-DE" sz="1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66" y="3611638"/>
            <a:ext cx="1002232" cy="100223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8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 animBg="1"/>
      <p:bldP spid="12" grpId="0"/>
      <p:bldP spid="13" grpId="0"/>
      <p:bldP spid="15" grpId="0" animBg="1"/>
      <p:bldP spid="16" grpId="0" animBg="1"/>
      <p:bldP spid="17" grpId="0" animBg="1"/>
      <p:bldP spid="18" grpId="0"/>
      <p:bldP spid="19" grpId="0"/>
      <p:bldP spid="21" grpId="0" animBg="1"/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987574"/>
            <a:ext cx="8640960" cy="38884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51820" y="195486"/>
            <a:ext cx="3240360" cy="504056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Bildet das Futur I!</a:t>
            </a:r>
            <a:endParaRPr lang="de-DE" sz="2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21572"/>
            <a:ext cx="3688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1. Der Junge ____ dir _______. (helfen)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7992" y="1881479"/>
            <a:ext cx="259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Der Junge </a:t>
            </a:r>
            <a:r>
              <a:rPr lang="de-DE" u="sng" dirty="0">
                <a:solidFill>
                  <a:srgbClr val="0000FF"/>
                </a:solidFill>
                <a:latin typeface="Berlin Sans FB" panose="020E0602020502020306" pitchFamily="34" charset="0"/>
              </a:rPr>
              <a:t>wird</a:t>
            </a:r>
            <a:r>
              <a:rPr lang="de-DE" dirty="0">
                <a:latin typeface="Berlin Sans FB" panose="020E0602020502020306" pitchFamily="34" charset="0"/>
              </a:rPr>
              <a:t> dir </a:t>
            </a:r>
            <a:r>
              <a:rPr lang="de-DE" u="sng" dirty="0">
                <a:solidFill>
                  <a:srgbClr val="00B050"/>
                </a:solidFill>
                <a:latin typeface="Berlin Sans FB" panose="020E0602020502020306" pitchFamily="34" charset="0"/>
              </a:rPr>
              <a:t>helfen</a:t>
            </a:r>
            <a:r>
              <a:rPr lang="de-DE" dirty="0">
                <a:latin typeface="Berlin Sans FB" panose="020E0602020502020306" pitchFamily="34" charset="0"/>
              </a:rPr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59" y="2494570"/>
            <a:ext cx="2060033" cy="20600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51572" y="1127337"/>
            <a:ext cx="3534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2. Wir ____ eine Klassenfahrt _____. </a:t>
            </a:r>
            <a:endParaRPr lang="de-DE" dirty="0" smtClean="0">
              <a:latin typeface="Berlin Sans FB" panose="020E0602020502020306" pitchFamily="34" charset="0"/>
            </a:endParaRPr>
          </a:p>
          <a:p>
            <a:r>
              <a:rPr lang="de-DE" dirty="0" smtClean="0">
                <a:latin typeface="Berlin Sans FB" panose="020E0602020502020306" pitchFamily="34" charset="0"/>
              </a:rPr>
              <a:t>(</a:t>
            </a:r>
            <a:r>
              <a:rPr lang="de-DE" dirty="0">
                <a:latin typeface="Berlin Sans FB" panose="020E0602020502020306" pitchFamily="34" charset="0"/>
              </a:rPr>
              <a:t>machen)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9610" y="1897365"/>
            <a:ext cx="3818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Wir </a:t>
            </a:r>
            <a:r>
              <a:rPr lang="de-DE" u="sng" dirty="0">
                <a:solidFill>
                  <a:srgbClr val="0000FF"/>
                </a:solidFill>
                <a:latin typeface="Berlin Sans FB" panose="020E0602020502020306" pitchFamily="34" charset="0"/>
              </a:rPr>
              <a:t>werden</a:t>
            </a:r>
            <a:r>
              <a:rPr lang="de-DE" dirty="0">
                <a:latin typeface="Berlin Sans FB" panose="020E0602020502020306" pitchFamily="34" charset="0"/>
              </a:rPr>
              <a:t> eine Klassenfahrt </a:t>
            </a:r>
            <a:r>
              <a:rPr lang="de-DE" u="sng" dirty="0">
                <a:solidFill>
                  <a:srgbClr val="00B050"/>
                </a:solidFill>
                <a:latin typeface="Berlin Sans FB" panose="020E0602020502020306" pitchFamily="34" charset="0"/>
              </a:rPr>
              <a:t>machen</a:t>
            </a:r>
            <a:r>
              <a:rPr lang="de-DE" dirty="0">
                <a:latin typeface="Berlin Sans FB" panose="020E0602020502020306" pitchFamily="34" charset="0"/>
              </a:rPr>
              <a:t>.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endCxn id="15" idx="2"/>
          </p:cNvCxnSpPr>
          <p:nvPr/>
        </p:nvCxnSpPr>
        <p:spPr>
          <a:xfrm>
            <a:off x="4572000" y="987574"/>
            <a:ext cx="0" cy="3888432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 r="39189" b="97"/>
          <a:stretch/>
        </p:blipFill>
        <p:spPr>
          <a:xfrm>
            <a:off x="5719322" y="2624699"/>
            <a:ext cx="1999443" cy="1799774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987574"/>
            <a:ext cx="8640960" cy="38884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51820" y="195486"/>
            <a:ext cx="3240360" cy="504056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Bildet das Futur I!</a:t>
            </a:r>
            <a:endParaRPr lang="de-DE" sz="2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02595"/>
            <a:ext cx="3475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3. Ich ____ das Buch _____. (lesen</a:t>
            </a:r>
            <a:r>
              <a:rPr lang="de-DE" dirty="0" smtClean="0">
                <a:latin typeface="Berlin Sans FB" panose="020E0602020502020306" pitchFamily="34" charset="0"/>
              </a:rPr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778" y="1897365"/>
            <a:ext cx="260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Ich </a:t>
            </a:r>
            <a:r>
              <a:rPr lang="de-DE" u="sng" dirty="0">
                <a:solidFill>
                  <a:srgbClr val="0000FF"/>
                </a:solidFill>
                <a:latin typeface="Berlin Sans FB" panose="020E0602020502020306" pitchFamily="34" charset="0"/>
              </a:rPr>
              <a:t>werde</a:t>
            </a:r>
            <a:r>
              <a:rPr lang="de-DE" dirty="0">
                <a:latin typeface="Berlin Sans FB" panose="020E0602020502020306" pitchFamily="34" charset="0"/>
              </a:rPr>
              <a:t> das Buch </a:t>
            </a:r>
            <a:r>
              <a:rPr lang="de-DE" u="sng" dirty="0">
                <a:solidFill>
                  <a:srgbClr val="00B050"/>
                </a:solidFill>
                <a:latin typeface="Berlin Sans FB" panose="020E0602020502020306" pitchFamily="34" charset="0"/>
              </a:rPr>
              <a:t>lesen</a:t>
            </a:r>
            <a:r>
              <a:rPr lang="de-DE" dirty="0" smtClean="0">
                <a:latin typeface="Berlin Sans FB" panose="020E0602020502020306" pitchFamily="34" charset="0"/>
              </a:rPr>
              <a:t>.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endCxn id="15" idx="2"/>
          </p:cNvCxnSpPr>
          <p:nvPr/>
        </p:nvCxnSpPr>
        <p:spPr>
          <a:xfrm>
            <a:off x="4572000" y="987574"/>
            <a:ext cx="0" cy="3888432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91" y="2504585"/>
            <a:ext cx="2041996" cy="20419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38138" y="1102595"/>
            <a:ext cx="3983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4. _____ </a:t>
            </a:r>
            <a:r>
              <a:rPr lang="de-DE" dirty="0" smtClean="0">
                <a:latin typeface="Berlin Sans FB" panose="020E0602020502020306" pitchFamily="34" charset="0"/>
              </a:rPr>
              <a:t>sie </a:t>
            </a:r>
            <a:r>
              <a:rPr lang="de-DE" dirty="0">
                <a:latin typeface="Berlin Sans FB" panose="020E0602020502020306" pitchFamily="34" charset="0"/>
              </a:rPr>
              <a:t>in die Kirche ______? (gehen)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92654" y="1897365"/>
            <a:ext cx="3219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u="sng" dirty="0">
                <a:solidFill>
                  <a:srgbClr val="0000FF"/>
                </a:solidFill>
                <a:latin typeface="Berlin Sans FB" panose="020E0602020502020306" pitchFamily="34" charset="0"/>
              </a:rPr>
              <a:t>Werden</a:t>
            </a:r>
            <a:r>
              <a:rPr lang="de-DE" dirty="0">
                <a:latin typeface="Berlin Sans FB" panose="020E0602020502020306" pitchFamily="34" charset="0"/>
              </a:rPr>
              <a:t> </a:t>
            </a:r>
            <a:r>
              <a:rPr lang="de-DE" dirty="0" smtClean="0">
                <a:latin typeface="Berlin Sans FB" panose="020E0602020502020306" pitchFamily="34" charset="0"/>
              </a:rPr>
              <a:t>sie </a:t>
            </a:r>
            <a:r>
              <a:rPr lang="de-DE" dirty="0">
                <a:latin typeface="Berlin Sans FB" panose="020E0602020502020306" pitchFamily="34" charset="0"/>
              </a:rPr>
              <a:t>in die Kirche </a:t>
            </a:r>
            <a:r>
              <a:rPr lang="de-DE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gehen</a:t>
            </a:r>
            <a:r>
              <a:rPr lang="de-DE" dirty="0">
                <a:latin typeface="Berlin Sans FB" panose="020E0602020502020306" pitchFamily="34" charset="0"/>
              </a:rPr>
              <a:t>?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83" y="2504585"/>
            <a:ext cx="2063292" cy="20632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8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224990" y="3341049"/>
            <a:ext cx="3875136" cy="131472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3230" y="1111871"/>
            <a:ext cx="4570919" cy="837089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Группа 3"/>
          <p:cNvGrpSpPr/>
          <p:nvPr/>
        </p:nvGrpSpPr>
        <p:grpSpPr>
          <a:xfrm>
            <a:off x="-468560" y="-808287"/>
            <a:ext cx="9865096" cy="1671650"/>
            <a:chOff x="-302821" y="-800878"/>
            <a:chExt cx="9148637" cy="1671650"/>
          </a:xfrm>
          <a:solidFill>
            <a:srgbClr val="00B0F0"/>
          </a:solidFill>
        </p:grpSpPr>
        <p:sp>
          <p:nvSpPr>
            <p:cNvPr id="5" name="Выноска-облако 4"/>
            <p:cNvSpPr/>
            <p:nvPr/>
          </p:nvSpPr>
          <p:spPr>
            <a:xfrm rot="10800000">
              <a:off x="-302821" y="-800878"/>
              <a:ext cx="9148637" cy="1671650"/>
            </a:xfrm>
            <a:prstGeom prst="cloudCallout">
              <a:avLst/>
            </a:prstGeom>
            <a:gradFill>
              <a:gsLst>
                <a:gs pos="0">
                  <a:srgbClr val="00B0F0"/>
                </a:gs>
                <a:gs pos="61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61726" y="7409"/>
              <a:ext cx="18198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ln w="3175" cmpd="sng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 Demi" panose="020E0802020502020306" pitchFamily="34" charset="0"/>
                </a:rPr>
                <a:t>Das Futur I</a:t>
              </a:r>
              <a:endParaRPr lang="de-DE" sz="2800" b="1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87242" y="122282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Berlin Sans FB Demi" panose="020E0802020502020306" pitchFamily="34" charset="0"/>
              </a:rPr>
              <a:t>Das Futur I</a:t>
            </a:r>
            <a:endParaRPr lang="de-DE" dirty="0"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5562" y="12228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Berlin Sans FB Demi" panose="020E0802020502020306" pitchFamily="34" charset="0"/>
              </a:rPr>
              <a:t>=</a:t>
            </a:r>
            <a:endParaRPr lang="de-DE" dirty="0">
              <a:latin typeface="Berlin Sans FB Demi" panose="020E0802020502020306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5644" y="1222823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Berlin Sans FB Demi" panose="020E0802020502020306" pitchFamily="34" charset="0"/>
              </a:rPr>
              <a:t>w</a:t>
            </a:r>
            <a:r>
              <a:rPr lang="de-DE" dirty="0" smtClean="0">
                <a:solidFill>
                  <a:srgbClr val="0000FF"/>
                </a:solidFill>
                <a:latin typeface="Berlin Sans FB Demi" panose="020E0802020502020306" pitchFamily="34" charset="0"/>
              </a:rPr>
              <a:t>erden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0959" y="12228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Berlin Sans FB Demi" panose="020E0802020502020306" pitchFamily="34" charset="0"/>
              </a:rPr>
              <a:t>+</a:t>
            </a:r>
            <a:endParaRPr lang="de-DE" dirty="0">
              <a:latin typeface="Berlin Sans FB Demi" panose="020E0802020502020306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2790" y="1222823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Infinitiv</a:t>
            </a:r>
            <a:endParaRPr lang="de-DE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4047" y="1562055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Berlin Sans FB" panose="020E0602020502020306" pitchFamily="34" charset="0"/>
              </a:rPr>
              <a:t>(im Präsens)</a:t>
            </a:r>
            <a:endParaRPr lang="de-DE" i="1" dirty="0">
              <a:latin typeface="Berlin Sans FB" panose="020E0602020502020306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3344" y="2154949"/>
            <a:ext cx="331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Berlin Sans FB" panose="020E0602020502020306" pitchFamily="34" charset="0"/>
              </a:rPr>
              <a:t>Ich </a:t>
            </a:r>
            <a:r>
              <a:rPr lang="de-DE" u="sng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werde</a:t>
            </a:r>
            <a:r>
              <a:rPr lang="de-DE" dirty="0" smtClean="0">
                <a:latin typeface="Berlin Sans FB" panose="020E0602020502020306" pitchFamily="34" charset="0"/>
              </a:rPr>
              <a:t> mit dir ins Kino </a:t>
            </a:r>
            <a:r>
              <a:rPr lang="de-DE" u="sng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gehen</a:t>
            </a:r>
            <a:r>
              <a:rPr lang="de-DE" dirty="0" smtClean="0">
                <a:latin typeface="Berlin Sans FB" panose="020E0602020502020306" pitchFamily="34" charset="0"/>
              </a:rPr>
              <a:t>.</a:t>
            </a:r>
            <a:endParaRPr lang="de-DE" dirty="0">
              <a:latin typeface="Berlin Sans FB" panose="020E0602020502020306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058" y="3322515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i</a:t>
            </a:r>
            <a:r>
              <a:rPr lang="de-DE" dirty="0" smtClean="0">
                <a:latin typeface="Berlin Sans FB" panose="020E0602020502020306" pitchFamily="34" charset="0"/>
              </a:rPr>
              <a:t>ch werd</a:t>
            </a:r>
            <a:r>
              <a:rPr lang="de-DE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e</a:t>
            </a:r>
            <a:endParaRPr lang="de-DE" dirty="0">
              <a:solidFill>
                <a:srgbClr val="0000FF"/>
              </a:solidFill>
              <a:latin typeface="Berlin Sans FB" panose="020E0602020502020306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652" y="2788391"/>
            <a:ext cx="3523811" cy="408623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Konjugation des Verbs </a:t>
            </a:r>
            <a:r>
              <a:rPr lang="de-DE" u="sng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„werden“</a:t>
            </a:r>
            <a:endParaRPr lang="de-DE" u="sng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058" y="3795213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d</a:t>
            </a:r>
            <a:r>
              <a:rPr lang="de-DE" dirty="0" smtClean="0">
                <a:latin typeface="Berlin Sans FB" panose="020E0602020502020306" pitchFamily="34" charset="0"/>
              </a:rPr>
              <a:t>u </a:t>
            </a:r>
            <a:r>
              <a:rPr lang="de-DE" dirty="0">
                <a:latin typeface="Berlin Sans FB" panose="020E0602020502020306" pitchFamily="34" charset="0"/>
              </a:rPr>
              <a:t>w</a:t>
            </a:r>
            <a:r>
              <a:rPr lang="de-DE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i</a:t>
            </a:r>
            <a:r>
              <a:rPr lang="de-DE" dirty="0">
                <a:latin typeface="Berlin Sans FB" panose="020E0602020502020306" pitchFamily="34" charset="0"/>
              </a:rPr>
              <a:t>r</a:t>
            </a:r>
            <a:r>
              <a:rPr lang="de-DE" dirty="0">
                <a:solidFill>
                  <a:srgbClr val="0000FF"/>
                </a:solidFill>
                <a:latin typeface="Berlin Sans FB" panose="020E0602020502020306" pitchFamily="34" charset="0"/>
              </a:rPr>
              <a:t>st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2058" y="4267911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e</a:t>
            </a:r>
            <a:r>
              <a:rPr lang="de-DE" dirty="0" smtClean="0">
                <a:latin typeface="Berlin Sans FB" panose="020E0602020502020306" pitchFamily="34" charset="0"/>
              </a:rPr>
              <a:t>r/sie/es </a:t>
            </a:r>
            <a:r>
              <a:rPr lang="de-DE" dirty="0">
                <a:latin typeface="Berlin Sans FB" panose="020E0602020502020306" pitchFamily="34" charset="0"/>
              </a:rPr>
              <a:t>w</a:t>
            </a:r>
            <a:r>
              <a:rPr lang="de-DE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i</a:t>
            </a:r>
            <a:r>
              <a:rPr lang="de-DE" dirty="0">
                <a:latin typeface="Berlin Sans FB" panose="020E0602020502020306" pitchFamily="34" charset="0"/>
              </a:rPr>
              <a:t>rd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80663" y="3328427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w</a:t>
            </a:r>
            <a:r>
              <a:rPr lang="de-DE" dirty="0" smtClean="0">
                <a:latin typeface="Berlin Sans FB" panose="020E0602020502020306" pitchFamily="34" charset="0"/>
              </a:rPr>
              <a:t>ir </a:t>
            </a:r>
            <a:r>
              <a:rPr lang="de-DE" dirty="0">
                <a:latin typeface="Berlin Sans FB" panose="020E0602020502020306" pitchFamily="34" charset="0"/>
              </a:rPr>
              <a:t>werd</a:t>
            </a:r>
            <a:r>
              <a:rPr lang="de-DE" dirty="0">
                <a:solidFill>
                  <a:srgbClr val="0000FF"/>
                </a:solidFill>
                <a:latin typeface="Berlin Sans FB" panose="020E0602020502020306" pitchFamily="34" charset="0"/>
              </a:rPr>
              <a:t>en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80663" y="3801125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i</a:t>
            </a:r>
            <a:r>
              <a:rPr lang="de-DE" smtClean="0">
                <a:latin typeface="Berlin Sans FB" panose="020E0602020502020306" pitchFamily="34" charset="0"/>
              </a:rPr>
              <a:t>hr </a:t>
            </a:r>
            <a:r>
              <a:rPr lang="de-DE" dirty="0">
                <a:latin typeface="Berlin Sans FB" panose="020E0602020502020306" pitchFamily="34" charset="0"/>
              </a:rPr>
              <a:t>werde</a:t>
            </a:r>
            <a:r>
              <a:rPr lang="de-DE" dirty="0">
                <a:solidFill>
                  <a:srgbClr val="0000FF"/>
                </a:solidFill>
                <a:latin typeface="Berlin Sans FB" panose="020E0602020502020306" pitchFamily="34" charset="0"/>
              </a:rPr>
              <a:t>t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80663" y="427377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erlin Sans FB" panose="020E0602020502020306" pitchFamily="34" charset="0"/>
              </a:rPr>
              <a:t>Sie/sie werd</a:t>
            </a:r>
            <a:r>
              <a:rPr lang="de-DE" dirty="0">
                <a:solidFill>
                  <a:srgbClr val="0000FF"/>
                </a:solidFill>
                <a:latin typeface="Berlin Sans FB" panose="020E0602020502020306" pitchFamily="34" charset="0"/>
              </a:rPr>
              <a:t>en</a:t>
            </a:r>
            <a:endParaRPr lang="ru-RU" dirty="0">
              <a:solidFill>
                <a:srgbClr val="0000FF"/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stCxn id="23" idx="0"/>
            <a:endCxn id="23" idx="2"/>
          </p:cNvCxnSpPr>
          <p:nvPr/>
        </p:nvCxnSpPr>
        <p:spPr>
          <a:xfrm>
            <a:off x="2162558" y="3341049"/>
            <a:ext cx="0" cy="1314728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5045644" y="2787818"/>
            <a:ext cx="2813287" cy="408623"/>
          </a:xfrm>
          <a:prstGeom prst="roundRect">
            <a:avLst/>
          </a:prstGeom>
          <a:solidFill>
            <a:srgbClr val="E1F8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dirty="0">
                <a:latin typeface="Berlin Sans FB Demi" panose="020E0802020502020306" pitchFamily="34" charset="0"/>
              </a:rPr>
              <a:t>Wir verwenden das Futur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96300" y="3328881"/>
            <a:ext cx="4020652" cy="374571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Berlin Sans FB" panose="020E0602020502020306" pitchFamily="34" charset="0"/>
              </a:rPr>
              <a:t>- wenn </a:t>
            </a:r>
            <a:r>
              <a:rPr lang="de-DE" sz="1600" dirty="0">
                <a:latin typeface="Berlin Sans FB" panose="020E0602020502020306" pitchFamily="34" charset="0"/>
              </a:rPr>
              <a:t>wir über die Zukunft sprechen wollen.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96300" y="3792096"/>
            <a:ext cx="3834704" cy="374571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Berlin Sans FB" panose="020E0602020502020306" pitchFamily="34" charset="0"/>
              </a:rPr>
              <a:t>- wenn </a:t>
            </a:r>
            <a:r>
              <a:rPr lang="de-DE" sz="1600" dirty="0">
                <a:latin typeface="Berlin Sans FB" panose="020E0602020502020306" pitchFamily="34" charset="0"/>
              </a:rPr>
              <a:t>wir eine Zukunftsprognose </a:t>
            </a:r>
            <a:r>
              <a:rPr lang="de-DE" sz="1600" dirty="0" smtClean="0">
                <a:latin typeface="Berlin Sans FB" panose="020E0602020502020306" pitchFamily="34" charset="0"/>
              </a:rPr>
              <a:t>machen.</a:t>
            </a:r>
            <a:endParaRPr lang="de-DE" sz="1600" dirty="0">
              <a:latin typeface="Berlin Sans FB" panose="020E0602020502020306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396300" y="4281206"/>
            <a:ext cx="4572000" cy="374571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de-DE" sz="1600" dirty="0" smtClean="0">
                <a:latin typeface="Berlin Sans FB" panose="020E0602020502020306" pitchFamily="34" charset="0"/>
              </a:rPr>
              <a:t>- wenn </a:t>
            </a:r>
            <a:r>
              <a:rPr lang="de-DE" sz="1600" dirty="0">
                <a:latin typeface="Berlin Sans FB" panose="020E0602020502020306" pitchFamily="34" charset="0"/>
              </a:rPr>
              <a:t>es ein</a:t>
            </a:r>
            <a:r>
              <a:rPr lang="de-DE" sz="1600" i="1" dirty="0">
                <a:latin typeface="Berlin Sans FB" panose="020E0602020502020306" pitchFamily="34" charset="0"/>
              </a:rPr>
              <a:t> </a:t>
            </a:r>
            <a:r>
              <a:rPr lang="de-DE" sz="1600" dirty="0">
                <a:latin typeface="Berlin Sans FB" panose="020E0602020502020306" pitchFamily="34" charset="0"/>
              </a:rPr>
              <a:t>Versprechen oder eine Vermutung ist.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r="24181" b="55159"/>
          <a:stretch/>
        </p:blipFill>
        <p:spPr>
          <a:xfrm>
            <a:off x="611560" y="1112442"/>
            <a:ext cx="1409360" cy="1302355"/>
          </a:xfrm>
          <a:prstGeom prst="ellipse">
            <a:avLst/>
          </a:prstGeom>
          <a:ln w="28575" cap="rnd">
            <a:solidFill>
              <a:srgbClr val="00B050"/>
            </a:solidFill>
            <a:bevel/>
          </a:ln>
        </p:spPr>
      </p:pic>
      <p:sp>
        <p:nvSpPr>
          <p:cNvPr id="35" name="Полилиния 34"/>
          <p:cNvSpPr/>
          <p:nvPr/>
        </p:nvSpPr>
        <p:spPr>
          <a:xfrm>
            <a:off x="-26489" y="2571750"/>
            <a:ext cx="9122735" cy="160714"/>
          </a:xfrm>
          <a:custGeom>
            <a:avLst/>
            <a:gdLst>
              <a:gd name="connsiteX0" fmla="*/ 0 w 9090837"/>
              <a:gd name="connsiteY0" fmla="*/ 159822 h 234249"/>
              <a:gd name="connsiteX1" fmla="*/ 202019 w 9090837"/>
              <a:gd name="connsiteY1" fmla="*/ 32231 h 234249"/>
              <a:gd name="connsiteX2" fmla="*/ 404037 w 9090837"/>
              <a:gd name="connsiteY2" fmla="*/ 106659 h 234249"/>
              <a:gd name="connsiteX3" fmla="*/ 606056 w 9090837"/>
              <a:gd name="connsiteY3" fmla="*/ 333 h 234249"/>
              <a:gd name="connsiteX4" fmla="*/ 903768 w 9090837"/>
              <a:gd name="connsiteY4" fmla="*/ 149189 h 234249"/>
              <a:gd name="connsiteX5" fmla="*/ 1286540 w 9090837"/>
              <a:gd name="connsiteY5" fmla="*/ 53496 h 234249"/>
              <a:gd name="connsiteX6" fmla="*/ 1594884 w 9090837"/>
              <a:gd name="connsiteY6" fmla="*/ 170454 h 234249"/>
              <a:gd name="connsiteX7" fmla="*/ 1892595 w 9090837"/>
              <a:gd name="connsiteY7" fmla="*/ 74761 h 234249"/>
              <a:gd name="connsiteX8" fmla="*/ 2211572 w 9090837"/>
              <a:gd name="connsiteY8" fmla="*/ 181087 h 234249"/>
              <a:gd name="connsiteX9" fmla="*/ 2456121 w 9090837"/>
              <a:gd name="connsiteY9" fmla="*/ 53496 h 234249"/>
              <a:gd name="connsiteX10" fmla="*/ 2753833 w 9090837"/>
              <a:gd name="connsiteY10" fmla="*/ 159822 h 234249"/>
              <a:gd name="connsiteX11" fmla="*/ 2998382 w 9090837"/>
              <a:gd name="connsiteY11" fmla="*/ 96026 h 234249"/>
              <a:gd name="connsiteX12" fmla="*/ 3189768 w 9090837"/>
              <a:gd name="connsiteY12" fmla="*/ 212984 h 234249"/>
              <a:gd name="connsiteX13" fmla="*/ 3530009 w 9090837"/>
              <a:gd name="connsiteY13" fmla="*/ 32231 h 234249"/>
              <a:gd name="connsiteX14" fmla="*/ 3859619 w 9090837"/>
              <a:gd name="connsiteY14" fmla="*/ 159822 h 234249"/>
              <a:gd name="connsiteX15" fmla="*/ 4093535 w 9090837"/>
              <a:gd name="connsiteY15" fmla="*/ 74761 h 234249"/>
              <a:gd name="connsiteX16" fmla="*/ 4316819 w 9090837"/>
              <a:gd name="connsiteY16" fmla="*/ 181087 h 234249"/>
              <a:gd name="connsiteX17" fmla="*/ 4582633 w 9090837"/>
              <a:gd name="connsiteY17" fmla="*/ 64129 h 234249"/>
              <a:gd name="connsiteX18" fmla="*/ 4827182 w 9090837"/>
              <a:gd name="connsiteY18" fmla="*/ 181087 h 234249"/>
              <a:gd name="connsiteX19" fmla="*/ 5039833 w 9090837"/>
              <a:gd name="connsiteY19" fmla="*/ 85394 h 234249"/>
              <a:gd name="connsiteX20" fmla="*/ 5316279 w 9090837"/>
              <a:gd name="connsiteY20" fmla="*/ 96026 h 234249"/>
              <a:gd name="connsiteX21" fmla="*/ 5486400 w 9090837"/>
              <a:gd name="connsiteY21" fmla="*/ 159822 h 234249"/>
              <a:gd name="connsiteX22" fmla="*/ 5847907 w 9090837"/>
              <a:gd name="connsiteY22" fmla="*/ 53496 h 234249"/>
              <a:gd name="connsiteX23" fmla="*/ 6028661 w 9090837"/>
              <a:gd name="connsiteY23" fmla="*/ 127924 h 234249"/>
              <a:gd name="connsiteX24" fmla="*/ 6294475 w 9090837"/>
              <a:gd name="connsiteY24" fmla="*/ 74761 h 234249"/>
              <a:gd name="connsiteX25" fmla="*/ 6517758 w 9090837"/>
              <a:gd name="connsiteY25" fmla="*/ 181087 h 234249"/>
              <a:gd name="connsiteX26" fmla="*/ 6815470 w 9090837"/>
              <a:gd name="connsiteY26" fmla="*/ 85394 h 234249"/>
              <a:gd name="connsiteX27" fmla="*/ 7038754 w 9090837"/>
              <a:gd name="connsiteY27" fmla="*/ 191719 h 234249"/>
              <a:gd name="connsiteX28" fmla="*/ 7304568 w 9090837"/>
              <a:gd name="connsiteY28" fmla="*/ 127924 h 234249"/>
              <a:gd name="connsiteX29" fmla="*/ 7506586 w 9090837"/>
              <a:gd name="connsiteY29" fmla="*/ 223617 h 234249"/>
              <a:gd name="connsiteX30" fmla="*/ 7804298 w 9090837"/>
              <a:gd name="connsiteY30" fmla="*/ 96026 h 234249"/>
              <a:gd name="connsiteX31" fmla="*/ 8070112 w 9090837"/>
              <a:gd name="connsiteY31" fmla="*/ 212984 h 234249"/>
              <a:gd name="connsiteX32" fmla="*/ 8304028 w 9090837"/>
              <a:gd name="connsiteY32" fmla="*/ 117291 h 234249"/>
              <a:gd name="connsiteX33" fmla="*/ 8591107 w 9090837"/>
              <a:gd name="connsiteY33" fmla="*/ 212984 h 234249"/>
              <a:gd name="connsiteX34" fmla="*/ 8825023 w 9090837"/>
              <a:gd name="connsiteY34" fmla="*/ 42863 h 234249"/>
              <a:gd name="connsiteX35" fmla="*/ 9090837 w 9090837"/>
              <a:gd name="connsiteY35" fmla="*/ 234249 h 234249"/>
              <a:gd name="connsiteX36" fmla="*/ 9090837 w 9090837"/>
              <a:gd name="connsiteY36" fmla="*/ 234249 h 23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90837" h="234249">
                <a:moveTo>
                  <a:pt x="0" y="159822"/>
                </a:moveTo>
                <a:cubicBezTo>
                  <a:pt x="67340" y="100456"/>
                  <a:pt x="134680" y="41091"/>
                  <a:pt x="202019" y="32231"/>
                </a:cubicBezTo>
                <a:cubicBezTo>
                  <a:pt x="269358" y="23371"/>
                  <a:pt x="336698" y="111975"/>
                  <a:pt x="404037" y="106659"/>
                </a:cubicBezTo>
                <a:cubicBezTo>
                  <a:pt x="471376" y="101343"/>
                  <a:pt x="522768" y="-6755"/>
                  <a:pt x="606056" y="333"/>
                </a:cubicBezTo>
                <a:cubicBezTo>
                  <a:pt x="689345" y="7421"/>
                  <a:pt x="790354" y="140328"/>
                  <a:pt x="903768" y="149189"/>
                </a:cubicBezTo>
                <a:cubicBezTo>
                  <a:pt x="1017182" y="158049"/>
                  <a:pt x="1171354" y="49952"/>
                  <a:pt x="1286540" y="53496"/>
                </a:cubicBezTo>
                <a:cubicBezTo>
                  <a:pt x="1401726" y="57040"/>
                  <a:pt x="1493875" y="166910"/>
                  <a:pt x="1594884" y="170454"/>
                </a:cubicBezTo>
                <a:cubicBezTo>
                  <a:pt x="1695893" y="173998"/>
                  <a:pt x="1789814" y="72989"/>
                  <a:pt x="1892595" y="74761"/>
                </a:cubicBezTo>
                <a:cubicBezTo>
                  <a:pt x="1995376" y="76533"/>
                  <a:pt x="2117651" y="184631"/>
                  <a:pt x="2211572" y="181087"/>
                </a:cubicBezTo>
                <a:cubicBezTo>
                  <a:pt x="2305493" y="177543"/>
                  <a:pt x="2365744" y="57040"/>
                  <a:pt x="2456121" y="53496"/>
                </a:cubicBezTo>
                <a:cubicBezTo>
                  <a:pt x="2546498" y="49952"/>
                  <a:pt x="2663456" y="152734"/>
                  <a:pt x="2753833" y="159822"/>
                </a:cubicBezTo>
                <a:cubicBezTo>
                  <a:pt x="2844210" y="166910"/>
                  <a:pt x="2925726" y="87166"/>
                  <a:pt x="2998382" y="96026"/>
                </a:cubicBezTo>
                <a:cubicBezTo>
                  <a:pt x="3071038" y="104886"/>
                  <a:pt x="3101164" y="223616"/>
                  <a:pt x="3189768" y="212984"/>
                </a:cubicBezTo>
                <a:cubicBezTo>
                  <a:pt x="3278372" y="202352"/>
                  <a:pt x="3418367" y="41091"/>
                  <a:pt x="3530009" y="32231"/>
                </a:cubicBezTo>
                <a:cubicBezTo>
                  <a:pt x="3641651" y="23371"/>
                  <a:pt x="3765698" y="152734"/>
                  <a:pt x="3859619" y="159822"/>
                </a:cubicBezTo>
                <a:cubicBezTo>
                  <a:pt x="3953540" y="166910"/>
                  <a:pt x="4017335" y="71217"/>
                  <a:pt x="4093535" y="74761"/>
                </a:cubicBezTo>
                <a:cubicBezTo>
                  <a:pt x="4169735" y="78305"/>
                  <a:pt x="4235303" y="182859"/>
                  <a:pt x="4316819" y="181087"/>
                </a:cubicBezTo>
                <a:cubicBezTo>
                  <a:pt x="4398335" y="179315"/>
                  <a:pt x="4497573" y="64129"/>
                  <a:pt x="4582633" y="64129"/>
                </a:cubicBezTo>
                <a:cubicBezTo>
                  <a:pt x="4667693" y="64129"/>
                  <a:pt x="4750982" y="177543"/>
                  <a:pt x="4827182" y="181087"/>
                </a:cubicBezTo>
                <a:cubicBezTo>
                  <a:pt x="4903382" y="184631"/>
                  <a:pt x="4958317" y="99571"/>
                  <a:pt x="5039833" y="85394"/>
                </a:cubicBezTo>
                <a:cubicBezTo>
                  <a:pt x="5121349" y="71217"/>
                  <a:pt x="5241851" y="83621"/>
                  <a:pt x="5316279" y="96026"/>
                </a:cubicBezTo>
                <a:cubicBezTo>
                  <a:pt x="5390707" y="108431"/>
                  <a:pt x="5397795" y="166910"/>
                  <a:pt x="5486400" y="159822"/>
                </a:cubicBezTo>
                <a:cubicBezTo>
                  <a:pt x="5575005" y="152734"/>
                  <a:pt x="5757530" y="58812"/>
                  <a:pt x="5847907" y="53496"/>
                </a:cubicBezTo>
                <a:cubicBezTo>
                  <a:pt x="5938284" y="48180"/>
                  <a:pt x="5954233" y="124380"/>
                  <a:pt x="6028661" y="127924"/>
                </a:cubicBezTo>
                <a:cubicBezTo>
                  <a:pt x="6103089" y="131468"/>
                  <a:pt x="6212959" y="65901"/>
                  <a:pt x="6294475" y="74761"/>
                </a:cubicBezTo>
                <a:cubicBezTo>
                  <a:pt x="6375991" y="83621"/>
                  <a:pt x="6430926" y="179315"/>
                  <a:pt x="6517758" y="181087"/>
                </a:cubicBezTo>
                <a:cubicBezTo>
                  <a:pt x="6604590" y="182859"/>
                  <a:pt x="6728637" y="83622"/>
                  <a:pt x="6815470" y="85394"/>
                </a:cubicBezTo>
                <a:cubicBezTo>
                  <a:pt x="6902303" y="87166"/>
                  <a:pt x="6957238" y="184631"/>
                  <a:pt x="7038754" y="191719"/>
                </a:cubicBezTo>
                <a:cubicBezTo>
                  <a:pt x="7120270" y="198807"/>
                  <a:pt x="7226596" y="122608"/>
                  <a:pt x="7304568" y="127924"/>
                </a:cubicBezTo>
                <a:cubicBezTo>
                  <a:pt x="7382540" y="133240"/>
                  <a:pt x="7423298" y="228933"/>
                  <a:pt x="7506586" y="223617"/>
                </a:cubicBezTo>
                <a:cubicBezTo>
                  <a:pt x="7589874" y="218301"/>
                  <a:pt x="7710377" y="97798"/>
                  <a:pt x="7804298" y="96026"/>
                </a:cubicBezTo>
                <a:cubicBezTo>
                  <a:pt x="7898219" y="94254"/>
                  <a:pt x="7986824" y="209440"/>
                  <a:pt x="8070112" y="212984"/>
                </a:cubicBezTo>
                <a:cubicBezTo>
                  <a:pt x="8153400" y="216528"/>
                  <a:pt x="8217196" y="117291"/>
                  <a:pt x="8304028" y="117291"/>
                </a:cubicBezTo>
                <a:cubicBezTo>
                  <a:pt x="8390860" y="117291"/>
                  <a:pt x="8504275" y="225389"/>
                  <a:pt x="8591107" y="212984"/>
                </a:cubicBezTo>
                <a:cubicBezTo>
                  <a:pt x="8677940" y="200579"/>
                  <a:pt x="8741735" y="39319"/>
                  <a:pt x="8825023" y="42863"/>
                </a:cubicBezTo>
                <a:cubicBezTo>
                  <a:pt x="8908311" y="46407"/>
                  <a:pt x="9090837" y="234249"/>
                  <a:pt x="9090837" y="234249"/>
                </a:cubicBezTo>
                <a:lnTo>
                  <a:pt x="9090837" y="234249"/>
                </a:lnTo>
              </a:path>
            </a:pathLst>
          </a:cu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Прямая соединительная линия 37"/>
          <p:cNvCxnSpPr>
            <a:stCxn id="35" idx="16"/>
          </p:cNvCxnSpPr>
          <p:nvPr/>
        </p:nvCxnSpPr>
        <p:spPr>
          <a:xfrm>
            <a:off x="4305477" y="2695991"/>
            <a:ext cx="0" cy="24475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9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  <p:bldP spid="7" grpId="0"/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9" grpId="0" animBg="1"/>
      <p:bldP spid="30" grpId="0" animBg="1"/>
      <p:bldP spid="31" grpId="0" animBg="1"/>
      <p:bldP spid="33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371</Words>
  <Application>Microsoft Office PowerPoint</Application>
  <PresentationFormat>Экран (16:9)</PresentationFormat>
  <Paragraphs>79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37</cp:revision>
  <dcterms:created xsi:type="dcterms:W3CDTF">2016-06-23T19:54:48Z</dcterms:created>
  <dcterms:modified xsi:type="dcterms:W3CDTF">2016-07-01T06:43:40Z</dcterms:modified>
</cp:coreProperties>
</file>