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257" r:id="rId2"/>
    <p:sldId id="412" r:id="rId3"/>
    <p:sldId id="561" r:id="rId4"/>
    <p:sldId id="410" r:id="rId5"/>
    <p:sldId id="408" r:id="rId6"/>
    <p:sldId id="411" r:id="rId7"/>
    <p:sldId id="508" r:id="rId8"/>
    <p:sldId id="562" r:id="rId9"/>
    <p:sldId id="563" r:id="rId10"/>
    <p:sldId id="564" r:id="rId11"/>
    <p:sldId id="565" r:id="rId12"/>
    <p:sldId id="566" r:id="rId13"/>
    <p:sldId id="567" r:id="rId14"/>
    <p:sldId id="568" r:id="rId15"/>
    <p:sldId id="569" r:id="rId16"/>
    <p:sldId id="571" r:id="rId17"/>
    <p:sldId id="572" r:id="rId18"/>
    <p:sldId id="506" r:id="rId19"/>
    <p:sldId id="573" r:id="rId20"/>
    <p:sldId id="574" r:id="rId21"/>
    <p:sldId id="575" r:id="rId22"/>
    <p:sldId id="577" r:id="rId23"/>
    <p:sldId id="578" r:id="rId24"/>
    <p:sldId id="579" r:id="rId25"/>
    <p:sldId id="580" r:id="rId26"/>
    <p:sldId id="581" r:id="rId27"/>
    <p:sldId id="582" r:id="rId28"/>
    <p:sldId id="584" r:id="rId29"/>
    <p:sldId id="585" r:id="rId30"/>
    <p:sldId id="586" r:id="rId31"/>
    <p:sldId id="588" r:id="rId32"/>
    <p:sldId id="589" r:id="rId33"/>
    <p:sldId id="590" r:id="rId34"/>
    <p:sldId id="591" r:id="rId35"/>
    <p:sldId id="592" r:id="rId36"/>
    <p:sldId id="594" r:id="rId37"/>
    <p:sldId id="595" r:id="rId38"/>
    <p:sldId id="596" r:id="rId39"/>
    <p:sldId id="598" r:id="rId40"/>
    <p:sldId id="599" r:id="rId41"/>
    <p:sldId id="600" r:id="rId42"/>
    <p:sldId id="601" r:id="rId43"/>
    <p:sldId id="602" r:id="rId44"/>
    <p:sldId id="604" r:id="rId45"/>
    <p:sldId id="605" r:id="rId46"/>
    <p:sldId id="606" r:id="rId47"/>
    <p:sldId id="608" r:id="rId48"/>
    <p:sldId id="609" r:id="rId49"/>
    <p:sldId id="610" r:id="rId50"/>
    <p:sldId id="611" r:id="rId51"/>
    <p:sldId id="612" r:id="rId52"/>
    <p:sldId id="613" r:id="rId53"/>
    <p:sldId id="615" r:id="rId54"/>
    <p:sldId id="619" r:id="rId55"/>
    <p:sldId id="616" r:id="rId56"/>
    <p:sldId id="617" r:id="rId57"/>
    <p:sldId id="620" r:id="rId58"/>
    <p:sldId id="621" r:id="rId59"/>
    <p:sldId id="623" r:id="rId60"/>
    <p:sldId id="624" r:id="rId61"/>
    <p:sldId id="626" r:id="rId62"/>
    <p:sldId id="557" r:id="rId63"/>
    <p:sldId id="627" r:id="rId64"/>
    <p:sldId id="628" r:id="rId65"/>
    <p:sldId id="629" r:id="rId66"/>
  </p:sldIdLst>
  <p:sldSz cx="9144000" cy="5143500" type="screen16x9"/>
  <p:notesSz cx="6858000" cy="9144000"/>
  <p:embeddedFontLst>
    <p:embeddedFont>
      <p:font typeface="Ghostlight" panose="00000500000000000000" pitchFamily="2" charset="0"/>
      <p:regular r:id="rId69"/>
      <p: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Gerbera" panose="02000500000000000000" pitchFamily="2" charset="-52"/>
      <p:regular r:id="rId75"/>
      <p:bold r:id="rId7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812" userDrawn="1">
          <p15:clr>
            <a:srgbClr val="A4A3A4"/>
          </p15:clr>
        </p15:guide>
        <p15:guide id="6" pos="2948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4059" userDrawn="1">
          <p15:clr>
            <a:srgbClr val="A4A3A4"/>
          </p15:clr>
        </p15:guide>
        <p15:guide id="9" pos="2154" userDrawn="1">
          <p15:clr>
            <a:srgbClr val="A4A3A4"/>
          </p15:clr>
        </p15:guide>
        <p15:guide id="10" pos="3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19"/>
    <a:srgbClr val="CC2944"/>
    <a:srgbClr val="BFBFBF"/>
    <a:srgbClr val="A80804"/>
    <a:srgbClr val="CB0A05"/>
    <a:srgbClr val="520402"/>
    <a:srgbClr val="720503"/>
    <a:srgbClr val="E6DDD4"/>
    <a:srgbClr val="E6E2D6"/>
    <a:srgbClr val="1DC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1" autoAdjust="0"/>
    <p:restoredTop sz="91059" autoAdjust="0"/>
  </p:normalViewPr>
  <p:slideViewPr>
    <p:cSldViewPr snapToGrid="0">
      <p:cViewPr varScale="1">
        <p:scale>
          <a:sx n="92" d="100"/>
          <a:sy n="92" d="100"/>
        </p:scale>
        <p:origin x="408" y="72"/>
      </p:cViewPr>
      <p:guideLst>
        <p:guide orient="horz" pos="237"/>
        <p:guide pos="249"/>
        <p:guide pos="5511"/>
        <p:guide orient="horz" pos="3003"/>
        <p:guide pos="2812"/>
        <p:guide pos="2948"/>
        <p:guide pos="1882"/>
        <p:guide pos="4059"/>
        <p:guide pos="2154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03AAE-E26D-4339-968B-A38D751858D8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4E9FC-67BA-4A46-B102-53F02E9BB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11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4AAE-40D3-45B1-AFC6-E99462C187D3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3D20-826A-47A5-8329-0EF1FEDF3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3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77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05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35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91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44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017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27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76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015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790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64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52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762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17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04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853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3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02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48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57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154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3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89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21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08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86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96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50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43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110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24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402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2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495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1186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62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733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5455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346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1412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698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90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084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86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737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28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2251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515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6621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149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9767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951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089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023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26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207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761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09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547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801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565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3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89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24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65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3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9B02-2C97-452E-A66E-D99602A3E84E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8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4.png"/><Relationship Id="rId3" Type="http://schemas.openxmlformats.org/officeDocument/2006/relationships/image" Target="../media/image98.jpg"/><Relationship Id="rId7" Type="http://schemas.openxmlformats.org/officeDocument/2006/relationships/image" Target="../media/image99.jpg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67.jpg"/><Relationship Id="rId5" Type="http://schemas.openxmlformats.org/officeDocument/2006/relationships/image" Target="../media/image23.jpg"/><Relationship Id="rId10" Type="http://schemas.openxmlformats.org/officeDocument/2006/relationships/image" Target="../media/image90.jpg"/><Relationship Id="rId4" Type="http://schemas.openxmlformats.org/officeDocument/2006/relationships/image" Target="../media/image32.jpg"/><Relationship Id="rId9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4.png"/><Relationship Id="rId3" Type="http://schemas.openxmlformats.org/officeDocument/2006/relationships/image" Target="../media/image11.jpg"/><Relationship Id="rId7" Type="http://schemas.openxmlformats.org/officeDocument/2006/relationships/image" Target="../media/image67.jp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90.jpg"/><Relationship Id="rId5" Type="http://schemas.openxmlformats.org/officeDocument/2006/relationships/image" Target="../media/image32.jpg"/><Relationship Id="rId10" Type="http://schemas.openxmlformats.org/officeDocument/2006/relationships/image" Target="../media/image98.jpg"/><Relationship Id="rId4" Type="http://schemas.openxmlformats.org/officeDocument/2006/relationships/image" Target="../media/image23.jpg"/><Relationship Id="rId9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4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2.jp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8.jp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9.jp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2.jpg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0.jp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5" Type="http://schemas.openxmlformats.org/officeDocument/2006/relationships/image" Target="../media/image32.jpg"/><Relationship Id="rId4" Type="http://schemas.openxmlformats.org/officeDocument/2006/relationships/image" Target="../media/image1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4.png"/><Relationship Id="rId4" Type="http://schemas.openxmlformats.org/officeDocument/2006/relationships/image" Target="../media/image8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027" y="1960778"/>
            <a:ext cx="393897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de-DE" sz="32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270" r="4828" b="1870"/>
          <a:stretch/>
        </p:blipFill>
        <p:spPr bwMode="auto">
          <a:xfrm>
            <a:off x="5565422" y="1557867"/>
            <a:ext cx="3059289" cy="2291644"/>
          </a:xfrm>
          <a:prstGeom prst="parallelogram">
            <a:avLst>
              <a:gd name="adj" fmla="val 368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8" y="397498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Johann Sebastian Bach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828385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 smtClean="0">
                <a:latin typeface="Ghostlight" panose="00000500000000000000" pitchFamily="2" charset="0"/>
              </a:rPr>
              <a:t>Die bekanntesten Werke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1821" r="3553" b="2412"/>
          <a:stretch/>
        </p:blipFill>
        <p:spPr>
          <a:xfrm>
            <a:off x="395288" y="1459970"/>
            <a:ext cx="2024618" cy="3307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68" y="1459969"/>
            <a:ext cx="2332945" cy="33072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19906" y="1458606"/>
            <a:ext cx="2776978" cy="938102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+mj-lt"/>
              </a:rPr>
              <a:t>„Das wohltemperierte Klavier</a:t>
            </a:r>
            <a:r>
              <a:rPr lang="de-DE" sz="1400" dirty="0" smtClean="0">
                <a:solidFill>
                  <a:schemeClr val="tx1"/>
                </a:solidFill>
                <a:latin typeface="+mj-lt"/>
              </a:rPr>
              <a:t>“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</a:rPr>
              <a:t>(die Sammlung der Klavierwerke</a:t>
            </a:r>
            <a:r>
              <a:rPr lang="de-DE" sz="1400" dirty="0" smtClean="0">
                <a:solidFill>
                  <a:schemeClr val="tx1"/>
                </a:solidFill>
              </a:rPr>
              <a:t>) 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66685" y="3829160"/>
            <a:ext cx="2776978" cy="938102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„</a:t>
            </a:r>
            <a:r>
              <a:rPr lang="it-IT" sz="1400" dirty="0">
                <a:solidFill>
                  <a:schemeClr val="tx1"/>
                </a:solidFill>
                <a:latin typeface="+mj-lt"/>
              </a:rPr>
              <a:t>Toccata und Fuge in </a:t>
            </a:r>
            <a:endParaRPr lang="it-IT" sz="1400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it-IT" sz="1400" dirty="0" smtClean="0">
                <a:solidFill>
                  <a:schemeClr val="tx1"/>
                </a:solidFill>
                <a:latin typeface="+mj-lt"/>
              </a:rPr>
              <a:t>d-Moll</a:t>
            </a:r>
            <a:r>
              <a:rPr lang="de-DE" sz="1400" dirty="0" smtClean="0">
                <a:solidFill>
                  <a:schemeClr val="tx1"/>
                </a:solidFill>
                <a:latin typeface="+mj-lt"/>
              </a:rPr>
              <a:t>“</a:t>
            </a:r>
          </a:p>
          <a:p>
            <a:pPr algn="ctr"/>
            <a:r>
              <a:rPr lang="de-DE" sz="1400" dirty="0">
                <a:solidFill>
                  <a:schemeClr val="tx1"/>
                </a:solidFill>
              </a:rPr>
              <a:t>(der bekannteste Orgelwerk</a:t>
            </a:r>
            <a:r>
              <a:rPr lang="de-DE" sz="1400" dirty="0" smtClean="0">
                <a:solidFill>
                  <a:schemeClr val="tx1"/>
                </a:solidFill>
              </a:rPr>
              <a:t>) 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5" y="0"/>
            <a:ext cx="9183045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288" y="0"/>
            <a:ext cx="3592333" cy="1865805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Georg Friedrich Händel 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1685‒1759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431376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Georg Friedrich Händel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" y="1376486"/>
            <a:ext cx="38382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Georg Friedrich Händel </a:t>
            </a:r>
            <a:r>
              <a:rPr lang="de-DE" sz="1600" dirty="0" smtClean="0"/>
              <a:t>war </a:t>
            </a:r>
            <a:r>
              <a:rPr lang="de-DE" sz="1600" dirty="0"/>
              <a:t>ein deutsch-britischer Komponist des Barock.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>
          <a:xfrm>
            <a:off x="4709053" y="232661"/>
            <a:ext cx="4137594" cy="47530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308427" y="2269400"/>
            <a:ext cx="702301" cy="276999"/>
            <a:chOff x="6777850" y="2563810"/>
            <a:chExt cx="702301" cy="276999"/>
          </a:xfrm>
        </p:grpSpPr>
        <p:sp>
          <p:nvSpPr>
            <p:cNvPr id="2" name="Овал 1"/>
            <p:cNvSpPr/>
            <p:nvPr/>
          </p:nvSpPr>
          <p:spPr>
            <a:xfrm>
              <a:off x="6777850" y="2630310"/>
              <a:ext cx="144000" cy="144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49850" y="2563810"/>
              <a:ext cx="6303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latin typeface="+mj-lt"/>
                  <a:ea typeface="Calibri" panose="020F0502020204030204" pitchFamily="34" charset="0"/>
                </a:rPr>
                <a:t>Saale</a:t>
              </a:r>
              <a:endParaRPr lang="ru-RU" sz="1200" dirty="0">
                <a:latin typeface="+mj-lt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3" y="2612899"/>
            <a:ext cx="2283263" cy="1520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1" y="2478665"/>
            <a:ext cx="3197802" cy="2664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639830"/>
            <a:ext cx="4199467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Dank ihm sind Genres wie Oper und Oratorium in der Musik erschienen.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5288" y="397498"/>
            <a:ext cx="40322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Georg Friedrich Händel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35" y="0"/>
            <a:ext cx="426846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/>
        </p:blipFill>
        <p:spPr>
          <a:xfrm>
            <a:off x="1137048" y="2495788"/>
            <a:ext cx="1924516" cy="2647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288" y="828385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Die bekanntesten Werke</a:t>
            </a:r>
            <a:endParaRPr lang="ru-RU" sz="2800" dirty="0">
              <a:latin typeface="Ghostlight" panose="00000500000000000000" pitchFamily="2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95288" y="1690159"/>
            <a:ext cx="4789596" cy="3077103"/>
            <a:chOff x="395288" y="1690159"/>
            <a:chExt cx="4789596" cy="307710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6" t="1063" r="6371" b="2585"/>
            <a:stretch/>
          </p:blipFill>
          <p:spPr>
            <a:xfrm>
              <a:off x="395288" y="1690159"/>
              <a:ext cx="4789596" cy="3070522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95288" y="4298211"/>
              <a:ext cx="1715734" cy="469051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„</a:t>
              </a:r>
              <a:r>
                <a:rPr lang="de-DE" sz="1400" dirty="0" err="1" smtClean="0">
                  <a:solidFill>
                    <a:schemeClr val="tx1"/>
                  </a:solidFill>
                  <a:latin typeface="+mj-lt"/>
                </a:rPr>
                <a:t>Messiah</a:t>
              </a:r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“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373511" y="1690159"/>
            <a:ext cx="3375202" cy="3077104"/>
            <a:chOff x="5373511" y="1690159"/>
            <a:chExt cx="3375202" cy="30771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5"/>
            <a:stretch/>
          </p:blipFill>
          <p:spPr>
            <a:xfrm>
              <a:off x="5373511" y="1690159"/>
              <a:ext cx="3375202" cy="3077101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5373511" y="4298211"/>
              <a:ext cx="2113226" cy="46905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„</a:t>
              </a:r>
              <a:r>
                <a:rPr lang="it-IT" sz="1400" dirty="0" smtClean="0">
                  <a:solidFill>
                    <a:schemeClr val="tx1"/>
                  </a:solidFill>
                  <a:latin typeface="+mj-lt"/>
                </a:rPr>
                <a:t>Halleluja</a:t>
              </a:r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“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5288" y="397498"/>
            <a:ext cx="50346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Georg Friedrich Händel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62133" y="376238"/>
            <a:ext cx="3081868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Sein </a:t>
            </a:r>
            <a:r>
              <a:rPr lang="de-DE" sz="1600" dirty="0"/>
              <a:t>Hauptwerk umfasst 42 Opern und 25 Oratorien.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288" y="828385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Die bekanntesten Werke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288" y="397498"/>
            <a:ext cx="50346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Georg Friedrich Händel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29956" y="376238"/>
            <a:ext cx="3714045" cy="1594622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Das sind Kirchenmusik für den englischen Hof, Kantaten, zahlreiche Werke für Orchester sowie Kammer- und Klaviermusik.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63" y="2167467"/>
            <a:ext cx="2305050" cy="2599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8121" r="6090" b="12208"/>
          <a:stretch/>
        </p:blipFill>
        <p:spPr>
          <a:xfrm>
            <a:off x="395288" y="1506003"/>
            <a:ext cx="4626856" cy="3261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8" y="0"/>
            <a:ext cx="9183045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288" y="0"/>
            <a:ext cx="3592333" cy="1865805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Wolfgang Amadeus Mozart 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1756‒1791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0578" y="3911305"/>
            <a:ext cx="3338222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Wunderkind </a:t>
            </a:r>
            <a:r>
              <a:rPr lang="de-DE" sz="1600" dirty="0"/>
              <a:t>seiner Zeit: der junge Mozart.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493898"/>
            <a:ext cx="38382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Wolfgang Amadeus Mozart </a:t>
            </a:r>
            <a:r>
              <a:rPr lang="de-DE" sz="1600" dirty="0" smtClean="0"/>
              <a:t>war </a:t>
            </a:r>
            <a:r>
              <a:rPr lang="de-DE" sz="1600" dirty="0"/>
              <a:t>ein Salzburger Musiker und Komponist der Wiener Klassik.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24187"/>
          <a:stretch/>
        </p:blipFill>
        <p:spPr>
          <a:xfrm>
            <a:off x="4667184" y="0"/>
            <a:ext cx="4476816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3" y="2596077"/>
            <a:ext cx="2985262" cy="2547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089" y="397498"/>
            <a:ext cx="4014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Wolfgang Amadeus Mozart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64" y="0"/>
            <a:ext cx="3849736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089" y="397498"/>
            <a:ext cx="4014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Wolfgang Amadeus Mozart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3174835"/>
            <a:ext cx="4427538" cy="1080000"/>
            <a:chOff x="0" y="3174835"/>
            <a:chExt cx="4427538" cy="10800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3286856"/>
              <a:ext cx="3635022" cy="855958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/>
                <a:t>Mit </a:t>
              </a:r>
              <a:r>
                <a:rPr lang="de-DE" sz="1600" dirty="0" smtClean="0"/>
                <a:t>4 </a:t>
              </a:r>
              <a:r>
                <a:rPr lang="de-DE" sz="1600" dirty="0"/>
                <a:t>Jahren lernte er auch noch Geige.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538" y="3174835"/>
              <a:ext cx="1080000" cy="1080000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0" y="1677053"/>
            <a:ext cx="4427538" cy="1080000"/>
            <a:chOff x="0" y="1381877"/>
            <a:chExt cx="4427538" cy="10800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1493898"/>
              <a:ext cx="3635022" cy="855958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/>
                <a:t>Schon im Alter von 3 Jahren begann er Klavier zu spielen. 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538" y="1381877"/>
              <a:ext cx="1080000" cy="1080000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3089" y="397498"/>
            <a:ext cx="4014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Wolfgang Amadeus Mozart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493898"/>
            <a:ext cx="40414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Sein erstes Musikstück komponierte er im Alter von gerade mal </a:t>
            </a:r>
            <a:r>
              <a:rPr lang="de-DE" sz="1600" dirty="0" smtClean="0"/>
              <a:t>9 </a:t>
            </a:r>
            <a:r>
              <a:rPr lang="de-DE" sz="1600" dirty="0"/>
              <a:t>Jahren.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970767"/>
            <a:ext cx="4041422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Mit </a:t>
            </a:r>
            <a:r>
              <a:rPr lang="de-DE" sz="1600" dirty="0" smtClean="0"/>
              <a:t>11 </a:t>
            </a:r>
            <a:r>
              <a:rPr lang="de-DE" sz="1600" dirty="0"/>
              <a:t>Jahren versuchte er sich schon an einer Oper.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37" y="0"/>
            <a:ext cx="4163663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64" y="1556087"/>
            <a:ext cx="659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Ghostlight" panose="00000500000000000000" pitchFamily="2" charset="0"/>
              </a:rPr>
              <a:t>Deutsche Musik ist eine der wichtigsten in der Geschichte der Musik.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b="15281"/>
          <a:stretch/>
        </p:blipFill>
        <p:spPr>
          <a:xfrm>
            <a:off x="5027331" y="2875240"/>
            <a:ext cx="2832664" cy="1958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38" y="1943532"/>
            <a:ext cx="1779411" cy="17794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7556889" y="4196577"/>
            <a:ext cx="961324" cy="9613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7406668" y="2661607"/>
            <a:ext cx="961324" cy="9613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3877332" y="3507707"/>
            <a:ext cx="961324" cy="9613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2647996" y="3671933"/>
            <a:ext cx="961324" cy="9613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" y="3054214"/>
            <a:ext cx="1779411" cy="1779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3089" y="397498"/>
            <a:ext cx="4014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Wolfgang Amadeus Mozart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87900" y="397498"/>
            <a:ext cx="4356100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Nach 1773 nahm er in Salzburg die Stellen als Hoforganist und Kaiserlicher Kammerkomponist an.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r="17752"/>
          <a:stretch/>
        </p:blipFill>
        <p:spPr>
          <a:xfrm>
            <a:off x="5632980" y="1772355"/>
            <a:ext cx="3115733" cy="2994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772355"/>
            <a:ext cx="4991513" cy="2994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288" y="828385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smtClean="0">
                <a:latin typeface="Ghostlight" panose="00000500000000000000" pitchFamily="2" charset="0"/>
              </a:rPr>
              <a:t>Die bekanntesten Werke</a:t>
            </a:r>
            <a:endParaRPr lang="ru-RU" sz="2800" dirty="0">
              <a:latin typeface="Ghostlight" panose="000005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7400" y="376238"/>
            <a:ext cx="3276601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Mozarts kompositorisches Schaffen umfasst mehr als 600 </a:t>
            </a:r>
            <a:r>
              <a:rPr lang="de-DE" sz="1600" dirty="0" smtClean="0"/>
              <a:t>Werke.</a:t>
            </a:r>
            <a:endParaRPr lang="de-DE" sz="16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293708" y="1702402"/>
            <a:ext cx="2573692" cy="3222907"/>
            <a:chOff x="3293708" y="1702402"/>
            <a:chExt cx="2573692" cy="322290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5" t="6804" r="8729" b="8478"/>
            <a:stretch/>
          </p:blipFill>
          <p:spPr>
            <a:xfrm>
              <a:off x="3303763" y="1702402"/>
              <a:ext cx="2563637" cy="32229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3293708" y="4368803"/>
              <a:ext cx="2573692" cy="556506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  <a:latin typeface="+mj-lt"/>
                </a:rPr>
                <a:t>„</a:t>
              </a:r>
              <a:r>
                <a:rPr lang="de-DE" sz="1600" dirty="0">
                  <a:solidFill>
                    <a:schemeClr val="tx1"/>
                  </a:solidFill>
                  <a:latin typeface="+mj-lt"/>
                </a:rPr>
                <a:t>Don Giovanni</a:t>
              </a:r>
              <a:r>
                <a:rPr lang="de-DE" sz="1600" dirty="0" smtClean="0">
                  <a:solidFill>
                    <a:schemeClr val="tx1"/>
                  </a:solidFill>
                  <a:latin typeface="+mj-lt"/>
                </a:rPr>
                <a:t>“</a:t>
              </a:r>
              <a:endParaRPr lang="de-DE" sz="16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95287" y="1702402"/>
            <a:ext cx="2592388" cy="3222907"/>
            <a:chOff x="395287" y="1702402"/>
            <a:chExt cx="2592388" cy="322290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06"/>
            <a:stretch/>
          </p:blipFill>
          <p:spPr>
            <a:xfrm>
              <a:off x="395287" y="1702402"/>
              <a:ext cx="2590800" cy="3222907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413984" y="4368802"/>
              <a:ext cx="2573691" cy="556506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+mj-lt"/>
                </a:rPr>
                <a:t>„Figaros Hochzeit</a:t>
              </a:r>
              <a:r>
                <a:rPr lang="de-DE" sz="1600" dirty="0" smtClean="0">
                  <a:solidFill>
                    <a:schemeClr val="tx1"/>
                  </a:solidFill>
                  <a:latin typeface="+mj-lt"/>
                </a:rPr>
                <a:t>“</a:t>
              </a:r>
              <a:endParaRPr lang="de-DE" sz="16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73434" y="1702402"/>
            <a:ext cx="2575280" cy="3222906"/>
            <a:chOff x="6173434" y="1702402"/>
            <a:chExt cx="2575280" cy="322290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29"/>
            <a:stretch/>
          </p:blipFill>
          <p:spPr>
            <a:xfrm>
              <a:off x="6173434" y="1702402"/>
              <a:ext cx="2575280" cy="3196977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6175021" y="4368802"/>
              <a:ext cx="2573692" cy="556506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  <a:latin typeface="+mj-lt"/>
                </a:rPr>
                <a:t>„</a:t>
              </a:r>
              <a:r>
                <a:rPr lang="de-DE" sz="1600" dirty="0">
                  <a:solidFill>
                    <a:schemeClr val="tx1"/>
                  </a:solidFill>
                  <a:latin typeface="+mj-lt"/>
                </a:rPr>
                <a:t>Die Zauberflöte</a:t>
              </a:r>
              <a:r>
                <a:rPr lang="de-DE" sz="1600" dirty="0" smtClean="0">
                  <a:solidFill>
                    <a:schemeClr val="tx1"/>
                  </a:solidFill>
                  <a:latin typeface="+mj-lt"/>
                </a:rPr>
                <a:t>“ </a:t>
              </a:r>
              <a:endParaRPr lang="de-DE" sz="16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3089" y="397498"/>
            <a:ext cx="5454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Wolfgang Amadeus Mozart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5" y="0"/>
            <a:ext cx="9159056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289" y="0"/>
            <a:ext cx="2754312" cy="1896582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Ludwig </a:t>
            </a:r>
            <a:r>
              <a:rPr lang="de-DE" dirty="0">
                <a:solidFill>
                  <a:schemeClr val="bg1"/>
                </a:solidFill>
              </a:rPr>
              <a:t>van Beethoven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1770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‒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1827</a:t>
            </a:r>
            <a:endParaRPr lang="de-DE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056" y="4157526"/>
            <a:ext cx="3514612" cy="609737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Ein Komponist ohne </a:t>
            </a:r>
            <a:r>
              <a:rPr lang="de-DE" sz="1600" dirty="0" smtClean="0"/>
              <a:t>Gehör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4775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Ludwig van Beethoven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" y="1376486"/>
            <a:ext cx="38382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Der deutsche Komponist und Pianist zählt zu den Vollendern der Wiener Klassik.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>
          <a:xfrm>
            <a:off x="4709053" y="232661"/>
            <a:ext cx="4137594" cy="47530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348848" y="2709569"/>
            <a:ext cx="622286" cy="420999"/>
            <a:chOff x="6538707" y="2630310"/>
            <a:chExt cx="622286" cy="420999"/>
          </a:xfrm>
        </p:grpSpPr>
        <p:sp>
          <p:nvSpPr>
            <p:cNvPr id="2" name="Овал 1"/>
            <p:cNvSpPr/>
            <p:nvPr/>
          </p:nvSpPr>
          <p:spPr>
            <a:xfrm>
              <a:off x="6777850" y="2630310"/>
              <a:ext cx="144000" cy="144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38707" y="2774310"/>
              <a:ext cx="6222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latin typeface="+mj-lt"/>
                  <a:ea typeface="Calibri" panose="020F0502020204030204" pitchFamily="34" charset="0"/>
                </a:rPr>
                <a:t>Bonn</a:t>
              </a:r>
              <a:endParaRPr lang="ru-RU" sz="1200" dirty="0">
                <a:latin typeface="+mj-lt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13" y="3220532"/>
            <a:ext cx="2108400" cy="14068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4" y="2478665"/>
            <a:ext cx="2664835" cy="2664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4775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Ludwig van Beethoven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955822" y="397498"/>
            <a:ext cx="4188178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Seine Kammermusik wurde als vollkommen neuartig bezeichnet. Er wurde darüber hinaus auch als Meister der Improvisation bekannt.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1076766"/>
            <a:ext cx="3930739" cy="369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9 Symphonien;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5 Klavierkonzerten;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16 Streichquartetten;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32 Klaviersonaten;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die</a:t>
            </a:r>
            <a:r>
              <a:rPr lang="de-DE" sz="2000" dirty="0" smtClean="0">
                <a:ea typeface="Calibri" panose="020F0502020204030204" pitchFamily="34" charset="0"/>
              </a:rPr>
              <a:t> </a:t>
            </a:r>
            <a:r>
              <a:rPr lang="de-DE" sz="2000" dirty="0">
                <a:ea typeface="Calibri" panose="020F0502020204030204" pitchFamily="34" charset="0"/>
              </a:rPr>
              <a:t>Oper „</a:t>
            </a:r>
            <a:r>
              <a:rPr lang="de-DE" sz="2000" dirty="0" smtClean="0">
                <a:ea typeface="Calibri" panose="020F0502020204030204" pitchFamily="34" charset="0"/>
              </a:rPr>
              <a:t>Fidelio“;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2 Messen.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2" y="1879338"/>
            <a:ext cx="3802747" cy="2887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6"/>
          <a:stretch/>
        </p:blipFill>
        <p:spPr>
          <a:xfrm flipH="1">
            <a:off x="1" y="0"/>
            <a:ext cx="9144000" cy="51435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305778" y="3665084"/>
            <a:ext cx="38382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Im </a:t>
            </a:r>
            <a:r>
              <a:rPr lang="de-DE" sz="1600" dirty="0"/>
              <a:t>Alter von 26 Jahren bis zu seinem Tod litt Beethoven an völliger Taubheit.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4775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Ludwig van Beethoven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196454"/>
            <a:ext cx="4233333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Seine </a:t>
            </a:r>
            <a:r>
              <a:rPr lang="de-DE" sz="1600" dirty="0"/>
              <a:t>erhaltenen Tagebücher geben eine tragische Vorstellung über das Empfinden eines vereinsamten Menschen und Genies.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>
          <a:xfrm>
            <a:off x="5108153" y="0"/>
            <a:ext cx="4035848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3804" r="2382" b="4014"/>
          <a:stretch/>
        </p:blipFill>
        <p:spPr>
          <a:xfrm>
            <a:off x="493007" y="2544855"/>
            <a:ext cx="3249152" cy="222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4775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Ludwig van Beethoven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288" y="828385"/>
            <a:ext cx="4775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„Mondscheinsonate“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396" r="8656" b="9400"/>
          <a:stretch/>
        </p:blipFill>
        <p:spPr>
          <a:xfrm>
            <a:off x="5350933" y="0"/>
            <a:ext cx="3793067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8" y="2403714"/>
            <a:ext cx="3307291" cy="23316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3812" y="1547756"/>
            <a:ext cx="4122032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„Mondscheinsonate“ ist der berühmteste Teil seiner 9. Sinfonie.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5" y="0"/>
            <a:ext cx="9183045" cy="51435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-39045" y="3665084"/>
            <a:ext cx="3838222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Er war ein </a:t>
            </a:r>
            <a:r>
              <a:rPr lang="de-DE" sz="1600" dirty="0"/>
              <a:t>großer österreichischer Komponist, einer der Begründer der Romantik in der Musik.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95289" y="0"/>
            <a:ext cx="2709156" cy="1896582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Franz Peter Schubert 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1797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‒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1828 </a:t>
            </a:r>
            <a:endParaRPr lang="de-DE" sz="7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4775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Franz Peter Schubert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287" y="1099344"/>
            <a:ext cx="40687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ea typeface="Calibri" panose="020F0502020204030204" pitchFamily="34" charset="0"/>
              </a:rPr>
              <a:t>Ü</a:t>
            </a:r>
            <a:r>
              <a:rPr lang="de-DE" sz="2000" dirty="0" smtClean="0">
                <a:ea typeface="Calibri" panose="020F0502020204030204" pitchFamily="34" charset="0"/>
              </a:rPr>
              <a:t>ber </a:t>
            </a:r>
            <a:r>
              <a:rPr lang="de-DE" sz="2000" dirty="0">
                <a:ea typeface="Calibri" panose="020F0502020204030204" pitchFamily="34" charset="0"/>
              </a:rPr>
              <a:t>600 Lieder, </a:t>
            </a:r>
            <a:endParaRPr lang="de-DE" sz="2000" dirty="0" smtClean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9 </a:t>
            </a:r>
            <a:r>
              <a:rPr lang="de-DE" sz="2000" dirty="0">
                <a:ea typeface="Calibri" panose="020F0502020204030204" pitchFamily="34" charset="0"/>
              </a:rPr>
              <a:t>Symphonien </a:t>
            </a:r>
            <a:endParaRPr lang="de-DE" sz="2000" dirty="0" smtClean="0"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ea typeface="Calibri" panose="020F0502020204030204" pitchFamily="34" charset="0"/>
              </a:rPr>
              <a:t> </a:t>
            </a:r>
            <a:r>
              <a:rPr lang="de-DE" sz="2000" dirty="0" smtClean="0">
                <a:ea typeface="Calibri" panose="020F0502020204030204" pitchFamily="34" charset="0"/>
              </a:rPr>
              <a:t>  („</a:t>
            </a:r>
            <a:r>
              <a:rPr lang="de-DE" sz="2000" dirty="0">
                <a:ea typeface="Calibri" panose="020F0502020204030204" pitchFamily="34" charset="0"/>
              </a:rPr>
              <a:t>Unvollendete Symphonie“), </a:t>
            </a:r>
            <a:endParaRPr lang="de-DE" sz="2000" dirty="0" smtClean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liturgische </a:t>
            </a:r>
            <a:r>
              <a:rPr lang="de-DE" sz="2000" dirty="0">
                <a:ea typeface="Calibri" panose="020F0502020204030204" pitchFamily="34" charset="0"/>
              </a:rPr>
              <a:t>Musik, </a:t>
            </a:r>
            <a:endParaRPr lang="de-DE" sz="2000" dirty="0" smtClean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Opern</a:t>
            </a:r>
            <a:r>
              <a:rPr lang="de-DE" sz="2000" dirty="0">
                <a:ea typeface="Calibri" panose="020F0502020204030204" pitchFamily="34" charset="0"/>
              </a:rPr>
              <a:t>, </a:t>
            </a:r>
            <a:endParaRPr lang="de-DE" sz="2000" dirty="0" smtClean="0"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Kammermusik,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ea typeface="Calibri" panose="020F0502020204030204" pitchFamily="34" charset="0"/>
              </a:rPr>
              <a:t>Soloklaviermusik</a:t>
            </a:r>
            <a:r>
              <a:rPr lang="de-DE" sz="2000" dirty="0"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91" y="4172"/>
            <a:ext cx="3550809" cy="5139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64" y="1556087"/>
            <a:ext cx="6592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Ghostlight" panose="00000500000000000000" pitchFamily="2" charset="0"/>
              </a:rPr>
              <a:t>Einige der besten Musiker und Komponisten in der Geschichte der Menschheit stammten gerade aus Deutschland.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 b="25417"/>
          <a:stretch/>
        </p:blipFill>
        <p:spPr>
          <a:xfrm>
            <a:off x="0" y="1813269"/>
            <a:ext cx="9143999" cy="3330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288" y="986586"/>
            <a:ext cx="2592387" cy="4026898"/>
            <a:chOff x="395288" y="986586"/>
            <a:chExt cx="2592387" cy="402689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12437"/>
            <a:stretch/>
          </p:blipFill>
          <p:spPr>
            <a:xfrm>
              <a:off x="397042" y="986586"/>
              <a:ext cx="2590633" cy="2924715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395288" y="3911305"/>
              <a:ext cx="2592387" cy="1102179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/>
                <a:t>Er hatte manchmal kein Geld für Notenpapier. </a:t>
              </a:r>
              <a:endParaRPr lang="ru-RU" sz="16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154738" y="986586"/>
            <a:ext cx="2592387" cy="4026894"/>
            <a:chOff x="6154738" y="986586"/>
            <a:chExt cx="2592387" cy="402689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31"/>
            <a:stretch/>
          </p:blipFill>
          <p:spPr>
            <a:xfrm>
              <a:off x="6154738" y="986586"/>
              <a:ext cx="2592387" cy="310218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154738" y="3172637"/>
              <a:ext cx="2592387" cy="1840843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/>
                <a:t>Aber er hat einen großen Beitrag zur Entwicklung der klassischen Musik der Romantik geleistet.</a:t>
              </a:r>
              <a:endParaRPr lang="ru-RU" sz="16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275013" y="986585"/>
            <a:ext cx="2592387" cy="4026895"/>
            <a:chOff x="3275013" y="986585"/>
            <a:chExt cx="2592387" cy="40268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4" t="13808" r="38455"/>
            <a:stretch/>
          </p:blipFill>
          <p:spPr>
            <a:xfrm>
              <a:off x="3275013" y="986585"/>
              <a:ext cx="2592387" cy="3051823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3275013" y="3911301"/>
              <a:ext cx="2592387" cy="1102179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/>
                <a:t>Franz Schubert starb im Alter von 31 Jahren. </a:t>
              </a:r>
              <a:endParaRPr lang="ru-RU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5288" y="397498"/>
            <a:ext cx="8351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Franz Peter Schubert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5" y="0"/>
            <a:ext cx="91830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8" y="0"/>
            <a:ext cx="2408069" cy="2327469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Wilhelm Richard Wagner 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1813‒1883</a:t>
            </a:r>
            <a:endParaRPr lang="de-DE" sz="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9045" y="3665084"/>
            <a:ext cx="38382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Er war </a:t>
            </a:r>
            <a:r>
              <a:rPr lang="de-DE" sz="1600" dirty="0"/>
              <a:t>ein deutscher Komponist, Dirigent, Dramatiker und </a:t>
            </a:r>
            <a:r>
              <a:rPr lang="de-DE" sz="1600" dirty="0" smtClean="0"/>
              <a:t>Philosoph</a:t>
            </a:r>
            <a:r>
              <a:rPr lang="ru-RU" sz="16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5506" y="1424109"/>
            <a:ext cx="4516016" cy="1594622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Er galt als der größte Reformer der Opernmusik. </a:t>
            </a:r>
            <a:endParaRPr lang="de-DE" sz="1600" dirty="0" smtClean="0"/>
          </a:p>
          <a:p>
            <a:pPr algn="ctr"/>
            <a:r>
              <a:rPr lang="de-DE" sz="1600" dirty="0" smtClean="0"/>
              <a:t>Er </a:t>
            </a:r>
            <a:r>
              <a:rPr lang="de-DE" sz="1600" dirty="0"/>
              <a:t>hatte einen bedeutenden Einfluss auf die europäische Kultur, besonders auf Modernismus und Dekadenz.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>
          <a:xfrm>
            <a:off x="4709053" y="232661"/>
            <a:ext cx="4137594" cy="47530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01011" y="2352197"/>
            <a:ext cx="905109" cy="276999"/>
            <a:chOff x="6777850" y="2571773"/>
            <a:chExt cx="905109" cy="276999"/>
          </a:xfrm>
        </p:grpSpPr>
        <p:sp>
          <p:nvSpPr>
            <p:cNvPr id="2" name="Овал 1"/>
            <p:cNvSpPr/>
            <p:nvPr/>
          </p:nvSpPr>
          <p:spPr>
            <a:xfrm>
              <a:off x="6777850" y="2630310"/>
              <a:ext cx="144000" cy="144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85946" y="2571773"/>
              <a:ext cx="7970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latin typeface="+mj-lt"/>
                  <a:ea typeface="Calibri" panose="020F0502020204030204" pitchFamily="34" charset="0"/>
                </a:rPr>
                <a:t>Leipzig</a:t>
              </a:r>
              <a:endParaRPr lang="ru-RU" sz="1200" dirty="0">
                <a:latin typeface="+mj-lt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16" y="2687733"/>
            <a:ext cx="1446695" cy="2108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6" y="3018731"/>
            <a:ext cx="2743527" cy="2121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88" y="397498"/>
            <a:ext cx="447750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Wilhelm Richard Wagner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3812" y="1547756"/>
            <a:ext cx="448786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Wagner war ein Anhänger des </a:t>
            </a:r>
            <a:r>
              <a:rPr lang="de-DE" sz="1600" dirty="0" smtClean="0"/>
              <a:t>Antisemitismus</a:t>
            </a:r>
            <a:r>
              <a:rPr lang="ru-RU" sz="1600" dirty="0"/>
              <a:t>,</a:t>
            </a:r>
            <a:r>
              <a:rPr lang="de-DE" sz="1600" dirty="0" smtClean="0"/>
              <a:t> </a:t>
            </a:r>
            <a:r>
              <a:rPr lang="de-DE" sz="1600" dirty="0"/>
              <a:t>also gegen Juden und Judentums. </a:t>
            </a:r>
            <a:endParaRPr lang="de-DE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5288" y="397498"/>
            <a:ext cx="439261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Wilhelm Richard Wagner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84" y="0"/>
            <a:ext cx="3900016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2938419"/>
            <a:ext cx="4487862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Seine Ansichten waren Quellen des Nationalsozialismus.</a:t>
            </a:r>
            <a:endParaRPr lang="de-DE" sz="1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377487" y="1259272"/>
            <a:ext cx="2610188" cy="3808788"/>
            <a:chOff x="377487" y="1259272"/>
            <a:chExt cx="2610188" cy="380878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5" r="6320" b="8070"/>
            <a:stretch/>
          </p:blipFill>
          <p:spPr>
            <a:xfrm>
              <a:off x="377487" y="1259272"/>
              <a:ext cx="2610188" cy="3599313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395287" y="4212102"/>
              <a:ext cx="2592388" cy="855958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>
                  <a:latin typeface="+mj-lt"/>
                </a:rPr>
                <a:t>„Tristan und Isolde“</a:t>
              </a:r>
              <a:endParaRPr lang="de-DE" sz="1600" dirty="0" smtClean="0">
                <a:latin typeface="+mj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5287" y="397498"/>
            <a:ext cx="8353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Wilhelm Richard Wagner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275807" y="1259272"/>
            <a:ext cx="2610188" cy="3808788"/>
            <a:chOff x="3275807" y="1259272"/>
            <a:chExt cx="2610188" cy="380878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1"/>
            <a:stretch/>
          </p:blipFill>
          <p:spPr>
            <a:xfrm>
              <a:off x="3275807" y="1259272"/>
              <a:ext cx="2610188" cy="3423374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275807" y="4212102"/>
              <a:ext cx="2592387" cy="855958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>
                  <a:latin typeface="+mj-lt"/>
                </a:rPr>
                <a:t>„Der Ring des Nibelungen</a:t>
              </a:r>
              <a:r>
                <a:rPr lang="de-DE" sz="1600" dirty="0" smtClean="0">
                  <a:latin typeface="+mj-lt"/>
                </a:rPr>
                <a:t>“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156326" y="1259272"/>
            <a:ext cx="2592387" cy="3808788"/>
            <a:chOff x="6156326" y="1259272"/>
            <a:chExt cx="2592387" cy="380878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326" y="1259272"/>
              <a:ext cx="2574586" cy="3615489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6156326" y="4212102"/>
              <a:ext cx="2592387" cy="855958"/>
            </a:xfrm>
            <a:prstGeom prst="rect">
              <a:avLst/>
            </a:prstGeom>
            <a:solidFill>
              <a:srgbClr val="FFD919"/>
            </a:solidFill>
          </p:spPr>
          <p:txBody>
            <a:bodyPr wrap="square" lIns="360000" tIns="180000" rIns="360000" bIns="180000">
              <a:spAutoFit/>
            </a:bodyPr>
            <a:lstStyle/>
            <a:p>
              <a:pPr algn="ctr"/>
              <a:r>
                <a:rPr lang="de-DE" sz="1600" dirty="0">
                  <a:latin typeface="+mj-lt"/>
                </a:rPr>
                <a:t>„Der fliegende Holländer“ </a:t>
              </a:r>
              <a:endParaRPr lang="de-DE" sz="1600" dirty="0" smtClean="0"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5288" y="828385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 smtClean="0">
                <a:latin typeface="Ghostlight" panose="00000500000000000000" pitchFamily="2" charset="0"/>
              </a:rPr>
              <a:t>Die bekanntesten Werke</a:t>
            </a:r>
            <a:endParaRPr lang="ru-RU" sz="2800" dirty="0">
              <a:latin typeface="Ghostlight" panose="000005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77" y="1828800"/>
            <a:ext cx="5228735" cy="29384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67400" y="397498"/>
            <a:ext cx="3276600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Das ist ein Teil des Opernzyklus „Der Ring des Nibelungen“.</a:t>
            </a:r>
            <a:endParaRPr lang="de-DE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5287" y="397498"/>
            <a:ext cx="5472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Wilhelm Richard Wagner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288" y="828385"/>
            <a:ext cx="8335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„Der Weg in Walhalla“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828800"/>
            <a:ext cx="2068455" cy="2938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5" y="0"/>
            <a:ext cx="91830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9" y="0"/>
            <a:ext cx="2408069" cy="1434917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Carl </a:t>
            </a:r>
            <a:r>
              <a:rPr lang="de-DE" dirty="0" smtClean="0">
                <a:solidFill>
                  <a:schemeClr val="bg1"/>
                </a:solidFill>
              </a:rPr>
              <a:t>Orff</a:t>
            </a:r>
            <a:endParaRPr lang="de-DE" sz="1800" dirty="0" smtClean="0">
              <a:solidFill>
                <a:schemeClr val="bg1"/>
              </a:solidFill>
            </a:endParaRPr>
          </a:p>
          <a:p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1895‒1982</a:t>
            </a:r>
            <a:endParaRPr lang="de-DE" sz="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9045" y="3665084"/>
            <a:ext cx="3838222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Carl Orff war </a:t>
            </a:r>
            <a:r>
              <a:rPr lang="de-DE" sz="1600" dirty="0"/>
              <a:t>ein deutscher Komponist und Musikpädagoge.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464050" y="397498"/>
            <a:ext cx="4679950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Sein bekanntestes Werk ist die szenische Kantate „Carmina Burana“, die zu einem der populärsten Chorwerke des 20. Jahrhunderts wurde.</a:t>
            </a:r>
            <a:endParaRPr lang="de-DE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5287" y="397498"/>
            <a:ext cx="5472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Carl Orff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288" y="828385"/>
            <a:ext cx="53437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„Carmina Burana</a:t>
            </a:r>
            <a:r>
              <a:rPr lang="de-DE" sz="2800" dirty="0" smtClean="0">
                <a:latin typeface="Ghostlight" panose="00000500000000000000" pitchFamily="2" charset="0"/>
              </a:rPr>
              <a:t>“</a:t>
            </a:r>
            <a:endParaRPr lang="de-DE" sz="2800" dirty="0"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5759"/>
          <a:stretch/>
        </p:blipFill>
        <p:spPr>
          <a:xfrm>
            <a:off x="395287" y="1889962"/>
            <a:ext cx="3441033" cy="2877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52" y="1889961"/>
            <a:ext cx="3452761" cy="2877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5472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Carl Orff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288" y="828385"/>
            <a:ext cx="53437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„Carmina Burana</a:t>
            </a:r>
            <a:r>
              <a:rPr lang="de-DE" sz="2800" dirty="0" smtClean="0">
                <a:latin typeface="Ghostlight" panose="00000500000000000000" pitchFamily="2" charset="0"/>
              </a:rPr>
              <a:t>“</a:t>
            </a:r>
            <a:endParaRPr lang="de-DE" sz="2800" dirty="0"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1259272"/>
            <a:ext cx="53437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„O, Fortuna!“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2"/>
          <a:stretch/>
        </p:blipFill>
        <p:spPr>
          <a:xfrm>
            <a:off x="4866774" y="0"/>
            <a:ext cx="4277226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733"/>
          <a:stretch/>
        </p:blipFill>
        <p:spPr>
          <a:xfrm>
            <a:off x="395287" y="1897842"/>
            <a:ext cx="2126732" cy="2869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5" y="0"/>
            <a:ext cx="918304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9" y="0"/>
            <a:ext cx="3024186" cy="1465695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Hans Zimmer </a:t>
            </a: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1957</a:t>
            </a:r>
            <a:endParaRPr lang="de-DE" sz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9045" y="3665084"/>
            <a:ext cx="3838222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Hans Zimmer </a:t>
            </a:r>
            <a:r>
              <a:rPr lang="de-DE" sz="1600" dirty="0" smtClean="0"/>
              <a:t>ist </a:t>
            </a:r>
            <a:r>
              <a:rPr lang="de-DE" sz="1600" dirty="0"/>
              <a:t>ein deutscher Filmkomponist, Arrangeur und Musikproduzent.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Was machen wir heute?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380" y="1081932"/>
            <a:ext cx="3663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Ghostlight" panose="00000500000000000000" pitchFamily="2" charset="0"/>
              </a:rPr>
              <a:t>Wir hören kurze </a:t>
            </a:r>
            <a:r>
              <a:rPr lang="de-DE" sz="1600" dirty="0">
                <a:solidFill>
                  <a:schemeClr val="bg1"/>
                </a:solidFill>
                <a:latin typeface="Ghostlight" panose="00000500000000000000" pitchFamily="2" charset="0"/>
              </a:rPr>
              <a:t>Lebensläufe </a:t>
            </a:r>
            <a:r>
              <a:rPr lang="de-DE" sz="1600" dirty="0">
                <a:solidFill>
                  <a:srgbClr val="FFD919"/>
                </a:solidFill>
                <a:latin typeface="Ghostlight" panose="00000500000000000000" pitchFamily="2" charset="0"/>
              </a:rPr>
              <a:t>der bekanntesten Komponisten der klassischen Musik</a:t>
            </a:r>
            <a:r>
              <a:rPr lang="de-DE" sz="1600" dirty="0">
                <a:solidFill>
                  <a:schemeClr val="bg1"/>
                </a:solidFill>
                <a:latin typeface="Ghostlight" panose="00000500000000000000" pitchFamily="2" charset="0"/>
              </a:rPr>
              <a:t> in </a:t>
            </a:r>
            <a:r>
              <a:rPr lang="de-DE" sz="1600" dirty="0" smtClean="0">
                <a:solidFill>
                  <a:schemeClr val="bg1"/>
                </a:solidFill>
                <a:latin typeface="Ghostlight" panose="00000500000000000000" pitchFamily="2" charset="0"/>
              </a:rPr>
              <a:t>Deutschland.</a:t>
            </a:r>
            <a:endParaRPr lang="de-DE" sz="1600" dirty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4" y="1085521"/>
            <a:ext cx="43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rPr>
              <a:t>1.</a:t>
            </a:r>
            <a:endParaRPr lang="de-DE" sz="1600" dirty="0" smtClean="0">
              <a:solidFill>
                <a:schemeClr val="bg2">
                  <a:lumMod val="75000"/>
                </a:schemeClr>
              </a:solidFill>
              <a:latin typeface="Ghostlight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581" y="2446975"/>
            <a:ext cx="43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rPr>
              <a:t>2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rPr>
              <a:t>.</a:t>
            </a:r>
            <a:endParaRPr lang="de-DE" sz="1600" dirty="0" smtClean="0">
              <a:solidFill>
                <a:schemeClr val="bg2">
                  <a:lumMod val="75000"/>
                </a:schemeClr>
              </a:solidFill>
              <a:latin typeface="Ghostlight" panose="000005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574" y="2446975"/>
            <a:ext cx="3817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Ghostlight" panose="00000500000000000000" pitchFamily="2" charset="0"/>
              </a:rPr>
              <a:t>Wir machen einige </a:t>
            </a:r>
            <a:r>
              <a:rPr lang="de-DE" sz="1600" dirty="0" smtClean="0">
                <a:solidFill>
                  <a:srgbClr val="FFD919"/>
                </a:solidFill>
                <a:latin typeface="Ghostlight" panose="00000500000000000000" pitchFamily="2" charset="0"/>
              </a:rPr>
              <a:t>Übungen</a:t>
            </a:r>
            <a:r>
              <a:rPr lang="de-DE" sz="1600" dirty="0" smtClean="0">
                <a:solidFill>
                  <a:schemeClr val="bg1"/>
                </a:solidFill>
                <a:latin typeface="Ghostlight" panose="00000500000000000000" pitchFamily="2" charset="0"/>
              </a:rPr>
              <a:t>.</a:t>
            </a:r>
            <a:endParaRPr lang="de-DE" sz="1600" dirty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b="15281"/>
          <a:stretch/>
        </p:blipFill>
        <p:spPr>
          <a:xfrm>
            <a:off x="5367080" y="2302081"/>
            <a:ext cx="2832664" cy="1958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938">
            <a:off x="6786472" y="1118801"/>
            <a:ext cx="1779411" cy="17794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7737894" y="3794530"/>
            <a:ext cx="961324" cy="9613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4091338" y="3251562"/>
            <a:ext cx="961324" cy="9613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2838657" y="3671933"/>
            <a:ext cx="961324" cy="9613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938">
            <a:off x="1115595" y="3441297"/>
            <a:ext cx="1289599" cy="12895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99867"/>
            <a:ext cx="4343400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Der 10-malige Oscarpreisträger arbeitet in Hollywood. </a:t>
            </a:r>
            <a:endParaRPr lang="de-DE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5287" y="397498"/>
            <a:ext cx="3948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Hans Zimmer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31" y="0"/>
            <a:ext cx="3443169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6" y="2155825"/>
            <a:ext cx="2243368" cy="2995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8353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Hans Zimmer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8" y="1324488"/>
            <a:ext cx="2278818" cy="1710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7244"/>
          <a:stretch/>
        </p:blipFill>
        <p:spPr>
          <a:xfrm>
            <a:off x="3278745" y="1324487"/>
            <a:ext cx="2105526" cy="1710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4489"/>
          <a:stretch/>
        </p:blipFill>
        <p:spPr>
          <a:xfrm>
            <a:off x="5969561" y="1324488"/>
            <a:ext cx="2779151" cy="17104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9" y="3127234"/>
            <a:ext cx="2736724" cy="1710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/>
          <a:stretch/>
        </p:blipFill>
        <p:spPr>
          <a:xfrm>
            <a:off x="3822056" y="3125131"/>
            <a:ext cx="2461935" cy="1712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4" b="9014"/>
          <a:stretch/>
        </p:blipFill>
        <p:spPr>
          <a:xfrm>
            <a:off x="6938275" y="3127235"/>
            <a:ext cx="1810438" cy="171045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36695" y="376238"/>
            <a:ext cx="4307305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Zimmers Musik ist so anders wie diese Filme, aber sie gehen ans Herz. </a:t>
            </a:r>
            <a:endParaRPr lang="de-DE" sz="1600" dirty="0" smtClean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36695" y="3665084"/>
            <a:ext cx="4307305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Hans Zimmer ist einer der einflussreichsten und bekanntesten Filmkomponisten der Gegenwart.</a:t>
            </a:r>
            <a:endParaRPr lang="de-DE" sz="1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3948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Hans Zimmer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37" y="0"/>
            <a:ext cx="3887763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288" y="828385"/>
            <a:ext cx="3948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latin typeface="Ghostlight" panose="00000500000000000000" pitchFamily="2" charset="0"/>
              </a:rPr>
              <a:t>„End </a:t>
            </a:r>
            <a:r>
              <a:rPr lang="de-DE" sz="2800" dirty="0" err="1">
                <a:latin typeface="Ghostlight" panose="00000500000000000000" pitchFamily="2" charset="0"/>
              </a:rPr>
              <a:t>Titles</a:t>
            </a:r>
            <a:r>
              <a:rPr lang="de-DE" sz="2800" dirty="0">
                <a:latin typeface="Ghostlight" panose="00000500000000000000" pitchFamily="2" charset="0"/>
              </a:rPr>
              <a:t>“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690159"/>
            <a:ext cx="4074789" cy="2574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9" y="0"/>
            <a:ext cx="2059153" cy="1896582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Ramin Djawadi 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sz="2000" dirty="0" smtClean="0">
                <a:solidFill>
                  <a:schemeClr val="bg1"/>
                </a:solidFill>
                <a:latin typeface="+mn-lt"/>
              </a:rPr>
              <a:t>1974</a:t>
            </a:r>
            <a:endParaRPr lang="de-DE" sz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1729" y="3418862"/>
            <a:ext cx="3838222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Ramin </a:t>
            </a:r>
            <a:r>
              <a:rPr lang="de-DE" sz="1600" dirty="0" smtClean="0"/>
              <a:t>Djawadi </a:t>
            </a:r>
            <a:r>
              <a:rPr lang="de-DE" sz="1600" dirty="0"/>
              <a:t>ist ein deutsch-iranischer Komponist orchestraler Musik für Film und Fernsehen.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3948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Ramin Djawadi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828385"/>
            <a:ext cx="524123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latin typeface="Ghostlight" panose="00000500000000000000" pitchFamily="2" charset="0"/>
              </a:rPr>
              <a:t>„Game of Thrones</a:t>
            </a:r>
            <a:r>
              <a:rPr lang="en-US" sz="2800" dirty="0" smtClean="0">
                <a:latin typeface="Ghostlight" panose="00000500000000000000" pitchFamily="2" charset="0"/>
              </a:rPr>
              <a:t>“</a:t>
            </a:r>
          </a:p>
          <a:p>
            <a:r>
              <a:rPr lang="en-US" sz="2800" dirty="0" smtClean="0">
                <a:latin typeface="Ghostlight" panose="00000500000000000000" pitchFamily="2" charset="0"/>
              </a:rPr>
              <a:t>„</a:t>
            </a:r>
            <a:r>
              <a:rPr lang="en-US" sz="2800" dirty="0">
                <a:latin typeface="Ghostlight" panose="00000500000000000000" pitchFamily="2" charset="0"/>
              </a:rPr>
              <a:t>Spiel der Throne“</a:t>
            </a:r>
            <a:endParaRPr lang="de-DE" sz="2800" dirty="0">
              <a:latin typeface="Ghostlight" panose="000005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121046"/>
            <a:ext cx="4301952" cy="2419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20" y="0"/>
            <a:ext cx="349758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8353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Ramin Djawadi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914401"/>
            <a:ext cx="3938244" cy="1969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9234"/>
          <a:stretch/>
        </p:blipFill>
        <p:spPr>
          <a:xfrm>
            <a:off x="395287" y="3038956"/>
            <a:ext cx="3938244" cy="190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2"/>
          <a:stretch/>
        </p:blipFill>
        <p:spPr>
          <a:xfrm>
            <a:off x="4810469" y="3038956"/>
            <a:ext cx="3938244" cy="1909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 b="7163"/>
          <a:stretch/>
        </p:blipFill>
        <p:spPr>
          <a:xfrm>
            <a:off x="4810469" y="914401"/>
            <a:ext cx="3938244" cy="1969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9" y="0"/>
            <a:ext cx="2059153" cy="1896582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David Garrett </a:t>
            </a: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1980</a:t>
            </a:r>
            <a:endParaRPr lang="de-DE" sz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911305"/>
            <a:ext cx="3419475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David </a:t>
            </a:r>
            <a:r>
              <a:rPr lang="de-DE" sz="1600" dirty="0" smtClean="0"/>
              <a:t>Garrett </a:t>
            </a:r>
            <a:r>
              <a:rPr lang="de-DE" sz="1600" dirty="0"/>
              <a:t>ist ein deutscher Geiger.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143500" y="0"/>
            <a:ext cx="4000500" cy="5143500"/>
            <a:chOff x="5143500" y="0"/>
            <a:chExt cx="4000500" cy="51435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143500" y="0"/>
              <a:ext cx="4000500" cy="514350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553537" y="867226"/>
              <a:ext cx="31804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/>
                <a:t>Er verbindet die klassische Musik mit Jazz, Rock, Country und Folklore.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3591"/>
          <a:stretch/>
        </p:blipFill>
        <p:spPr>
          <a:xfrm>
            <a:off x="6086517" y="2074460"/>
            <a:ext cx="2114466" cy="2579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8353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David Garrett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160060"/>
            <a:ext cx="3607203" cy="36072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22377" y="400406"/>
            <a:ext cx="4121624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Im </a:t>
            </a:r>
            <a:r>
              <a:rPr lang="de-DE" sz="1600" dirty="0"/>
              <a:t>Alter von 13 Jahren spielte er die berühmte Geige „San Lorenzo“ von Stradivari für den Bundespräsidenten Deutschlands.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58" y="2069271"/>
            <a:ext cx="4530287" cy="2697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288" y="0"/>
            <a:ext cx="3592333" cy="1896582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360000" rIns="180000" bIns="36000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B050"/>
                </a:solidFill>
                <a:latin typeface="Ghostlight" panose="00000500000000000000" pitchFamily="2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Johann Sebastian Bach 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1685‒1750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65084"/>
            <a:ext cx="3449370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Johann Sebastian Bach stammte aus musikalischer Familie Bachs.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376238"/>
            <a:ext cx="4121624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Im </a:t>
            </a:r>
            <a:r>
              <a:rPr lang="de-DE" sz="1600" dirty="0"/>
              <a:t>Jahr 2013 spielte Garrett die Hauptrolle als Paganini in Film </a:t>
            </a:r>
            <a:r>
              <a:rPr lang="de-DE" sz="1600" dirty="0">
                <a:latin typeface="+mj-lt"/>
              </a:rPr>
              <a:t>„Der Teufelsgeiger“</a:t>
            </a:r>
            <a:r>
              <a:rPr lang="de-DE" sz="1600" dirty="0"/>
              <a:t>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8353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David Garrett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64050" y="397498"/>
            <a:ext cx="4679950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Heute hat er 13 Studienalben und spielt mit berühmten Orchestern der Welt.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69" y="1583140"/>
            <a:ext cx="4812644" cy="3184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3" y="1577098"/>
            <a:ext cx="3190165" cy="3190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3911305"/>
            <a:ext cx="3589361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David Garrett ist auch durch seine Covers bekannt.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Das waren die bedeutendsten Komponisten Deutschlands. 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 b="25417"/>
          <a:stretch/>
        </p:blipFill>
        <p:spPr>
          <a:xfrm>
            <a:off x="0" y="1813269"/>
            <a:ext cx="9143999" cy="3330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8" y="1597799"/>
            <a:ext cx="8353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Macht bitte jetzt einige Übungen!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3767080"/>
            <a:ext cx="9144000" cy="137642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txBody>
          <a:bodyPr wrap="square" lIns="180000" tIns="180000" rIns="180000" bIns="180000" anchor="ctr">
            <a:noAutofit/>
          </a:bodyPr>
          <a:lstStyle/>
          <a:p>
            <a:pPr algn="ctr">
              <a:lnSpc>
                <a:spcPct val="250000"/>
              </a:lnSpc>
            </a:pPr>
            <a:endParaRPr lang="ru-RU" sz="13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3" r="12784"/>
          <a:stretch/>
        </p:blipFill>
        <p:spPr>
          <a:xfrm>
            <a:off x="7308713" y="376238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7334"/>
          <a:stretch/>
        </p:blipFill>
        <p:spPr>
          <a:xfrm>
            <a:off x="2123643" y="376238"/>
            <a:ext cx="144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3851999" y="376238"/>
            <a:ext cx="144000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376238"/>
            <a:ext cx="1440000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8066" r="-385" b="22925"/>
          <a:stretch/>
        </p:blipFill>
        <p:spPr>
          <a:xfrm>
            <a:off x="5580355" y="376238"/>
            <a:ext cx="1440000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b="12207"/>
          <a:stretch/>
        </p:blipFill>
        <p:spPr>
          <a:xfrm>
            <a:off x="407798" y="2071659"/>
            <a:ext cx="1440000" cy="14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t="16000" b="16000"/>
          <a:stretch/>
        </p:blipFill>
        <p:spPr>
          <a:xfrm>
            <a:off x="7308713" y="2071659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55" y="2071659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2123643" y="2071659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12088"/>
          <a:stretch/>
        </p:blipFill>
        <p:spPr>
          <a:xfrm>
            <a:off x="3851997" y="2071659"/>
            <a:ext cx="1440000" cy="144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287" y="1456238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1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51997" y="1459306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3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19087" y="1459306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2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76300" y="1472020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19087" y="3151659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7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5288" y="3155586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6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51997" y="3151659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8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711" y="1456156"/>
            <a:ext cx="456864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351" y="3151659"/>
            <a:ext cx="457200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9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710" y="3151659"/>
            <a:ext cx="456865" cy="3600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+mj-lt"/>
              </a:rPr>
              <a:t>10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31189" y="3874655"/>
            <a:ext cx="20024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Johann Sebastian Bach </a:t>
            </a:r>
            <a:endParaRPr lang="ru-RU" sz="13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13768" y="4497924"/>
            <a:ext cx="235192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Wolfgang Amadeus Mozart</a:t>
            </a:r>
            <a:endParaRPr lang="ru-RU" sz="13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630751" y="4497925"/>
            <a:ext cx="200888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Georg Friedrich Händel</a:t>
            </a:r>
            <a:endParaRPr lang="ru-RU" sz="13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742860" y="3880336"/>
            <a:ext cx="182293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Franz Peter Schubert</a:t>
            </a:r>
            <a:endParaRPr lang="ru-RU" sz="13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939829" y="4504060"/>
            <a:ext cx="19736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Ludwig van Beethoven</a:t>
            </a:r>
            <a:endParaRPr lang="ru-RU" sz="13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574994" y="3868772"/>
            <a:ext cx="12121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Hans Zimmer</a:t>
            </a:r>
            <a:endParaRPr lang="ru-RU" sz="13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887580" y="4519382"/>
            <a:ext cx="88998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Carl Orff</a:t>
            </a:r>
            <a:endParaRPr lang="ru-RU" sz="13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88071" y="3869051"/>
            <a:ext cx="213391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Wilhelm Richard Wagner</a:t>
            </a:r>
            <a:endParaRPr lang="ru-RU" sz="13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10575" y="3868773"/>
            <a:ext cx="126829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David Garrett</a:t>
            </a:r>
            <a:endParaRPr lang="ru-RU" sz="13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09774" y="4497925"/>
            <a:ext cx="134684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300" dirty="0">
                <a:ea typeface="Calibri" panose="020F0502020204030204" pitchFamily="34" charset="0"/>
              </a:rPr>
              <a:t>Ramin Djawadi</a:t>
            </a:r>
            <a:endParaRPr lang="ru-RU" sz="13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827695" y="3678608"/>
            <a:ext cx="3325504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>
                <a:latin typeface="+mj-lt"/>
              </a:rPr>
              <a:t>Wo ist wer?</a:t>
            </a:r>
          </a:p>
          <a:p>
            <a:pPr algn="ctr"/>
            <a:r>
              <a:rPr lang="de-DE" sz="1600" dirty="0" smtClean="0">
                <a:latin typeface="+mj-lt"/>
              </a:rPr>
              <a:t>Ordnet </a:t>
            </a:r>
            <a:r>
              <a:rPr lang="de-DE" sz="1600" dirty="0">
                <a:latin typeface="+mj-lt"/>
              </a:rPr>
              <a:t>die Namen den Porträts zu!</a:t>
            </a:r>
            <a:endParaRPr lang="ru-RU" sz="1600" dirty="0">
              <a:latin typeface="+mj-lt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287" y="397498"/>
            <a:ext cx="8353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Wo ist wer? 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386179" y="1044979"/>
            <a:ext cx="1449108" cy="1976139"/>
            <a:chOff x="386179" y="1044979"/>
            <a:chExt cx="1449108" cy="1976139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87" y="1044979"/>
              <a:ext cx="1440000" cy="1440000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386179" y="2225476"/>
              <a:ext cx="1449104" cy="79564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1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Johann Sebastian Bach 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3847441" y="1044979"/>
            <a:ext cx="1444995" cy="1970973"/>
            <a:chOff x="3847441" y="1044979"/>
            <a:chExt cx="1444995" cy="197097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3859251" y="1044979"/>
              <a:ext cx="1416376" cy="1440000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3847441" y="2223379"/>
              <a:ext cx="1444995" cy="792573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3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Georg Friedrich Händel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109971" y="1044979"/>
            <a:ext cx="1467340" cy="1970974"/>
            <a:chOff x="2109971" y="1044979"/>
            <a:chExt cx="1467340" cy="1970974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r="7334"/>
            <a:stretch/>
          </p:blipFill>
          <p:spPr>
            <a:xfrm>
              <a:off x="2133599" y="1044979"/>
              <a:ext cx="1425484" cy="1440000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>
              <a:off x="2109971" y="2215170"/>
              <a:ext cx="1467340" cy="800783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2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Wolfgang Amadeus Mozart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575795" y="1044979"/>
            <a:ext cx="1444560" cy="1970973"/>
            <a:chOff x="5575795" y="1044979"/>
            <a:chExt cx="1444560" cy="1970973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" t="8066" r="-385" b="22925"/>
            <a:stretch/>
          </p:blipFill>
          <p:spPr>
            <a:xfrm>
              <a:off x="5584903" y="1044979"/>
              <a:ext cx="1435452" cy="1440000"/>
            </a:xfrm>
            <a:prstGeom prst="rect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5575795" y="2220230"/>
              <a:ext cx="1444560" cy="79572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4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Franz Peter Schubert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2119083" y="3167403"/>
            <a:ext cx="1440000" cy="1980867"/>
            <a:chOff x="2119083" y="3167403"/>
            <a:chExt cx="1440000" cy="1980867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2153707" y="3167403"/>
              <a:ext cx="1401324" cy="1440000"/>
            </a:xfrm>
            <a:prstGeom prst="rect">
              <a:avLst/>
            </a:prstGeom>
          </p:spPr>
        </p:pic>
        <p:sp>
          <p:nvSpPr>
            <p:cNvPr id="51" name="Прямоугольник 50"/>
            <p:cNvSpPr/>
            <p:nvPr/>
          </p:nvSpPr>
          <p:spPr>
            <a:xfrm>
              <a:off x="2119083" y="4347709"/>
              <a:ext cx="1440000" cy="800561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7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Carl Orff 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390728" y="3167403"/>
            <a:ext cx="1440001" cy="1976097"/>
            <a:chOff x="390728" y="3167403"/>
            <a:chExt cx="1440001" cy="197609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7" b="12207"/>
            <a:stretch/>
          </p:blipFill>
          <p:spPr>
            <a:xfrm>
              <a:off x="390729" y="3167403"/>
              <a:ext cx="1440000" cy="1440000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>
              <a:off x="390728" y="4347900"/>
              <a:ext cx="1440001" cy="79560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6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Hans Zimmer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3847438" y="3167403"/>
            <a:ext cx="1440002" cy="1980867"/>
            <a:chOff x="3847438" y="3167403"/>
            <a:chExt cx="1440002" cy="198086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88" b="12088"/>
            <a:stretch/>
          </p:blipFill>
          <p:spPr>
            <a:xfrm>
              <a:off x="3859251" y="3167403"/>
              <a:ext cx="1416368" cy="1440000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3847438" y="4347710"/>
              <a:ext cx="1440002" cy="80056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8. </a:t>
              </a:r>
              <a:r>
                <a:rPr lang="de-DE" sz="1400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</a:rPr>
                <a:t>Wilhelm Richard </a:t>
              </a:r>
              <a:r>
                <a:rPr lang="de-DE" sz="1400" dirty="0" smtClean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</a:rPr>
                <a:t>Wagner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7295043" y="1044979"/>
            <a:ext cx="1453670" cy="1970973"/>
            <a:chOff x="7295043" y="1044979"/>
            <a:chExt cx="1453670" cy="1970973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3" r="12784"/>
            <a:stretch/>
          </p:blipFill>
          <p:spPr>
            <a:xfrm>
              <a:off x="7322569" y="1044979"/>
              <a:ext cx="1407734" cy="1440000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7295043" y="2220230"/>
              <a:ext cx="1453670" cy="79572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5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Ludwig van Beethoven 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5575795" y="3167403"/>
            <a:ext cx="1440004" cy="1980867"/>
            <a:chOff x="5575795" y="3167403"/>
            <a:chExt cx="1440004" cy="1980867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903" y="3167403"/>
              <a:ext cx="1407154" cy="1440000"/>
            </a:xfrm>
            <a:prstGeom prst="rect">
              <a:avLst/>
            </a:prstGeom>
          </p:spPr>
        </p:pic>
        <p:sp>
          <p:nvSpPr>
            <p:cNvPr id="55" name="Прямоугольник 54"/>
            <p:cNvSpPr/>
            <p:nvPr/>
          </p:nvSpPr>
          <p:spPr>
            <a:xfrm>
              <a:off x="5575795" y="4347710"/>
              <a:ext cx="1440004" cy="80056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9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David Garrett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302120" y="3172174"/>
            <a:ext cx="1442037" cy="1976096"/>
            <a:chOff x="7302120" y="3172174"/>
            <a:chExt cx="1442037" cy="1976096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2"/>
            <a:srcRect t="16000" b="16000"/>
            <a:stretch/>
          </p:blipFill>
          <p:spPr>
            <a:xfrm>
              <a:off x="7302120" y="3172174"/>
              <a:ext cx="1428182" cy="1440000"/>
            </a:xfrm>
            <a:prstGeom prst="rect">
              <a:avLst/>
            </a:prstGeom>
          </p:spPr>
        </p:pic>
        <p:sp>
          <p:nvSpPr>
            <p:cNvPr id="56" name="Прямоугольник 55"/>
            <p:cNvSpPr/>
            <p:nvPr/>
          </p:nvSpPr>
          <p:spPr>
            <a:xfrm>
              <a:off x="7304154" y="4347710"/>
              <a:ext cx="1440003" cy="80056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10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Ramin Djawadi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460" y="376238"/>
            <a:ext cx="5163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„Main Title“ 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4244043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Ramin Djawadi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6">
            <a:off x="5202227" y="1367381"/>
            <a:ext cx="2770798" cy="27707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43663" y="3678608"/>
            <a:ext cx="2709536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Rate den Autor der Melodie! </a:t>
            </a:r>
            <a:endParaRPr lang="ru-RU" sz="1600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6000" b="16000"/>
          <a:stretch/>
        </p:blipFill>
        <p:spPr>
          <a:xfrm>
            <a:off x="395288" y="951750"/>
            <a:ext cx="3240000" cy="32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9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460" y="376238"/>
            <a:ext cx="5163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„Musikalisches Moment“ 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4244043"/>
            <a:ext cx="4405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Franz Peter </a:t>
            </a:r>
            <a:r>
              <a:rPr lang="it-IT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Schubert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6">
            <a:off x="5202227" y="1367381"/>
            <a:ext cx="2770798" cy="2770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6583" r="1797" b="26822"/>
          <a:stretch/>
        </p:blipFill>
        <p:spPr>
          <a:xfrm>
            <a:off x="395288" y="905584"/>
            <a:ext cx="324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460" y="376238"/>
            <a:ext cx="5163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„</a:t>
            </a:r>
            <a:r>
              <a:rPr lang="it-IT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Symphonie </a:t>
            </a:r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Nr. </a:t>
            </a:r>
            <a:r>
              <a:rPr lang="it-IT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5</a:t>
            </a:r>
            <a:r>
              <a:rPr lang="de-DE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“</a:t>
            </a:r>
            <a:r>
              <a:rPr lang="it-IT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 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4244043"/>
            <a:ext cx="4690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Ludwig van </a:t>
            </a:r>
            <a:r>
              <a:rPr lang="it-IT" sz="2800" dirty="0" smtClean="0">
                <a:solidFill>
                  <a:prstClr val="white"/>
                </a:solidFill>
                <a:latin typeface="Ghostlight" panose="00000500000000000000" pitchFamily="2" charset="0"/>
              </a:rPr>
              <a:t>Beethoven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6">
            <a:off x="5202227" y="1367381"/>
            <a:ext cx="2770798" cy="277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3" r="12784"/>
          <a:stretch/>
        </p:blipFill>
        <p:spPr>
          <a:xfrm>
            <a:off x="395288" y="905584"/>
            <a:ext cx="324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460" y="376238"/>
            <a:ext cx="5163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2800" dirty="0">
                <a:solidFill>
                  <a:prstClr val="white"/>
                </a:solidFill>
                <a:latin typeface="Ghostlight" panose="00000500000000000000" pitchFamily="2" charset="0"/>
              </a:rPr>
              <a:t>„Der Weg in Walhalla“ 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4244043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Wilhelm Richard Wagner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6">
            <a:off x="5202227" y="1367381"/>
            <a:ext cx="2770798" cy="277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12088"/>
          <a:stretch/>
        </p:blipFill>
        <p:spPr>
          <a:xfrm>
            <a:off x="395288" y="905584"/>
            <a:ext cx="324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288" y="397498"/>
            <a:ext cx="51475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Johann Sebastian Bach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376486"/>
            <a:ext cx="4074059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 smtClean="0"/>
              <a:t>Er war </a:t>
            </a:r>
            <a:r>
              <a:rPr lang="de-DE" sz="1600" dirty="0"/>
              <a:t>ein deutscher Komponist und Organist des Barock, einer der größten Komponisten in der Musikgeschichte.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>
          <a:xfrm>
            <a:off x="4709053" y="232661"/>
            <a:ext cx="4137594" cy="47530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755272" y="2586388"/>
            <a:ext cx="1005269" cy="276999"/>
            <a:chOff x="6777850" y="2563810"/>
            <a:chExt cx="1005269" cy="276999"/>
          </a:xfrm>
        </p:grpSpPr>
        <p:sp>
          <p:nvSpPr>
            <p:cNvPr id="2" name="Овал 1"/>
            <p:cNvSpPr/>
            <p:nvPr/>
          </p:nvSpPr>
          <p:spPr>
            <a:xfrm>
              <a:off x="6777850" y="2630310"/>
              <a:ext cx="144000" cy="144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49850" y="2563810"/>
              <a:ext cx="9332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>
                  <a:latin typeface="+mj-lt"/>
                  <a:ea typeface="Calibri" panose="020F0502020204030204" pitchFamily="34" charset="0"/>
                </a:rPr>
                <a:t>Eisenach</a:t>
              </a:r>
              <a:endParaRPr lang="ru-RU" sz="1200" dirty="0">
                <a:latin typeface="+mj-lt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2" y="2724887"/>
            <a:ext cx="2418613" cy="2418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3" b="7413"/>
          <a:stretch/>
        </p:blipFill>
        <p:spPr>
          <a:xfrm>
            <a:off x="6179115" y="3059289"/>
            <a:ext cx="2229582" cy="12451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460" y="376238"/>
            <a:ext cx="5163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2800" dirty="0">
                <a:solidFill>
                  <a:prstClr val="white"/>
                </a:solidFill>
                <a:latin typeface="Ghostlight" panose="00000500000000000000" pitchFamily="2" charset="0"/>
              </a:rPr>
              <a:t>„Eine kleine Nachtmusik“ 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4244043"/>
            <a:ext cx="5495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Wolfgang Amadeus Mozart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6">
            <a:off x="5202227" y="1367381"/>
            <a:ext cx="2770798" cy="277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7334"/>
          <a:stretch/>
        </p:blipFill>
        <p:spPr>
          <a:xfrm>
            <a:off x="395288" y="905584"/>
            <a:ext cx="324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460" y="376238"/>
            <a:ext cx="51632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2800" dirty="0">
                <a:solidFill>
                  <a:prstClr val="white"/>
                </a:solidFill>
                <a:latin typeface="Ghostlight" panose="00000500000000000000" pitchFamily="2" charset="0"/>
              </a:rPr>
              <a:t>„End </a:t>
            </a:r>
            <a:r>
              <a:rPr lang="de-DE" sz="2800" dirty="0" err="1">
                <a:solidFill>
                  <a:prstClr val="white"/>
                </a:solidFill>
                <a:latin typeface="Ghostlight" panose="00000500000000000000" pitchFamily="2" charset="0"/>
              </a:rPr>
              <a:t>Titles</a:t>
            </a:r>
            <a:r>
              <a:rPr lang="de-DE" sz="2800" dirty="0">
                <a:solidFill>
                  <a:prstClr val="white"/>
                </a:solidFill>
                <a:latin typeface="Ghostlight" panose="00000500000000000000" pitchFamily="2" charset="0"/>
              </a:rPr>
              <a:t>“ 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4244043"/>
            <a:ext cx="2844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  <a:latin typeface="Ghostlight" panose="00000500000000000000" pitchFamily="2" charset="0"/>
              </a:rPr>
              <a:t>Hans Zimmer</a:t>
            </a:r>
            <a:endParaRPr lang="ru-RU" sz="2800" dirty="0">
              <a:solidFill>
                <a:prstClr val="white"/>
              </a:solidFill>
              <a:latin typeface="Ghostlight" panose="000005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6">
            <a:off x="5202227" y="1367381"/>
            <a:ext cx="2770798" cy="277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b="12207"/>
          <a:stretch/>
        </p:blipFill>
        <p:spPr>
          <a:xfrm>
            <a:off x="395288" y="952316"/>
            <a:ext cx="3240000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288" y="1365175"/>
            <a:ext cx="4392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Gegenwärtig wird deutsche Musik in der ganzen Welt hoch geschätzt.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7899" y="1365175"/>
            <a:ext cx="3960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chemeClr val="bg1"/>
                </a:solidFill>
                <a:latin typeface="Ghostlight" panose="00000500000000000000" pitchFamily="2" charset="0"/>
              </a:rPr>
              <a:t>Deutschland </a:t>
            </a:r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ist bekannt für Musiker und Komponisten, die hier geboren wurden.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b="15281"/>
          <a:stretch/>
        </p:blipFill>
        <p:spPr>
          <a:xfrm>
            <a:off x="5367080" y="2534095"/>
            <a:ext cx="2832664" cy="1958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7737894" y="3794530"/>
            <a:ext cx="961324" cy="9613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4091338" y="3251562"/>
            <a:ext cx="961324" cy="9613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2838657" y="3671933"/>
            <a:ext cx="961324" cy="961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938">
            <a:off x="569439" y="2459010"/>
            <a:ext cx="2054946" cy="20549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288" y="1365175"/>
            <a:ext cx="835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Die Musik von Bach, Mozart, Beethoven, Schubert und vielen anderen lernen in allen Musikschulen. 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98470" y="2459642"/>
            <a:ext cx="1440000" cy="2235642"/>
            <a:chOff x="395287" y="1044979"/>
            <a:chExt cx="1440000" cy="223564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87" y="1044979"/>
              <a:ext cx="1440000" cy="1440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97566" y="2484979"/>
              <a:ext cx="1435442" cy="79564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1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Johann Sebastian Bach 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983822" y="2454501"/>
            <a:ext cx="1440000" cy="2240783"/>
            <a:chOff x="2123643" y="1044979"/>
            <a:chExt cx="1440000" cy="224078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" r="7334"/>
            <a:stretch/>
          </p:blipFill>
          <p:spPr>
            <a:xfrm>
              <a:off x="2123643" y="1044979"/>
              <a:ext cx="1440000" cy="1440000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2123643" y="2484979"/>
              <a:ext cx="1440000" cy="800783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2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Wolfgang Amadeus Mozart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864614" y="2451813"/>
            <a:ext cx="1444560" cy="2243471"/>
            <a:chOff x="5575795" y="1037230"/>
            <a:chExt cx="1444560" cy="224347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" t="8066" r="-385" b="22925"/>
            <a:stretch/>
          </p:blipFill>
          <p:spPr>
            <a:xfrm>
              <a:off x="5575795" y="1037230"/>
              <a:ext cx="1440000" cy="1440000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5575795" y="2477230"/>
              <a:ext cx="1444560" cy="803471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4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Franz Peter Schubert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49966" y="2459642"/>
            <a:ext cx="1440006" cy="2235722"/>
            <a:chOff x="7308713" y="1044979"/>
            <a:chExt cx="1440006" cy="22357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3" r="12784"/>
            <a:stretch/>
          </p:blipFill>
          <p:spPr>
            <a:xfrm>
              <a:off x="7308713" y="1044979"/>
              <a:ext cx="1440000" cy="1440000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7313273" y="2484979"/>
              <a:ext cx="1435446" cy="795722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5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Ludwig van Beethoven 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288" y="1365175"/>
            <a:ext cx="835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Moderne Komponisten Hans Zimmer und Ramin Djawadi machen die Musik für Filmen und Fernsehen, die weltweit gesehen werden. 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835953" y="2531663"/>
            <a:ext cx="1440001" cy="2235600"/>
            <a:chOff x="390729" y="3167403"/>
            <a:chExt cx="1440001" cy="223560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7" b="12207"/>
            <a:stretch/>
          </p:blipFill>
          <p:spPr>
            <a:xfrm>
              <a:off x="390729" y="3167403"/>
              <a:ext cx="1440000" cy="1440000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390729" y="4607403"/>
              <a:ext cx="1440001" cy="79560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6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Hans Zimmer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003660" y="2531663"/>
            <a:ext cx="1440003" cy="2235599"/>
            <a:chOff x="7304154" y="3172174"/>
            <a:chExt cx="1440003" cy="223559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5"/>
            <a:srcRect t="16000" b="16000"/>
            <a:stretch/>
          </p:blipFill>
          <p:spPr>
            <a:xfrm>
              <a:off x="7304157" y="3172174"/>
              <a:ext cx="1440000" cy="144000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7304154" y="4607213"/>
              <a:ext cx="1440003" cy="800560"/>
            </a:xfrm>
            <a:prstGeom prst="rect">
              <a:avLst/>
            </a:prstGeom>
            <a:solidFill>
              <a:srgbClr val="FFD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/>
                  </a:solidFill>
                  <a:latin typeface="+mj-lt"/>
                </a:rPr>
                <a:t>10</a:t>
              </a:r>
              <a:r>
                <a:rPr lang="de-DE" sz="1400" dirty="0">
                  <a:solidFill>
                    <a:schemeClr val="tx1"/>
                  </a:solidFill>
                  <a:latin typeface="+mj-lt"/>
                </a:rPr>
                <a:t>. Ramin Djawadi</a:t>
              </a:r>
              <a:endParaRPr lang="ru-RU" sz="14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288" y="1365175"/>
            <a:ext cx="5787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Ghostlight" panose="00000500000000000000" pitchFamily="2" charset="0"/>
              </a:rPr>
              <a:t>Und heute sind die Deutschen stolz darauf, die beste deutsche Musik aller Genres in ihrer Muttersprache zu hören!</a:t>
            </a:r>
            <a:endParaRPr lang="de-DE" sz="1800" dirty="0" smtClean="0">
              <a:solidFill>
                <a:schemeClr val="bg1"/>
              </a:solidFill>
              <a:latin typeface="Ghostlight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397498"/>
            <a:ext cx="8353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Die berühmtesten Komponisten Deutschlands</a:t>
            </a:r>
            <a:endParaRPr lang="ru-RU" sz="2800" dirty="0">
              <a:solidFill>
                <a:srgbClr val="FFD919"/>
              </a:solidFill>
              <a:latin typeface="Ghostlight" panose="000005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 b="15281"/>
          <a:stretch/>
        </p:blipFill>
        <p:spPr>
          <a:xfrm>
            <a:off x="5367080" y="2534095"/>
            <a:ext cx="2832664" cy="1958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7737894" y="3794530"/>
            <a:ext cx="961324" cy="9613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4091338" y="3251562"/>
            <a:ext cx="961324" cy="9613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306">
            <a:off x="2838657" y="3671933"/>
            <a:ext cx="961324" cy="961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938">
            <a:off x="569439" y="2459010"/>
            <a:ext cx="2054946" cy="2054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-1" y="1148978"/>
            <a:ext cx="4018845" cy="855958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Während seines Lebens schrieb Bach </a:t>
            </a:r>
            <a:r>
              <a:rPr lang="de-DE" sz="1600" dirty="0">
                <a:latin typeface="+mj-lt"/>
              </a:rPr>
              <a:t>mehr als 1000 Werke</a:t>
            </a:r>
            <a:r>
              <a:rPr lang="de-DE" sz="16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288" y="397498"/>
            <a:ext cx="51475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Johann Sebastian Bach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81" y="0"/>
            <a:ext cx="3716019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" y="2227067"/>
            <a:ext cx="4018846" cy="1102179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In seiner Arbeit sind alle wichtigen Genres der Zeit vertreten. Ausnahme ist die Oper.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6" y="3329246"/>
            <a:ext cx="3128024" cy="1814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038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38132" y="0"/>
            <a:ext cx="3205868" cy="5143500"/>
          </a:xfrm>
          <a:prstGeom prst="rect">
            <a:avLst/>
          </a:prstGeom>
          <a:solidFill>
            <a:srgbClr val="FFD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4110" y="769683"/>
            <a:ext cx="2707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Bach ist ein Meister der </a:t>
            </a:r>
            <a:r>
              <a:rPr lang="de-DE" sz="1600" dirty="0">
                <a:latin typeface="+mj-lt"/>
              </a:rPr>
              <a:t>Polyphonie</a:t>
            </a:r>
            <a:r>
              <a:rPr lang="de-DE" sz="1600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10" y="1600317"/>
            <a:ext cx="2707922" cy="1160538"/>
          </a:xfrm>
          <a:prstGeom prst="round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44110" y="3006714"/>
            <a:ext cx="2707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Nach dem Tod wurde seine Musik vergessen. Aber im 19. Jahrhundert wurde sie der Öffentlichkeit wieder geöffnet. 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223348"/>
            <a:ext cx="4199467" cy="1348401"/>
          </a:xfrm>
          <a:prstGeom prst="rect">
            <a:avLst/>
          </a:prstGeom>
          <a:solidFill>
            <a:srgbClr val="FFD919"/>
          </a:solidFill>
        </p:spPr>
        <p:txBody>
          <a:bodyPr wrap="square" lIns="360000" tIns="180000" rIns="360000" bIns="180000">
            <a:spAutoFit/>
          </a:bodyPr>
          <a:lstStyle/>
          <a:p>
            <a:pPr algn="ctr"/>
            <a:r>
              <a:rPr lang="de-DE" sz="1600" dirty="0"/>
              <a:t>Bachs Schaffen hatte einen starken Einfluss auf die Musik späterer Komponisten, auch der Komponisten des 20. Jahrhunderts.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56" y="-1"/>
            <a:ext cx="4018843" cy="5143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88" y="397498"/>
            <a:ext cx="51475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Ghostlight" panose="00000500000000000000" pitchFamily="2" charset="0"/>
              </a:rPr>
              <a:t>Johann Sebastian Bach </a:t>
            </a:r>
            <a:endParaRPr lang="ru-RU" sz="2800" dirty="0">
              <a:solidFill>
                <a:srgbClr val="CC2944"/>
              </a:solidFill>
              <a:latin typeface="Ghostlight" panose="000005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4" t="5788" r="17383" b="6859"/>
          <a:stretch/>
        </p:blipFill>
        <p:spPr>
          <a:xfrm>
            <a:off x="721825" y="2571749"/>
            <a:ext cx="2972373" cy="2571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utsch">
      <a:majorFont>
        <a:latin typeface="Ghostlight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5999</TotalTime>
  <Words>1301</Words>
  <Application>Microsoft Office PowerPoint</Application>
  <PresentationFormat>Экран (16:9)</PresentationFormat>
  <Paragraphs>275</Paragraphs>
  <Slides>65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Arial</vt:lpstr>
      <vt:lpstr>Ghostlight</vt:lpstr>
      <vt:lpstr>Calibri</vt:lpstr>
      <vt:lpstr>Gerbera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394</cp:revision>
  <dcterms:created xsi:type="dcterms:W3CDTF">2016-10-31T09:12:56Z</dcterms:created>
  <dcterms:modified xsi:type="dcterms:W3CDTF">2018-04-02T09:11:54Z</dcterms:modified>
</cp:coreProperties>
</file>