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65" r:id="rId2"/>
    <p:sldId id="266" r:id="rId3"/>
    <p:sldId id="267" r:id="rId4"/>
    <p:sldId id="268" r:id="rId5"/>
    <p:sldId id="269" r:id="rId6"/>
    <p:sldId id="270" r:id="rId7"/>
  </p:sldIdLst>
  <p:sldSz cx="9144000" cy="5143500" type="screen16x9"/>
  <p:notesSz cx="6858000" cy="9144000"/>
  <p:embeddedFontLst>
    <p:embeddedFont>
      <p:font typeface="Roboto Slab" pitchFamily="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806030504020204" pitchFamily="34" charset="0"/>
      <p:bold r:id="rId14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5488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orient="horz" pos="305" userDrawn="1">
          <p15:clr>
            <a:srgbClr val="A4A3A4"/>
          </p15:clr>
        </p15:guide>
        <p15:guide id="5" orient="horz" pos="2958" userDrawn="1">
          <p15:clr>
            <a:srgbClr val="A4A3A4"/>
          </p15:clr>
        </p15:guide>
        <p15:guide id="6" pos="2744" userDrawn="1">
          <p15:clr>
            <a:srgbClr val="A4A3A4"/>
          </p15:clr>
        </p15:guide>
        <p15:guide id="7" pos="3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BE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90" d="100"/>
          <a:sy n="90" d="100"/>
        </p:scale>
        <p:origin x="-756" y="-150"/>
      </p:cViewPr>
      <p:guideLst>
        <p:guide orient="horz" pos="305"/>
        <p:guide orient="horz" pos="2958"/>
        <p:guide pos="5488"/>
        <p:guide pos="272"/>
        <p:guide pos="2744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77F8B-9F51-4F40-9B58-A2E662EEC9EA}" type="datetimeFigureOut">
              <a:rPr lang="be-BY" smtClean="0"/>
              <a:t>10.03.2016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84C83-4AC3-4BEF-9486-A3FDD846A13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2539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9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2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8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6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5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9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6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5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6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BCE35-1394-4EC3-B4A9-3FD45A5C5323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9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7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7900" y="1940808"/>
            <a:ext cx="39243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 smtClean="0">
                <a:latin typeface="+mj-lt"/>
              </a:rPr>
              <a:t>Das Perfekt der starken Verben</a:t>
            </a:r>
            <a:endParaRPr lang="de-DE" sz="3800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1818350"/>
            <a:ext cx="3403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7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00" y="2093100"/>
            <a:ext cx="2913300" cy="2913300"/>
          </a:xfrm>
          <a:prstGeom prst="rect">
            <a:avLst/>
          </a:prstGeom>
        </p:spPr>
      </p:pic>
      <p:sp>
        <p:nvSpPr>
          <p:cNvPr id="12" name="Овальная выноска 11"/>
          <p:cNvSpPr>
            <a:spLocks/>
          </p:cNvSpPr>
          <p:nvPr/>
        </p:nvSpPr>
        <p:spPr>
          <a:xfrm>
            <a:off x="1939930" y="1716109"/>
            <a:ext cx="3251191" cy="1947075"/>
          </a:xfrm>
          <a:prstGeom prst="wedgeEllipseCallout">
            <a:avLst>
              <a:gd name="adj1" fmla="val -40244"/>
              <a:gd name="adj2" fmla="val -40747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0262" y="2133905"/>
            <a:ext cx="2930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dirty="0" smtClean="0">
                <a:latin typeface="+mj-lt"/>
              </a:rPr>
              <a:t>— Das </a:t>
            </a:r>
            <a:r>
              <a:rPr lang="de-DE" sz="1800" b="1" u="sng" dirty="0" smtClean="0">
                <a:latin typeface="+mj-lt"/>
              </a:rPr>
              <a:t>Perfekt</a:t>
            </a:r>
            <a:r>
              <a:rPr lang="de-DE" sz="1800" dirty="0" smtClean="0">
                <a:latin typeface="+mj-lt"/>
              </a:rPr>
              <a:t> ist eine </a:t>
            </a:r>
          </a:p>
          <a:p>
            <a:pPr algn="ctr"/>
            <a:r>
              <a:rPr lang="de-DE" sz="1800" dirty="0" smtClean="0">
                <a:latin typeface="+mj-lt"/>
              </a:rPr>
              <a:t>sehr wichtige Zeitform in der deutschen Grammatik. </a:t>
            </a:r>
            <a:endParaRPr lang="de-DE" sz="1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673" y="251959"/>
            <a:ext cx="19928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800" dirty="0" smtClean="0"/>
              <a:t>Perfekt</a:t>
            </a:r>
            <a:endParaRPr lang="de-DE" sz="3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22981" y="1165125"/>
            <a:ext cx="3489655" cy="3488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842563" y="251959"/>
            <a:ext cx="40734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800" dirty="0" smtClean="0"/>
              <a:t>(Vergangenheit)</a:t>
            </a:r>
            <a:endParaRPr lang="de-DE" sz="38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5631" y="1419839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Perfekt</a:t>
            </a:r>
            <a:endParaRPr lang="de-DE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988285" y="2054743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=</a:t>
            </a:r>
            <a:endParaRPr lang="de-DE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992820" y="2689647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haben / sein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8285" y="3324551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+</a:t>
            </a:r>
            <a:endParaRPr lang="de-DE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34874" y="3959455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Partizip II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057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4" grpId="0"/>
      <p:bldP spid="18" grpId="0" animBg="1"/>
      <p:bldP spid="5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7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00" y="2093100"/>
            <a:ext cx="2913300" cy="2913300"/>
          </a:xfrm>
          <a:prstGeom prst="rect">
            <a:avLst/>
          </a:prstGeom>
        </p:spPr>
      </p:pic>
      <p:sp>
        <p:nvSpPr>
          <p:cNvPr id="12" name="Овальная выноска 11"/>
          <p:cNvSpPr>
            <a:spLocks/>
          </p:cNvSpPr>
          <p:nvPr/>
        </p:nvSpPr>
        <p:spPr>
          <a:xfrm>
            <a:off x="1939930" y="1716109"/>
            <a:ext cx="3251191" cy="1947075"/>
          </a:xfrm>
          <a:prstGeom prst="wedgeEllipseCallout">
            <a:avLst>
              <a:gd name="adj1" fmla="val -40244"/>
              <a:gd name="adj2" fmla="val -40747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0263" y="2366480"/>
            <a:ext cx="2930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dirty="0" smtClean="0">
                <a:latin typeface="+mj-lt"/>
              </a:rPr>
              <a:t>— Beim Perfekt steht das Hilfsverb im Präsens. </a:t>
            </a:r>
            <a:endParaRPr lang="de-DE" sz="1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673" y="251959"/>
            <a:ext cx="19928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800" dirty="0" smtClean="0"/>
              <a:t>Perfekt</a:t>
            </a:r>
            <a:endParaRPr lang="de-DE" sz="3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22981" y="1328927"/>
            <a:ext cx="3489655" cy="3108961"/>
          </a:xfrm>
          <a:prstGeom prst="rect">
            <a:avLst/>
          </a:prstGeom>
          <a:solidFill>
            <a:schemeClr val="bg1">
              <a:alpha val="70000"/>
            </a:schemeClr>
          </a:solidFill>
          <a:ln w="3175">
            <a:solidFill>
              <a:srgbClr val="C00000"/>
            </a:solidFill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842563" y="251959"/>
            <a:ext cx="40734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800" dirty="0" smtClean="0"/>
              <a:t>(Vergangenheit)</a:t>
            </a:r>
            <a:endParaRPr lang="de-DE" sz="3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39563" y="2093100"/>
            <a:ext cx="3274828" cy="2019734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7272881" y="1516054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  <a:latin typeface="+mj-lt"/>
              </a:rPr>
              <a:t>“haben”</a:t>
            </a:r>
            <a:endParaRPr lang="de-DE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7071" y="1516054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  <a:latin typeface="+mj-lt"/>
              </a:rPr>
              <a:t>Präsens</a:t>
            </a:r>
            <a:endParaRPr lang="de-DE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9007" y="2615959"/>
            <a:ext cx="105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Ich </a:t>
            </a:r>
            <a:r>
              <a:rPr lang="de-DE" sz="1600" dirty="0" smtClean="0">
                <a:solidFill>
                  <a:srgbClr val="C00000"/>
                </a:solidFill>
              </a:rPr>
              <a:t>habe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9007" y="3137746"/>
            <a:ext cx="95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du </a:t>
            </a:r>
            <a:r>
              <a:rPr lang="de-DE" sz="1600" dirty="0" smtClean="0">
                <a:solidFill>
                  <a:srgbClr val="C00000"/>
                </a:solidFill>
              </a:rPr>
              <a:t>hast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9007" y="3633560"/>
            <a:ext cx="1481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er/sie/es </a:t>
            </a:r>
            <a:r>
              <a:rPr lang="de-DE" sz="1600" dirty="0" smtClean="0">
                <a:solidFill>
                  <a:srgbClr val="C00000"/>
                </a:solidFill>
              </a:rPr>
              <a:t>hat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7435" y="2107372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Singular</a:t>
            </a:r>
            <a:endParaRPr lang="de-DE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588705" y="2107372"/>
            <a:ext cx="784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Plural</a:t>
            </a:r>
            <a:endParaRPr lang="de-DE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240908" y="2610104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wir </a:t>
            </a:r>
            <a:r>
              <a:rPr lang="de-DE" sz="1600" dirty="0" smtClean="0">
                <a:solidFill>
                  <a:srgbClr val="C00000"/>
                </a:solidFill>
              </a:rPr>
              <a:t>haben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40908" y="313867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ihr </a:t>
            </a:r>
            <a:r>
              <a:rPr lang="de-DE" sz="1600" dirty="0" smtClean="0">
                <a:solidFill>
                  <a:srgbClr val="C00000"/>
                </a:solidFill>
              </a:rPr>
              <a:t>habt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6542" y="363356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Sie/sie </a:t>
            </a:r>
            <a:r>
              <a:rPr lang="de-DE" sz="1600" dirty="0" smtClean="0">
                <a:solidFill>
                  <a:srgbClr val="C00000"/>
                </a:solidFill>
              </a:rPr>
              <a:t>haben</a:t>
            </a:r>
            <a:endParaRPr lang="de-DE" sz="1600" dirty="0">
              <a:solidFill>
                <a:srgbClr val="C0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539563" y="2465287"/>
            <a:ext cx="3274828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3" idx="0"/>
            <a:endCxn id="3" idx="2"/>
          </p:cNvCxnSpPr>
          <p:nvPr/>
        </p:nvCxnSpPr>
        <p:spPr>
          <a:xfrm>
            <a:off x="7176977" y="2093100"/>
            <a:ext cx="0" cy="2019734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 animBg="1"/>
      <p:bldP spid="3" grpId="0" animBg="1"/>
      <p:bldP spid="7" grpId="0"/>
      <p:bldP spid="8" grpId="0"/>
      <p:bldP spid="10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70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77267" y="203234"/>
            <a:ext cx="4110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latin typeface="+mj-lt"/>
              </a:rPr>
              <a:t>In den Sommerferien </a:t>
            </a:r>
            <a:r>
              <a:rPr lang="de-DE" sz="2400" b="1" dirty="0" smtClean="0">
                <a:solidFill>
                  <a:srgbClr val="C00000"/>
                </a:solidFill>
                <a:latin typeface="+mj-lt"/>
              </a:rPr>
              <a:t>habe</a:t>
            </a:r>
            <a:r>
              <a:rPr lang="de-DE" sz="2400" dirty="0" smtClean="0">
                <a:latin typeface="+mj-lt"/>
              </a:rPr>
              <a:t> </a:t>
            </a:r>
          </a:p>
          <a:p>
            <a:r>
              <a:rPr lang="de-DE" sz="2400" dirty="0" smtClean="0">
                <a:latin typeface="+mj-lt"/>
              </a:rPr>
              <a:t>ich viele Bücher </a:t>
            </a:r>
            <a:r>
              <a:rPr lang="de-DE" sz="2400" b="1" dirty="0" smtClean="0">
                <a:solidFill>
                  <a:srgbClr val="C00000"/>
                </a:solidFill>
                <a:latin typeface="+mj-lt"/>
              </a:rPr>
              <a:t>gelesen</a:t>
            </a:r>
            <a:r>
              <a:rPr lang="de-DE" sz="2400" b="1" dirty="0" smtClean="0">
                <a:latin typeface="+mj-lt"/>
              </a:rPr>
              <a:t>. </a:t>
            </a:r>
            <a:endParaRPr lang="de-DE" sz="24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3105" y="203233"/>
            <a:ext cx="4148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latin typeface="+mj-lt"/>
              </a:rPr>
              <a:t>In den Sommerferien </a:t>
            </a:r>
            <a:r>
              <a:rPr lang="de-DE" sz="2400" b="1" dirty="0" smtClean="0">
                <a:solidFill>
                  <a:srgbClr val="C00000"/>
                </a:solidFill>
                <a:latin typeface="+mj-lt"/>
              </a:rPr>
              <a:t>habe</a:t>
            </a:r>
            <a:r>
              <a:rPr lang="de-DE" sz="2400" dirty="0" smtClean="0">
                <a:latin typeface="+mj-lt"/>
              </a:rPr>
              <a:t> </a:t>
            </a:r>
          </a:p>
          <a:p>
            <a:r>
              <a:rPr lang="de-DE" sz="2400" dirty="0" smtClean="0">
                <a:latin typeface="+mj-lt"/>
              </a:rPr>
              <a:t>ich viel Ball </a:t>
            </a:r>
            <a:r>
              <a:rPr lang="de-DE" sz="2400" b="1" dirty="0" smtClean="0">
                <a:solidFill>
                  <a:srgbClr val="C00000"/>
                </a:solidFill>
                <a:latin typeface="+mj-lt"/>
              </a:rPr>
              <a:t>gespielt</a:t>
            </a:r>
            <a:r>
              <a:rPr lang="de-DE" sz="2400" dirty="0" smtClean="0">
                <a:latin typeface="+mj-lt"/>
              </a:rPr>
              <a:t>. </a:t>
            </a:r>
            <a:endParaRPr lang="de-DE" sz="2400" dirty="0"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6496" y="1884912"/>
            <a:ext cx="3489655" cy="283354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69653" y="1884912"/>
            <a:ext cx="3489655" cy="283354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97479" y="3273643"/>
            <a:ext cx="1091852" cy="1394142"/>
            <a:chOff x="5773479" y="987626"/>
            <a:chExt cx="1263373" cy="1657350"/>
          </a:xfrm>
        </p:grpSpPr>
        <p:pic>
          <p:nvPicPr>
            <p:cNvPr id="1026" name="Picture 2" descr="http://cliparts.co/cliparts/8iG/ErA/8iGErA9o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110" y="2115878"/>
              <a:ext cx="444742" cy="442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2" r="21698"/>
            <a:stretch/>
          </p:blipFill>
          <p:spPr>
            <a:xfrm>
              <a:off x="5773479" y="987626"/>
              <a:ext cx="903768" cy="1657350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5313" y1="56876" x2="50938" y2="30769"/>
                        <a14:foregroundMark x1="68125" y1="35897" x2="47813" y2="32401"/>
                        <a14:foregroundMark x1="55625" y1="48485" x2="55625" y2="51981"/>
                        <a14:foregroundMark x1="30625" y1="91608" x2="34063" y2="78089"/>
                        <a14:foregroundMark x1="13750" y1="79720" x2="28438" y2="80653"/>
                        <a14:foregroundMark x1="21563" y1="85781" x2="22813" y2="90909"/>
                        <a14:foregroundMark x1="13750" y1="93473" x2="31875" y2="92541"/>
                        <a14:foregroundMark x1="11250" y1="90909" x2="11250" y2="90909"/>
                        <a14:foregroundMark x1="12500" y1="80653" x2="12500" y2="80653"/>
                        <a14:foregroundMark x1="69375" y1="89977" x2="88438" y2="89044"/>
                        <a14:foregroundMark x1="33438" y1="71329" x2="35938" y2="66200"/>
                        <a14:foregroundMark x1="48438" y1="63403" x2="44688" y2="64569"/>
                        <a14:foregroundMark x1="58438" y1="57343" x2="69688" y2="60140"/>
                        <a14:foregroundMark x1="65938" y1="57809" x2="74688" y2="59674"/>
                        <a14:foregroundMark x1="77188" y1="60606" x2="87813" y2="55012"/>
                        <a14:foregroundMark x1="41250" y1="37296" x2="53125" y2="38462"/>
                        <a14:foregroundMark x1="39063" y1="58042" x2="27500" y2="51049"/>
                        <a14:foregroundMark x1="16875" y1="86946" x2="17813" y2="84382"/>
                        <a14:foregroundMark x1="10938" y1="78555" x2="23750" y2="77389"/>
                        <a14:foregroundMark x1="64375" y1="92075" x2="68750" y2="92774"/>
                        <a14:foregroundMark x1="90000" y1="90909" x2="83750" y2="90909"/>
                        <a14:foregroundMark x1="82500" y1="92308" x2="91250" y2="91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75" y="3423684"/>
            <a:ext cx="983514" cy="1318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5386" y="2043915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habe geles</a:t>
            </a:r>
            <a:r>
              <a:rPr lang="de-DE" sz="2000" dirty="0" smtClean="0">
                <a:solidFill>
                  <a:srgbClr val="C00000"/>
                </a:solidFill>
              </a:rPr>
              <a:t>en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608" y="2043915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habe gespiel</a:t>
            </a:r>
            <a:r>
              <a:rPr lang="de-DE" sz="2000" dirty="0" smtClean="0">
                <a:solidFill>
                  <a:srgbClr val="C00000"/>
                </a:solidFill>
              </a:rPr>
              <a:t>t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16" name="Лента лицом вверх 15"/>
          <p:cNvSpPr/>
          <p:nvPr/>
        </p:nvSpPr>
        <p:spPr>
          <a:xfrm>
            <a:off x="1606363" y="1108660"/>
            <a:ext cx="5931273" cy="608913"/>
          </a:xfrm>
          <a:prstGeom prst="ribbon2">
            <a:avLst/>
          </a:prstGeom>
          <a:solidFill>
            <a:srgbClr val="FFFFFF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C00000"/>
                </a:solidFill>
                <a:latin typeface="+mj-lt"/>
              </a:rPr>
              <a:t>Perfekt</a:t>
            </a:r>
            <a:endParaRPr lang="de-DE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06986" y="2054229"/>
            <a:ext cx="356191" cy="389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29801" y="2038522"/>
            <a:ext cx="253183" cy="389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951089" y="257337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C00000"/>
                </a:solidFill>
              </a:rPr>
              <a:t>ge</a:t>
            </a:r>
            <a:r>
              <a:rPr lang="de-DE" sz="1800" dirty="0" smtClean="0"/>
              <a:t>spiel</a:t>
            </a:r>
            <a:r>
              <a:rPr lang="de-DE" sz="1800" dirty="0" smtClean="0">
                <a:solidFill>
                  <a:srgbClr val="C00000"/>
                </a:solidFill>
              </a:rPr>
              <a:t>t</a:t>
            </a:r>
            <a:endParaRPr lang="de-DE" sz="18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8965" y="257337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spielen</a:t>
            </a:r>
            <a:endParaRPr lang="de-DE" sz="18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149121" y="2758036"/>
            <a:ext cx="40217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33758" y="3357344"/>
            <a:ext cx="1818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u="sng" dirty="0" smtClean="0">
                <a:solidFill>
                  <a:srgbClr val="C00000"/>
                </a:solidFill>
              </a:rPr>
              <a:t>schwaches</a:t>
            </a:r>
            <a:r>
              <a:rPr lang="de-DE" sz="1600" i="1" dirty="0" smtClean="0"/>
              <a:t> Verb</a:t>
            </a:r>
            <a:endParaRPr lang="de-DE" sz="1600" i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2806995" y="3010290"/>
            <a:ext cx="347287" cy="3140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58155" y="4131157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Partizip II + -</a:t>
            </a:r>
            <a:r>
              <a:rPr lang="de-DE" sz="1800" dirty="0" smtClean="0">
                <a:solidFill>
                  <a:srgbClr val="C00000"/>
                </a:solidFill>
              </a:rPr>
              <a:t> t</a:t>
            </a:r>
            <a:endParaRPr lang="de-DE" sz="18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85117" y="3728861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=</a:t>
            </a:r>
            <a:endParaRPr lang="de-DE" sz="1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377776" y="4131157"/>
            <a:ext cx="350874" cy="358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572334" y="2601409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C00000"/>
                </a:solidFill>
              </a:rPr>
              <a:t>ge</a:t>
            </a:r>
            <a:r>
              <a:rPr lang="de-DE" sz="1800" dirty="0" smtClean="0"/>
              <a:t>les</a:t>
            </a:r>
            <a:r>
              <a:rPr lang="de-DE" sz="1800" dirty="0" smtClean="0">
                <a:solidFill>
                  <a:srgbClr val="C00000"/>
                </a:solidFill>
              </a:rPr>
              <a:t>en</a:t>
            </a:r>
            <a:endParaRPr lang="de-DE" sz="18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80210" y="260140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lesen</a:t>
            </a:r>
            <a:endParaRPr lang="de-DE" sz="18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6770366" y="2786075"/>
            <a:ext cx="40217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08745" y="3357344"/>
            <a:ext cx="146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u="sng" dirty="0" smtClean="0">
                <a:solidFill>
                  <a:srgbClr val="C00000"/>
                </a:solidFill>
              </a:rPr>
              <a:t>starkes</a:t>
            </a:r>
            <a:r>
              <a:rPr lang="de-DE" sz="1600" i="1" dirty="0" smtClean="0"/>
              <a:t> Verb</a:t>
            </a:r>
            <a:endParaRPr lang="de-DE" sz="1600" i="1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7367398" y="3022719"/>
            <a:ext cx="362415" cy="2860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74432" y="4120425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Partizip II + -</a:t>
            </a:r>
            <a:r>
              <a:rPr lang="de-DE" sz="1600" dirty="0" smtClean="0">
                <a:solidFill>
                  <a:srgbClr val="C00000"/>
                </a:solidFill>
              </a:rPr>
              <a:t> en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00157" y="372349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=</a:t>
            </a:r>
            <a:endParaRPr lang="de-DE" sz="1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742186" y="4099339"/>
            <a:ext cx="491061" cy="358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0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6" grpId="0" animBg="1"/>
      <p:bldP spid="8" grpId="0" animBg="1"/>
      <p:bldP spid="5" grpId="0"/>
      <p:bldP spid="10" grpId="0"/>
      <p:bldP spid="16" grpId="0" animBg="1"/>
      <p:bldP spid="17" grpId="0" animBg="1"/>
      <p:bldP spid="21" grpId="0" animBg="1"/>
      <p:bldP spid="18" grpId="0"/>
      <p:bldP spid="19" grpId="0"/>
      <p:bldP spid="23" grpId="0"/>
      <p:bldP spid="28" grpId="0"/>
      <p:bldP spid="29" grpId="0"/>
      <p:bldP spid="30" grpId="0" animBg="1"/>
      <p:bldP spid="34" grpId="0"/>
      <p:bldP spid="35" grpId="0"/>
      <p:bldP spid="38" grpId="0"/>
      <p:bldP spid="40" grpId="0"/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7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74" y="2343910"/>
            <a:ext cx="2643889" cy="2643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8404" y="150790"/>
            <a:ext cx="2387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rgbClr val="C00000"/>
                </a:solidFill>
              </a:rPr>
              <a:t>Partizip II</a:t>
            </a:r>
            <a:endParaRPr lang="de-DE" sz="3600" dirty="0">
              <a:solidFill>
                <a:srgbClr val="C0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84792" y="1504555"/>
            <a:ext cx="2926008" cy="58479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45782" y="1482560"/>
            <a:ext cx="2926008" cy="58479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Прямоугольник 31"/>
          <p:cNvSpPr>
            <a:spLocks/>
          </p:cNvSpPr>
          <p:nvPr/>
        </p:nvSpPr>
        <p:spPr>
          <a:xfrm>
            <a:off x="431800" y="929069"/>
            <a:ext cx="3251191" cy="376675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>
            <a:spLocks/>
          </p:cNvSpPr>
          <p:nvPr/>
        </p:nvSpPr>
        <p:spPr>
          <a:xfrm flipH="1">
            <a:off x="5490272" y="929069"/>
            <a:ext cx="3237028" cy="376675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Правая круглая скобка 14"/>
          <p:cNvSpPr/>
          <p:nvPr/>
        </p:nvSpPr>
        <p:spPr>
          <a:xfrm rot="5400000">
            <a:off x="2016857" y="1369662"/>
            <a:ext cx="81072" cy="988827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691116" y="1588576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ge</a:t>
            </a:r>
            <a:r>
              <a:rPr lang="de-DE" sz="2000" dirty="0" smtClean="0"/>
              <a:t> -</a:t>
            </a:r>
            <a:endParaRPr lang="de-D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876148" y="158857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-t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06607" y="1583609"/>
            <a:ext cx="55289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Правая круглая скобка 34"/>
          <p:cNvSpPr/>
          <p:nvPr/>
        </p:nvSpPr>
        <p:spPr>
          <a:xfrm rot="5400000">
            <a:off x="7083350" y="1361344"/>
            <a:ext cx="81072" cy="988827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TextBox 35"/>
          <p:cNvSpPr txBox="1"/>
          <p:nvPr/>
        </p:nvSpPr>
        <p:spPr>
          <a:xfrm>
            <a:off x="5784572" y="1569934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ge</a:t>
            </a:r>
            <a:r>
              <a:rPr lang="de-DE" sz="2000" dirty="0" smtClean="0"/>
              <a:t> -</a:t>
            </a:r>
            <a:endParaRPr lang="de-DE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7818744" y="157456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-en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35807" y="1569593"/>
            <a:ext cx="55289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TextBox 40"/>
          <p:cNvSpPr txBox="1"/>
          <p:nvPr/>
        </p:nvSpPr>
        <p:spPr>
          <a:xfrm>
            <a:off x="584792" y="2343413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malen</a:t>
            </a:r>
            <a:endParaRPr lang="de-DE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018596" y="1021853"/>
            <a:ext cx="202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u="sng" dirty="0" smtClean="0">
                <a:solidFill>
                  <a:srgbClr val="C00000"/>
                </a:solidFill>
              </a:rPr>
              <a:t>schwaches</a:t>
            </a:r>
            <a:r>
              <a:rPr lang="de-DE" sz="1800" i="1" dirty="0" smtClean="0"/>
              <a:t> Verb</a:t>
            </a:r>
            <a:endParaRPr lang="de-DE" sz="18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584792" y="3169945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ge</a:t>
            </a:r>
            <a:r>
              <a:rPr lang="de-DE" sz="2000" dirty="0" smtClean="0"/>
              <a:t>mal</a:t>
            </a:r>
            <a:r>
              <a:rPr lang="de-DE" sz="2000" dirty="0" smtClean="0">
                <a:solidFill>
                  <a:srgbClr val="C00000"/>
                </a:solidFill>
              </a:rPr>
              <a:t>t</a:t>
            </a:r>
            <a:endParaRPr lang="de-DE" sz="2000" dirty="0">
              <a:solidFill>
                <a:srgbClr val="C00000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1084045" y="2743523"/>
            <a:ext cx="0" cy="4264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авая круглая скобка 49"/>
          <p:cNvSpPr/>
          <p:nvPr/>
        </p:nvSpPr>
        <p:spPr>
          <a:xfrm rot="5400000">
            <a:off x="1989010" y="3780845"/>
            <a:ext cx="81072" cy="988827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TextBox 50"/>
          <p:cNvSpPr txBox="1"/>
          <p:nvPr/>
        </p:nvSpPr>
        <p:spPr>
          <a:xfrm>
            <a:off x="691114" y="3920651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ge</a:t>
            </a:r>
            <a:r>
              <a:rPr lang="de-DE" sz="2000" dirty="0" smtClean="0"/>
              <a:t> -</a:t>
            </a:r>
            <a:endParaRPr lang="de-DE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2876146" y="3920651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-t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06605" y="3915684"/>
            <a:ext cx="55289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84790" y="3836630"/>
            <a:ext cx="2926008" cy="584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TextBox 54"/>
          <p:cNvSpPr txBox="1"/>
          <p:nvPr/>
        </p:nvSpPr>
        <p:spPr>
          <a:xfrm>
            <a:off x="1694358" y="3928970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mal</a:t>
            </a:r>
            <a:endParaRPr lang="de-DE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5645782" y="2412335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laufen</a:t>
            </a:r>
            <a:endParaRPr lang="de-DE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5645782" y="3244141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ge</a:t>
            </a:r>
            <a:r>
              <a:rPr lang="de-DE" sz="2000" dirty="0" smtClean="0"/>
              <a:t>lauf</a:t>
            </a:r>
            <a:r>
              <a:rPr lang="de-DE" sz="2000" dirty="0" smtClean="0">
                <a:solidFill>
                  <a:srgbClr val="C00000"/>
                </a:solidFill>
              </a:rPr>
              <a:t>en</a:t>
            </a:r>
            <a:endParaRPr lang="de-DE" sz="2000" dirty="0">
              <a:solidFill>
                <a:srgbClr val="C00000"/>
              </a:solidFill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6149285" y="2812445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авая круглая скобка 58"/>
          <p:cNvSpPr/>
          <p:nvPr/>
        </p:nvSpPr>
        <p:spPr>
          <a:xfrm rot="5400000">
            <a:off x="7017940" y="3775571"/>
            <a:ext cx="81072" cy="988827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TextBox 59"/>
          <p:cNvSpPr txBox="1"/>
          <p:nvPr/>
        </p:nvSpPr>
        <p:spPr>
          <a:xfrm>
            <a:off x="5645782" y="392532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ge</a:t>
            </a:r>
            <a:r>
              <a:rPr lang="de-DE" sz="2000" dirty="0" smtClean="0"/>
              <a:t> -</a:t>
            </a:r>
            <a:endParaRPr lang="de-DE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7910534" y="3915377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-en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10534" y="3910410"/>
            <a:ext cx="55289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" name="TextBox 62"/>
          <p:cNvSpPr txBox="1"/>
          <p:nvPr/>
        </p:nvSpPr>
        <p:spPr>
          <a:xfrm>
            <a:off x="6723288" y="3923696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lauf</a:t>
            </a:r>
            <a:endParaRPr lang="de-DE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6346662" y="1021853"/>
            <a:ext cx="162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u="sng" dirty="0" smtClean="0">
                <a:solidFill>
                  <a:srgbClr val="C00000"/>
                </a:solidFill>
              </a:rPr>
              <a:t>starkes</a:t>
            </a:r>
            <a:r>
              <a:rPr lang="de-DE" sz="1800" i="1" dirty="0" smtClean="0"/>
              <a:t> Verb</a:t>
            </a:r>
            <a:endParaRPr lang="de-DE" sz="1800" i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636806" y="2201839"/>
            <a:ext cx="1949600" cy="1464016"/>
            <a:chOff x="1901075" y="1369274"/>
            <a:chExt cx="2455025" cy="1800672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1901075" y="1369274"/>
              <a:ext cx="2455025" cy="1800672"/>
            </a:xfrm>
            <a:prstGeom prst="wedgeEllipseCallout">
              <a:avLst>
                <a:gd name="adj1" fmla="val -46727"/>
                <a:gd name="adj2" fmla="val -4550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026" name="Picture 2" descr="http://www.animaatjes.de/cliparts/aktivitaten/malen/clipart_schilderen_animaatjes-11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08" r="100000">
                          <a14:foregroundMark x1="53878" y1="92873" x2="59184" y2="92873"/>
                          <a14:foregroundMark x1="53265" y1="95464" x2="60000" y2="95464"/>
                          <a14:foregroundMark x1="43878" y1="97840" x2="55510" y2="96760"/>
                          <a14:foregroundMark x1="53469" y1="98488" x2="57755" y2="98488"/>
                          <a14:foregroundMark x1="79796" y1="97840" x2="86735" y2="94384"/>
                          <a14:foregroundMark x1="86939" y1="95464" x2="97959" y2="97624"/>
                          <a14:foregroundMark x1="36122" y1="26134" x2="38367" y2="36717"/>
                          <a14:foregroundMark x1="82653" y1="65443" x2="87347" y2="606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22354" y="1673106"/>
              <a:ext cx="1321398" cy="1253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6945090" y="2362636"/>
            <a:ext cx="1552464" cy="1356818"/>
            <a:chOff x="5664076" y="2032370"/>
            <a:chExt cx="1552464" cy="1464016"/>
          </a:xfrm>
        </p:grpSpPr>
        <p:sp>
          <p:nvSpPr>
            <p:cNvPr id="46" name="Овальная выноска 45"/>
            <p:cNvSpPr/>
            <p:nvPr/>
          </p:nvSpPr>
          <p:spPr>
            <a:xfrm>
              <a:off x="5664076" y="2032370"/>
              <a:ext cx="1552464" cy="1464016"/>
            </a:xfrm>
            <a:prstGeom prst="wedgeEllipseCallout">
              <a:avLst>
                <a:gd name="adj1" fmla="val -46727"/>
                <a:gd name="adj2" fmla="val -4550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028" name="Picture 4" descr="http://www.ggs-radenberg.de/wp-content/uploads/2012/01/laufe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5546" y1="7520" x2="26258" y2="7910"/>
                          <a14:foregroundMark x1="35675" y1="18799" x2="36921" y2="26416"/>
                          <a14:foregroundMark x1="16791" y1="28027" x2="21724" y2="28467"/>
                          <a14:foregroundMark x1="12706" y1="15576" x2="14350" y2="13135"/>
                          <a14:foregroundMark x1="18037" y1="12354" x2="21325" y2="17188"/>
                          <a14:foregroundMark x1="6129" y1="76758" x2="18037" y2="96094"/>
                          <a14:foregroundMark x1="27952" y1="4346" x2="29198" y2="4541"/>
                          <a14:foregroundMark x1="36423" y1="17236" x2="34728" y2="11426"/>
                          <a14:foregroundMark x1="72995" y1="53662" x2="89985" y2="649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7544" y="2165829"/>
              <a:ext cx="940372" cy="1056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02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40" grpId="0" animBg="1"/>
      <p:bldP spid="32" grpId="0" animBg="1"/>
      <p:bldP spid="33" grpId="0" animBg="1"/>
      <p:bldP spid="15" grpId="0" animBg="1"/>
      <p:bldP spid="16" grpId="0"/>
      <p:bldP spid="17" grpId="0"/>
      <p:bldP spid="34" grpId="0" animBg="1"/>
      <p:bldP spid="35" grpId="0" animBg="1"/>
      <p:bldP spid="36" grpId="0"/>
      <p:bldP spid="37" grpId="0"/>
      <p:bldP spid="38" grpId="0" animBg="1"/>
      <p:bldP spid="41" grpId="0"/>
      <p:bldP spid="42" grpId="0"/>
      <p:bldP spid="43" grpId="0"/>
      <p:bldP spid="50" grpId="0" animBg="1"/>
      <p:bldP spid="51" grpId="0"/>
      <p:bldP spid="52" grpId="0"/>
      <p:bldP spid="53" grpId="0" animBg="1"/>
      <p:bldP spid="55" grpId="0"/>
      <p:bldP spid="56" grpId="0"/>
      <p:bldP spid="57" grpId="0"/>
      <p:bldP spid="59" grpId="0" animBg="1"/>
      <p:bldP spid="60" grpId="0"/>
      <p:bldP spid="61" grpId="0"/>
      <p:bldP spid="62" grpId="0" animBg="1"/>
      <p:bldP spid="63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0" y="4805100"/>
            <a:ext cx="1540800" cy="3370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6446" y="420599"/>
            <a:ext cx="8581804" cy="421163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3315085" y="484494"/>
            <a:ext cx="251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  <a:latin typeface="+mj-lt"/>
              </a:rPr>
              <a:t>Zusammenfassung</a:t>
            </a:r>
            <a:endParaRPr lang="de-DE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2139" y="918890"/>
            <a:ext cx="6989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+mj-lt"/>
              </a:rPr>
              <a:t>1. </a:t>
            </a:r>
            <a:r>
              <a:rPr lang="de-DE" sz="1600" dirty="0" smtClean="0">
                <a:solidFill>
                  <a:srgbClr val="C00000"/>
                </a:solidFill>
                <a:latin typeface="+mj-lt"/>
              </a:rPr>
              <a:t>Das Perfekt </a:t>
            </a:r>
            <a:r>
              <a:rPr lang="de-DE" sz="1600" dirty="0" smtClean="0">
                <a:latin typeface="+mj-lt"/>
              </a:rPr>
              <a:t>benutzt man, wenn man über die Vergangenheit spricht, besonders in der gesprochenen Sprache. </a:t>
            </a:r>
            <a:endParaRPr lang="de-DE" sz="1600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2139" y="1602912"/>
            <a:ext cx="7145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+mj-lt"/>
              </a:rPr>
              <a:t>2. Das Perfekt besteht aus </a:t>
            </a:r>
            <a:r>
              <a:rPr lang="de-DE" sz="1600" b="1" dirty="0" smtClean="0">
                <a:latin typeface="+mj-lt"/>
              </a:rPr>
              <a:t>zwei Teilen</a:t>
            </a:r>
            <a:r>
              <a:rPr lang="de-DE" sz="1600" dirty="0" smtClean="0">
                <a:latin typeface="+mj-lt"/>
              </a:rPr>
              <a:t>: dem Hilfsverb </a:t>
            </a:r>
            <a:r>
              <a:rPr lang="de-DE" sz="1600" u="sng" dirty="0" smtClean="0">
                <a:solidFill>
                  <a:srgbClr val="C00000"/>
                </a:solidFill>
                <a:latin typeface="+mj-lt"/>
              </a:rPr>
              <a:t>“haben”</a:t>
            </a:r>
            <a:r>
              <a:rPr lang="de-DE" sz="1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1600" dirty="0" smtClean="0">
                <a:latin typeface="+mj-lt"/>
              </a:rPr>
              <a:t>oder </a:t>
            </a:r>
            <a:r>
              <a:rPr lang="de-DE" sz="1600" u="sng" dirty="0" smtClean="0">
                <a:solidFill>
                  <a:srgbClr val="C00000"/>
                </a:solidFill>
                <a:latin typeface="+mj-lt"/>
              </a:rPr>
              <a:t>“sein”</a:t>
            </a:r>
            <a:r>
              <a:rPr lang="de-DE" sz="1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1600" dirty="0" smtClean="0">
                <a:latin typeface="+mj-lt"/>
              </a:rPr>
              <a:t>und dem </a:t>
            </a:r>
            <a:r>
              <a:rPr lang="de-DE" sz="1600" u="sng" dirty="0" smtClean="0">
                <a:solidFill>
                  <a:srgbClr val="C00000"/>
                </a:solidFill>
                <a:latin typeface="+mj-lt"/>
              </a:rPr>
              <a:t>Partizip II</a:t>
            </a:r>
            <a:r>
              <a:rPr lang="de-DE" sz="1600" dirty="0" smtClean="0">
                <a:latin typeface="+mj-lt"/>
              </a:rPr>
              <a:t>. </a:t>
            </a:r>
            <a:endParaRPr lang="de-DE" sz="16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2139" y="2283380"/>
            <a:ext cx="4796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+mj-lt"/>
              </a:rPr>
              <a:t>3. Beim Perfekt steht </a:t>
            </a:r>
            <a:r>
              <a:rPr lang="de-DE" sz="1600" dirty="0" smtClean="0">
                <a:solidFill>
                  <a:srgbClr val="C00000"/>
                </a:solidFill>
                <a:latin typeface="+mj-lt"/>
              </a:rPr>
              <a:t>das Hilfsverb im Präsens</a:t>
            </a:r>
            <a:r>
              <a:rPr lang="de-DE" sz="1600" dirty="0" smtClean="0">
                <a:latin typeface="+mj-lt"/>
              </a:rPr>
              <a:t>. </a:t>
            </a:r>
            <a:endParaRPr lang="de-DE" sz="1600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2139" y="2828697"/>
            <a:ext cx="42467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+mj-lt"/>
              </a:rPr>
              <a:t>4. Das Partizip II der </a:t>
            </a:r>
            <a:r>
              <a:rPr lang="de-DE" sz="1600" i="1" u="sng" dirty="0" smtClean="0">
                <a:solidFill>
                  <a:srgbClr val="C00000"/>
                </a:solidFill>
                <a:latin typeface="+mj-lt"/>
              </a:rPr>
              <a:t>schwachen Verben</a:t>
            </a:r>
            <a:r>
              <a:rPr lang="de-DE" sz="1600" dirty="0" smtClean="0">
                <a:latin typeface="+mj-lt"/>
              </a:rPr>
              <a:t>:</a:t>
            </a:r>
          </a:p>
          <a:p>
            <a:r>
              <a:rPr lang="de-DE" sz="1600" dirty="0" smtClean="0">
                <a:latin typeface="+mj-lt"/>
              </a:rPr>
              <a:t>               </a:t>
            </a:r>
          </a:p>
          <a:p>
            <a:r>
              <a:rPr lang="de-DE" sz="1600" dirty="0" smtClean="0">
                <a:latin typeface="+mj-lt"/>
              </a:rPr>
              <a:t>    ‘</a:t>
            </a:r>
            <a:r>
              <a:rPr lang="de-DE" sz="1600" dirty="0" err="1" smtClean="0">
                <a:latin typeface="+mj-lt"/>
              </a:rPr>
              <a:t>ge</a:t>
            </a:r>
            <a:r>
              <a:rPr lang="de-DE" sz="1600" dirty="0" smtClean="0">
                <a:latin typeface="+mj-lt"/>
              </a:rPr>
              <a:t>-‘ + Verbstamm +   -</a:t>
            </a:r>
            <a:r>
              <a:rPr lang="de-DE" sz="1600" b="1" dirty="0" smtClean="0">
                <a:solidFill>
                  <a:srgbClr val="C00000"/>
                </a:solidFill>
                <a:latin typeface="+mj-lt"/>
              </a:rPr>
              <a:t>t</a:t>
            </a:r>
          </a:p>
          <a:p>
            <a:endParaRPr lang="de-DE" sz="1600" dirty="0"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2139" y="3668054"/>
            <a:ext cx="70600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+mj-lt"/>
              </a:rPr>
              <a:t>5. Das Partizip II der </a:t>
            </a:r>
            <a:r>
              <a:rPr lang="de-DE" sz="1600" i="1" u="sng" dirty="0" smtClean="0">
                <a:solidFill>
                  <a:srgbClr val="C00000"/>
                </a:solidFill>
                <a:latin typeface="+mj-lt"/>
              </a:rPr>
              <a:t>starken Verben</a:t>
            </a:r>
            <a:r>
              <a:rPr lang="de-DE" sz="1600" dirty="0" smtClean="0">
                <a:latin typeface="+mj-lt"/>
              </a:rPr>
              <a:t>: </a:t>
            </a:r>
          </a:p>
          <a:p>
            <a:r>
              <a:rPr lang="de-DE" sz="1600" dirty="0" smtClean="0">
                <a:latin typeface="+mj-lt"/>
              </a:rPr>
              <a:t>                        </a:t>
            </a:r>
          </a:p>
          <a:p>
            <a:r>
              <a:rPr lang="de-DE" sz="1600" dirty="0" smtClean="0">
                <a:latin typeface="+mj-lt"/>
              </a:rPr>
              <a:t>     ‘</a:t>
            </a:r>
            <a:r>
              <a:rPr lang="de-DE" sz="1600" dirty="0" err="1" smtClean="0">
                <a:latin typeface="+mj-lt"/>
              </a:rPr>
              <a:t>ge</a:t>
            </a:r>
            <a:r>
              <a:rPr lang="de-DE" sz="1600" dirty="0" smtClean="0">
                <a:latin typeface="+mj-lt"/>
              </a:rPr>
              <a:t>-‘ + Verbstamm +  -</a:t>
            </a:r>
            <a:r>
              <a:rPr lang="de-DE" sz="1600" b="1" dirty="0" smtClean="0">
                <a:solidFill>
                  <a:srgbClr val="C00000"/>
                </a:solidFill>
                <a:latin typeface="+mj-lt"/>
              </a:rPr>
              <a:t>en</a:t>
            </a:r>
          </a:p>
          <a:p>
            <a:endParaRPr lang="de-DE" sz="1600" dirty="0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33353" y="3331528"/>
            <a:ext cx="393405" cy="3050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633353" y="4193701"/>
            <a:ext cx="474126" cy="3050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52" name="Picture 4" descr="http://home.versanet.de/~australian/Cliparts/Sprech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1" b="100000" l="10000" r="100000">
                        <a14:foregroundMark x1="69310" y1="54077" x2="70690" y2="50644"/>
                        <a14:foregroundMark x1="75517" y1="56652" x2="75517" y2="47210"/>
                        <a14:backgroundMark x1="41034" y1="56223" x2="47931" y2="56223"/>
                        <a14:backgroundMark x1="58276" y1="54936" x2="63103" y2="51931"/>
                        <a14:backgroundMark x1="50000" y1="55794" x2="56552" y2="55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65" y="884604"/>
            <a:ext cx="1203276" cy="9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58" y="2283380"/>
            <a:ext cx="2128521" cy="191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7248525" y="1211278"/>
            <a:ext cx="654712" cy="428450"/>
          </a:xfrm>
          <a:prstGeom prst="wedgeRoundRectCallout">
            <a:avLst>
              <a:gd name="adj1" fmla="val 65675"/>
              <a:gd name="adj2" fmla="val 2711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ysClr val="windowText" lastClr="000000"/>
                </a:solidFill>
              </a:rPr>
              <a:t>Hallo!</a:t>
            </a:r>
            <a:endParaRPr lang="de-DE" sz="1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0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6" grpId="0"/>
      <p:bldP spid="30" grpId="0" animBg="1"/>
      <p:bldP spid="31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1109</TotalTime>
  <Words>226</Words>
  <Application>Microsoft Office PowerPoint</Application>
  <PresentationFormat>Экран (16:9)</PresentationFormat>
  <Paragraphs>68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Roboto Slab</vt:lpstr>
      <vt:lpstr>Calibri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</cp:lastModifiedBy>
  <cp:revision>60</cp:revision>
  <dcterms:created xsi:type="dcterms:W3CDTF">2015-07-27T11:27:22Z</dcterms:created>
  <dcterms:modified xsi:type="dcterms:W3CDTF">2016-03-10T12:34:10Z</dcterms:modified>
</cp:coreProperties>
</file>