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2"/>
  </p:notesMasterIdLst>
  <p:sldIdLst>
    <p:sldId id="367" r:id="rId2"/>
    <p:sldId id="256" r:id="rId3"/>
    <p:sldId id="443" r:id="rId4"/>
    <p:sldId id="274" r:id="rId5"/>
    <p:sldId id="385" r:id="rId6"/>
    <p:sldId id="444" r:id="rId7"/>
    <p:sldId id="351" r:id="rId8"/>
    <p:sldId id="445" r:id="rId9"/>
    <p:sldId id="446" r:id="rId10"/>
    <p:sldId id="447" r:id="rId11"/>
    <p:sldId id="448" r:id="rId12"/>
    <p:sldId id="424" r:id="rId13"/>
    <p:sldId id="450" r:id="rId14"/>
    <p:sldId id="449" r:id="rId15"/>
    <p:sldId id="425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13" r:id="rId25"/>
    <p:sldId id="459" r:id="rId26"/>
    <p:sldId id="460" r:id="rId27"/>
    <p:sldId id="461" r:id="rId28"/>
    <p:sldId id="462" r:id="rId29"/>
    <p:sldId id="442" r:id="rId30"/>
    <p:sldId id="463" r:id="rId31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hostlight" panose="00000500000000000000" pitchFamily="2" charset="0"/>
      <p:regular r:id="rId39"/>
      <p:italic r:id="rId40"/>
    </p:embeddedFont>
  </p:embeddedFontLst>
  <p:custDataLst>
    <p:tags r:id="rId41"/>
  </p:custData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086" userDrawn="1">
          <p15:clr>
            <a:srgbClr val="A4A3A4"/>
          </p15:clr>
        </p15:guide>
        <p15:guide id="10" pos="36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D919"/>
    <a:srgbClr val="000000"/>
    <a:srgbClr val="CC2944"/>
    <a:srgbClr val="483000"/>
    <a:srgbClr val="75C2D9"/>
    <a:srgbClr val="EBEDEC"/>
    <a:srgbClr val="DEDEFE"/>
    <a:srgbClr val="E78595"/>
    <a:srgbClr val="4D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93886" autoAdjust="0"/>
  </p:normalViewPr>
  <p:slideViewPr>
    <p:cSldViewPr snapToGrid="0">
      <p:cViewPr>
        <p:scale>
          <a:sx n="80" d="100"/>
          <a:sy n="80" d="100"/>
        </p:scale>
        <p:origin x="276" y="246"/>
      </p:cViewPr>
      <p:guideLst>
        <p:guide orient="horz" pos="237"/>
        <p:guide pos="204"/>
        <p:guide pos="5534"/>
        <p:guide orient="horz" pos="2981"/>
        <p:guide pos="2744"/>
        <p:guide pos="2993"/>
        <p:guide pos="1837"/>
        <p:guide pos="3923"/>
        <p:guide pos="2086"/>
        <p:guide pos="36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44AAE-40D3-45B1-AFC6-E99462C187D3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3D20-826A-47A5-8329-0EF1FEDF3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3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1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2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8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тут все хорошо, на мой взгляд)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057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тут все хорошо, на мой взгляд)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99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Ну тут все хорошо, на мой взгляд)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13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05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38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269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82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77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360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28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990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473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5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840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821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90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814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325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6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040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1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1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2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37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06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23D20-826A-47A5-8329-0EF1FEDF30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42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48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5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3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2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26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7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2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5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8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C9B02-2C97-452E-A66E-D99602A3E84E}" type="datetimeFigureOut">
              <a:rPr lang="ru-RU" smtClean="0"/>
              <a:t>10.11.2017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35ABC-0913-4CA5-989E-6D0FB03C1F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8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id="{C0F1E93A-FA44-49D1-A7CA-03A890EBCC8E}"/>
              </a:ext>
            </a:extLst>
          </p:cNvPr>
          <p:cNvSpPr/>
          <p:nvPr/>
        </p:nvSpPr>
        <p:spPr>
          <a:xfrm>
            <a:off x="4751388" y="376238"/>
            <a:ext cx="4269090" cy="331470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358775" y="4119693"/>
            <a:ext cx="4869808" cy="612645"/>
          </a:xfrm>
          <a:prstGeom prst="rect">
            <a:avLst/>
          </a:prstGeom>
          <a:solidFill>
            <a:srgbClr val="CC2944"/>
          </a:solidFill>
        </p:spPr>
        <p:txBody>
          <a:bodyPr wrap="square" lIns="180000" tIns="90000" rIns="180000" bIns="90000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+mj-lt"/>
              </a:rPr>
              <a:t>Pronominaladverbien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Картинки по запросу deutschland">
            <a:extLst>
              <a:ext uri="{FF2B5EF4-FFF2-40B4-BE49-F238E27FC236}">
                <a16:creationId xmlns:a16="http://schemas.microsoft.com/office/drawing/2014/main" id="{798DA592-090A-475F-9F75-86AA92B0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83" y="376238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E49DBA-89D3-46C9-BBEE-DB6A9A558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neues Geld">
            <a:extLst>
              <a:ext uri="{FF2B5EF4-FFF2-40B4-BE49-F238E27FC236}">
                <a16:creationId xmlns:a16="http://schemas.microsoft.com/office/drawing/2014/main" id="{AAB905A1-2E49-4BAF-A107-9AFF540F7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2355220"/>
            <a:ext cx="3733165" cy="237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147C36-18CF-4D5B-819F-C29F63CACE4E}"/>
              </a:ext>
            </a:extLst>
          </p:cNvPr>
          <p:cNvSpPr/>
          <p:nvPr/>
        </p:nvSpPr>
        <p:spPr>
          <a:xfrm>
            <a:off x="358775" y="0"/>
            <a:ext cx="4693285" cy="999744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+mj-lt"/>
              </a:rPr>
              <a:t>Pronominaladverbien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3A6463-E51D-4729-BDB0-B458BE12D821}"/>
              </a:ext>
            </a:extLst>
          </p:cNvPr>
          <p:cNvSpPr/>
          <p:nvPr/>
        </p:nvSpPr>
        <p:spPr>
          <a:xfrm>
            <a:off x="358775" y="2402473"/>
            <a:ext cx="4628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Wir informieren euch heute über neues Geld. </a:t>
            </a:r>
            <a:endParaRPr lang="de-DE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1B72F-DA01-427E-976F-934E46C776BB}"/>
              </a:ext>
            </a:extLst>
          </p:cNvPr>
          <p:cNvSpPr/>
          <p:nvPr/>
        </p:nvSpPr>
        <p:spPr>
          <a:xfrm>
            <a:off x="358775" y="3022621"/>
            <a:ext cx="3778599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Wo</a:t>
            </a:r>
            <a:r>
              <a:rPr lang="de-DE" sz="1600" u="sng" dirty="0"/>
              <a:t>r</a:t>
            </a:r>
            <a:r>
              <a:rPr lang="de-DE" sz="1600" dirty="0">
                <a:solidFill>
                  <a:srgbClr val="C00000"/>
                </a:solidFill>
              </a:rPr>
              <a:t>über</a:t>
            </a:r>
            <a:r>
              <a:rPr lang="de-DE" sz="1600" dirty="0"/>
              <a:t> informieren sie uns heute?  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8A304C-521B-43B5-A804-D7D56F2E6048}"/>
              </a:ext>
            </a:extLst>
          </p:cNvPr>
          <p:cNvSpPr/>
          <p:nvPr/>
        </p:nvSpPr>
        <p:spPr>
          <a:xfrm>
            <a:off x="323850" y="1367846"/>
            <a:ext cx="8453570" cy="619272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Präposition mit einem Vokal beginnt, wie zum Beispiel,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uf,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us,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ber,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m, dann bekommt das Fragewort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7464FB-1755-462C-8378-6E5B2628A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147C36-18CF-4D5B-819F-C29F63CACE4E}"/>
              </a:ext>
            </a:extLst>
          </p:cNvPr>
          <p:cNvSpPr/>
          <p:nvPr/>
        </p:nvSpPr>
        <p:spPr>
          <a:xfrm>
            <a:off x="358775" y="0"/>
            <a:ext cx="4693285" cy="999744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+mj-lt"/>
              </a:rPr>
              <a:t>Pronominaladverbien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3A6463-E51D-4729-BDB0-B458BE12D821}"/>
              </a:ext>
            </a:extLst>
          </p:cNvPr>
          <p:cNvSpPr/>
          <p:nvPr/>
        </p:nvSpPr>
        <p:spPr>
          <a:xfrm>
            <a:off x="358775" y="1503351"/>
            <a:ext cx="4033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Ich habe diesen Brief für meine Freundin geschrieben.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1B72F-DA01-427E-976F-934E46C776BB}"/>
              </a:ext>
            </a:extLst>
          </p:cNvPr>
          <p:cNvSpPr/>
          <p:nvPr/>
        </p:nvSpPr>
        <p:spPr>
          <a:xfrm>
            <a:off x="358775" y="4113066"/>
            <a:ext cx="403383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Für wen </a:t>
            </a:r>
            <a:r>
              <a:rPr lang="de-DE" sz="1600" dirty="0"/>
              <a:t>hast du diesen Brief geschrieben?</a:t>
            </a:r>
            <a:endParaRPr lang="ru-RU" sz="1600" dirty="0"/>
          </a:p>
        </p:txBody>
      </p:sp>
      <p:pic>
        <p:nvPicPr>
          <p:cNvPr id="5122" name="Picture 2" descr="Картинки по запросу Brief">
            <a:extLst>
              <a:ext uri="{FF2B5EF4-FFF2-40B4-BE49-F238E27FC236}">
                <a16:creationId xmlns:a16="http://schemas.microsoft.com/office/drawing/2014/main" id="{5951289D-54A8-4774-8AF0-6FB6E9CDA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" y="2374678"/>
            <a:ext cx="2004696" cy="136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E403B0-3AF8-42FD-A903-542770CE96D7}"/>
              </a:ext>
            </a:extLst>
          </p:cNvPr>
          <p:cNvSpPr/>
          <p:nvPr/>
        </p:nvSpPr>
        <p:spPr>
          <a:xfrm>
            <a:off x="4751390" y="1503351"/>
            <a:ext cx="4033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Ich erinnere mich an meinen besten Freund Robert.</a:t>
            </a:r>
            <a:r>
              <a:rPr lang="de-DE" sz="1600" i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endParaRPr lang="de-DE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AF291EF-E182-46E6-8A70-9097F179DE11}"/>
              </a:ext>
            </a:extLst>
          </p:cNvPr>
          <p:cNvSpPr/>
          <p:nvPr/>
        </p:nvSpPr>
        <p:spPr>
          <a:xfrm>
            <a:off x="4751388" y="4113066"/>
            <a:ext cx="271741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 wen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erinnerst du dich?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Картинки по запросу boy">
            <a:extLst>
              <a:ext uri="{FF2B5EF4-FFF2-40B4-BE49-F238E27FC236}">
                <a16:creationId xmlns:a16="http://schemas.microsoft.com/office/drawing/2014/main" id="{D213C2AA-EA6A-4903-A5A3-44B2F93D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96" y="2177440"/>
            <a:ext cx="1433741" cy="18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E37B20-446F-4EB1-917A-9F8948D8E4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48097B-C5F8-4614-BE30-721335F6CC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8F935A-FE26-4081-A958-8E966328BF39}"/>
              </a:ext>
            </a:extLst>
          </p:cNvPr>
          <p:cNvSpPr/>
          <p:nvPr/>
        </p:nvSpPr>
        <p:spPr>
          <a:xfrm>
            <a:off x="0" y="1618328"/>
            <a:ext cx="2571750" cy="1127296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wir auf die Frage antworten wollen, dann verwenden wir ein Pronominaladverb.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A13EDE-35F8-41AF-A959-EBD96C418910}"/>
              </a:ext>
            </a:extLst>
          </p:cNvPr>
          <p:cNvSpPr/>
          <p:nvPr/>
        </p:nvSpPr>
        <p:spPr>
          <a:xfrm>
            <a:off x="359980" y="3003411"/>
            <a:ext cx="2007281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von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davon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29ECB12-4AFD-4792-AA80-7E459AA7CD47}"/>
              </a:ext>
            </a:extLst>
          </p:cNvPr>
          <p:cNvSpPr/>
          <p:nvPr/>
        </p:nvSpPr>
        <p:spPr>
          <a:xfrm>
            <a:off x="359980" y="3516984"/>
            <a:ext cx="22829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nach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danach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CD39AE-CF71-49DE-85AC-36A96745E93B}"/>
              </a:ext>
            </a:extLst>
          </p:cNvPr>
          <p:cNvSpPr/>
          <p:nvPr/>
        </p:nvSpPr>
        <p:spPr>
          <a:xfrm>
            <a:off x="359980" y="4030557"/>
            <a:ext cx="1968809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damit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8D7DBE5-6F4A-4056-84D0-09EB33E694E8}"/>
              </a:ext>
            </a:extLst>
          </p:cNvPr>
          <p:cNvSpPr/>
          <p:nvPr/>
        </p:nvSpPr>
        <p:spPr>
          <a:xfrm>
            <a:off x="3875837" y="1576565"/>
            <a:ext cx="3259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ea typeface="Calibri" panose="020F0502020204030204" pitchFamily="34" charset="0"/>
              </a:rPr>
              <a:t>Sie sprechen von der Arbeit.</a:t>
            </a:r>
            <a:endParaRPr lang="de-DE" sz="18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B6A485-FED4-49CA-9474-F306B6B2C5C1}"/>
              </a:ext>
            </a:extLst>
          </p:cNvPr>
          <p:cNvSpPr/>
          <p:nvPr/>
        </p:nvSpPr>
        <p:spPr>
          <a:xfrm>
            <a:off x="3875837" y="4306672"/>
            <a:ext cx="2351926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Sie sprechen </a:t>
            </a:r>
            <a:r>
              <a:rPr lang="de-DE" sz="1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davon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people">
            <a:extLst>
              <a:ext uri="{FF2B5EF4-FFF2-40B4-BE49-F238E27FC236}">
                <a16:creationId xmlns:a16="http://schemas.microsoft.com/office/drawing/2014/main" id="{8C9F8405-1708-4495-A450-25573CAF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03" y="2131844"/>
            <a:ext cx="3116897" cy="21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3FFFF05-06E3-4A58-8EAC-34B6324B2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48097B-C5F8-4614-BE30-721335F6CC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8F935A-FE26-4081-A958-8E966328BF39}"/>
              </a:ext>
            </a:extLst>
          </p:cNvPr>
          <p:cNvSpPr/>
          <p:nvPr/>
        </p:nvSpPr>
        <p:spPr>
          <a:xfrm>
            <a:off x="0" y="1618328"/>
            <a:ext cx="2571750" cy="1127296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wir auf die Frage antworten wollen, dann verwenden wir ein Pronominaladverb: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9BF9C0C-6A73-4133-B7E9-629E3BA8C20D}"/>
              </a:ext>
            </a:extLst>
          </p:cNvPr>
          <p:cNvSpPr/>
          <p:nvPr/>
        </p:nvSpPr>
        <p:spPr>
          <a:xfrm>
            <a:off x="3297047" y="1604582"/>
            <a:ext cx="5452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ea typeface="Calibri" panose="020F0502020204030204" pitchFamily="34" charset="0"/>
              </a:rPr>
              <a:t>Es riecht hier nach frisch gebackenen Brötchen. </a:t>
            </a:r>
            <a:endParaRPr lang="de-DE" sz="18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85A0DDA-4124-4DE7-8819-2B35C985B289}"/>
              </a:ext>
            </a:extLst>
          </p:cNvPr>
          <p:cNvSpPr/>
          <p:nvPr/>
        </p:nvSpPr>
        <p:spPr>
          <a:xfrm>
            <a:off x="3311525" y="4209934"/>
            <a:ext cx="2526654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Es riecht hier </a:t>
            </a:r>
            <a:r>
              <a:rPr lang="de-DE" sz="1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danach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gebacken Brotchen">
            <a:extLst>
              <a:ext uri="{FF2B5EF4-FFF2-40B4-BE49-F238E27FC236}">
                <a16:creationId xmlns:a16="http://schemas.microsoft.com/office/drawing/2014/main" id="{36AC9BE0-9E2F-49D6-9BED-7F93E492A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058970"/>
            <a:ext cx="3084195" cy="20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6E34AB-E0BC-480E-B163-BEA0FDB5C770}"/>
              </a:ext>
            </a:extLst>
          </p:cNvPr>
          <p:cNvSpPr/>
          <p:nvPr/>
        </p:nvSpPr>
        <p:spPr>
          <a:xfrm>
            <a:off x="359980" y="3003411"/>
            <a:ext cx="2007281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von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davon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42231CF-C59B-4206-AE13-40B0A19D9218}"/>
              </a:ext>
            </a:extLst>
          </p:cNvPr>
          <p:cNvSpPr/>
          <p:nvPr/>
        </p:nvSpPr>
        <p:spPr>
          <a:xfrm>
            <a:off x="359980" y="3516984"/>
            <a:ext cx="22829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nach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danach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F16B74-B8C5-490F-86C2-D3A1E078C678}"/>
              </a:ext>
            </a:extLst>
          </p:cNvPr>
          <p:cNvSpPr/>
          <p:nvPr/>
        </p:nvSpPr>
        <p:spPr>
          <a:xfrm>
            <a:off x="359980" y="4030557"/>
            <a:ext cx="1968809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damit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FE9B8B8-D302-4FA7-96AA-B27796221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48097B-C5F8-4614-BE30-721335F6CC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8F935A-FE26-4081-A958-8E966328BF39}"/>
              </a:ext>
            </a:extLst>
          </p:cNvPr>
          <p:cNvSpPr/>
          <p:nvPr/>
        </p:nvSpPr>
        <p:spPr>
          <a:xfrm>
            <a:off x="0" y="1618328"/>
            <a:ext cx="2571750" cy="1127296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wir auf die Frage antworten wollen, dann verwenden wir ein Pronominaladverb: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61B41DB-822A-448C-B1B3-FB0DCD8DBC92}"/>
              </a:ext>
            </a:extLst>
          </p:cNvPr>
          <p:cNvSpPr/>
          <p:nvPr/>
        </p:nvSpPr>
        <p:spPr>
          <a:xfrm>
            <a:off x="3311525" y="1526890"/>
            <a:ext cx="402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ea typeface="Calibri" panose="020F0502020204030204" pitchFamily="34" charset="0"/>
              </a:rPr>
              <a:t>Ich bin mit dem Zimmer zufrieden. </a:t>
            </a:r>
            <a:endParaRPr lang="de-DE" sz="18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730CBF0-CBB5-4181-B1B8-DCE91A3C4103}"/>
              </a:ext>
            </a:extLst>
          </p:cNvPr>
          <p:cNvSpPr/>
          <p:nvPr/>
        </p:nvSpPr>
        <p:spPr>
          <a:xfrm>
            <a:off x="3311525" y="4199000"/>
            <a:ext cx="2789546" cy="36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Ich bin </a:t>
            </a:r>
            <a:r>
              <a:rPr lang="de-DE" sz="1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damit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zufrieden.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Картинки по запросу zimmer">
            <a:extLst>
              <a:ext uri="{FF2B5EF4-FFF2-40B4-BE49-F238E27FC236}">
                <a16:creationId xmlns:a16="http://schemas.microsoft.com/office/drawing/2014/main" id="{20F36F7E-F43B-4D19-9A45-B3E17F2C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2112735"/>
            <a:ext cx="3409461" cy="19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551047-51AA-4348-AC2E-1507AC44BB2C}"/>
              </a:ext>
            </a:extLst>
          </p:cNvPr>
          <p:cNvSpPr/>
          <p:nvPr/>
        </p:nvSpPr>
        <p:spPr>
          <a:xfrm>
            <a:off x="359980" y="3003411"/>
            <a:ext cx="2007281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von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davon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0E6FCE2-A057-4C25-B682-99741EB59758}"/>
              </a:ext>
            </a:extLst>
          </p:cNvPr>
          <p:cNvSpPr/>
          <p:nvPr/>
        </p:nvSpPr>
        <p:spPr>
          <a:xfrm>
            <a:off x="359980" y="3516984"/>
            <a:ext cx="22829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nach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danach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5B52DFE-3183-4341-946E-5EF650013A95}"/>
              </a:ext>
            </a:extLst>
          </p:cNvPr>
          <p:cNvSpPr/>
          <p:nvPr/>
        </p:nvSpPr>
        <p:spPr>
          <a:xfrm>
            <a:off x="359980" y="4030557"/>
            <a:ext cx="1968809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damit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BF627A-C2D7-40BA-8CFF-7583AB01A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618BDF-AA26-4BEA-9503-286A20E93205}"/>
              </a:ext>
            </a:extLst>
          </p:cNvPr>
          <p:cNvSpPr/>
          <p:nvPr/>
        </p:nvSpPr>
        <p:spPr>
          <a:xfrm>
            <a:off x="323849" y="1699316"/>
            <a:ext cx="2987675" cy="1409681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Aber es gibt auch Präpositionen, die mit einem Vokal beginnen, dann bekommt das Pronominaladverb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294697-CD9B-4438-BC06-0A0AF5B9024C}"/>
              </a:ext>
            </a:extLst>
          </p:cNvPr>
          <p:cNvSpPr/>
          <p:nvPr/>
        </p:nvSpPr>
        <p:spPr>
          <a:xfrm>
            <a:off x="323850" y="3383679"/>
            <a:ext cx="20697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auf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A3CBCF-E685-4647-95AC-FA03F70DBA0A}"/>
              </a:ext>
            </a:extLst>
          </p:cNvPr>
          <p:cNvSpPr/>
          <p:nvPr/>
        </p:nvSpPr>
        <p:spPr>
          <a:xfrm>
            <a:off x="323850" y="3820745"/>
            <a:ext cx="187423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F8284-A688-46AD-AA8C-149542D97B9C}"/>
              </a:ext>
            </a:extLst>
          </p:cNvPr>
          <p:cNvSpPr/>
          <p:nvPr/>
        </p:nvSpPr>
        <p:spPr>
          <a:xfrm>
            <a:off x="323850" y="4273328"/>
            <a:ext cx="23743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FD3FB6-8B9E-44C8-857F-6012BA5CF408}"/>
              </a:ext>
            </a:extLst>
          </p:cNvPr>
          <p:cNvSpPr/>
          <p:nvPr/>
        </p:nvSpPr>
        <p:spPr>
          <a:xfrm>
            <a:off x="4356100" y="1588392"/>
            <a:ext cx="3966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ea typeface="Calibri" panose="020F0502020204030204" pitchFamily="34" charset="0"/>
              </a:rPr>
              <a:t>Ich warte auf meinen Geburtstag. </a:t>
            </a:r>
            <a:endParaRPr lang="de-DE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991D73-81E5-4531-B10D-EFC7356C96EC}"/>
              </a:ext>
            </a:extLst>
          </p:cNvPr>
          <p:cNvSpPr/>
          <p:nvPr/>
        </p:nvSpPr>
        <p:spPr>
          <a:xfrm>
            <a:off x="4356100" y="4273328"/>
            <a:ext cx="2081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ea typeface="Calibri" panose="020F0502020204030204" pitchFamily="34" charset="0"/>
              </a:rPr>
              <a:t>Ich warte </a:t>
            </a:r>
            <a:r>
              <a:rPr lang="de-DE" sz="1800" dirty="0">
                <a:solidFill>
                  <a:srgbClr val="C00000"/>
                </a:solidFill>
                <a:ea typeface="Calibri" panose="020F0502020204030204" pitchFamily="34" charset="0"/>
              </a:rPr>
              <a:t>da</a:t>
            </a:r>
            <a:r>
              <a:rPr lang="de-DE" sz="1800" u="sng" dirty="0">
                <a:ea typeface="Calibri" panose="020F0502020204030204" pitchFamily="34" charset="0"/>
              </a:rPr>
              <a:t>r</a:t>
            </a:r>
            <a:r>
              <a:rPr lang="de-DE" sz="1800" dirty="0">
                <a:solidFill>
                  <a:srgbClr val="C00000"/>
                </a:solidFill>
                <a:ea typeface="Calibri" panose="020F0502020204030204" pitchFamily="34" charset="0"/>
              </a:rPr>
              <a:t>auf</a:t>
            </a:r>
            <a:r>
              <a:rPr lang="de-DE" sz="1800" dirty="0">
                <a:ea typeface="Calibri" panose="020F0502020204030204" pitchFamily="34" charset="0"/>
              </a:rPr>
              <a:t>.</a:t>
            </a:r>
            <a:endParaRPr lang="de-DE" sz="1800" dirty="0"/>
          </a:p>
        </p:txBody>
      </p:sp>
      <p:pic>
        <p:nvPicPr>
          <p:cNvPr id="9222" name="Picture 6" descr="Картинки по запросу Geburtstag">
            <a:extLst>
              <a:ext uri="{FF2B5EF4-FFF2-40B4-BE49-F238E27FC236}">
                <a16:creationId xmlns:a16="http://schemas.microsoft.com/office/drawing/2014/main" id="{CF91756D-B924-4F6A-A45E-647544C3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86" y="2158293"/>
            <a:ext cx="2987675" cy="19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DA06E00-1401-4F5A-9F35-5ED578730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618BDF-AA26-4BEA-9503-286A20E93205}"/>
              </a:ext>
            </a:extLst>
          </p:cNvPr>
          <p:cNvSpPr/>
          <p:nvPr/>
        </p:nvSpPr>
        <p:spPr>
          <a:xfrm>
            <a:off x="323849" y="1699316"/>
            <a:ext cx="2987675" cy="1409681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Aber es gibt auch Präpositionen, die mit einem Vokal beginnen, dann bekommt das Pronominaladverb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294697-CD9B-4438-BC06-0A0AF5B9024C}"/>
              </a:ext>
            </a:extLst>
          </p:cNvPr>
          <p:cNvSpPr/>
          <p:nvPr/>
        </p:nvSpPr>
        <p:spPr>
          <a:xfrm>
            <a:off x="323850" y="3383679"/>
            <a:ext cx="20697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auf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A3CBCF-E685-4647-95AC-FA03F70DBA0A}"/>
              </a:ext>
            </a:extLst>
          </p:cNvPr>
          <p:cNvSpPr/>
          <p:nvPr/>
        </p:nvSpPr>
        <p:spPr>
          <a:xfrm>
            <a:off x="323850" y="3820745"/>
            <a:ext cx="187423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F8284-A688-46AD-AA8C-149542D97B9C}"/>
              </a:ext>
            </a:extLst>
          </p:cNvPr>
          <p:cNvSpPr/>
          <p:nvPr/>
        </p:nvSpPr>
        <p:spPr>
          <a:xfrm>
            <a:off x="323850" y="4273328"/>
            <a:ext cx="23743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FD3FB6-8B9E-44C8-857F-6012BA5CF408}"/>
              </a:ext>
            </a:extLst>
          </p:cNvPr>
          <p:cNvSpPr/>
          <p:nvPr/>
        </p:nvSpPr>
        <p:spPr>
          <a:xfrm>
            <a:off x="4356100" y="1588392"/>
            <a:ext cx="3347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Ich erinnere mich an die Zeit.</a:t>
            </a:r>
            <a:endParaRPr lang="de-DE" sz="2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991D73-81E5-4531-B10D-EFC7356C96EC}"/>
              </a:ext>
            </a:extLst>
          </p:cNvPr>
          <p:cNvSpPr/>
          <p:nvPr/>
        </p:nvSpPr>
        <p:spPr>
          <a:xfrm>
            <a:off x="4356100" y="4273328"/>
            <a:ext cx="2842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Ich erinnere mich </a:t>
            </a:r>
            <a:r>
              <a:rPr lang="de-DE" sz="1800" dirty="0">
                <a:solidFill>
                  <a:srgbClr val="C00000"/>
                </a:solidFill>
              </a:rPr>
              <a:t>da</a:t>
            </a:r>
            <a:r>
              <a:rPr lang="de-DE" sz="1800" u="sng" dirty="0"/>
              <a:t>r</a:t>
            </a:r>
            <a:r>
              <a:rPr lang="de-DE" sz="1800" dirty="0">
                <a:solidFill>
                  <a:srgbClr val="C00000"/>
                </a:solidFill>
              </a:rPr>
              <a:t>an</a:t>
            </a:r>
            <a:r>
              <a:rPr lang="de-DE" sz="1800" dirty="0"/>
              <a:t>.</a:t>
            </a:r>
          </a:p>
        </p:txBody>
      </p:sp>
      <p:pic>
        <p:nvPicPr>
          <p:cNvPr id="10244" name="Picture 4" descr="Картинки по запросу meer">
            <a:extLst>
              <a:ext uri="{FF2B5EF4-FFF2-40B4-BE49-F238E27FC236}">
                <a16:creationId xmlns:a16="http://schemas.microsoft.com/office/drawing/2014/main" id="{AB470D0D-8E52-4C08-B529-6E4BE5067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19" y="2098274"/>
            <a:ext cx="3301672" cy="203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2C7174-C51A-47AF-AC52-EA85EAD14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7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618BDF-AA26-4BEA-9503-286A20E93205}"/>
              </a:ext>
            </a:extLst>
          </p:cNvPr>
          <p:cNvSpPr/>
          <p:nvPr/>
        </p:nvSpPr>
        <p:spPr>
          <a:xfrm>
            <a:off x="323849" y="1699316"/>
            <a:ext cx="2987675" cy="1409681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Aber es gibt auch Präpositionen, die mit einem Vokal beginnen, dann bekommt das Pronominaladverb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294697-CD9B-4438-BC06-0A0AF5B9024C}"/>
              </a:ext>
            </a:extLst>
          </p:cNvPr>
          <p:cNvSpPr/>
          <p:nvPr/>
        </p:nvSpPr>
        <p:spPr>
          <a:xfrm>
            <a:off x="323850" y="3383679"/>
            <a:ext cx="2069797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auf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CA3CBCF-E685-4647-95AC-FA03F70DBA0A}"/>
              </a:ext>
            </a:extLst>
          </p:cNvPr>
          <p:cNvSpPr/>
          <p:nvPr/>
        </p:nvSpPr>
        <p:spPr>
          <a:xfrm>
            <a:off x="323850" y="3820745"/>
            <a:ext cx="187423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an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7F8284-A688-46AD-AA8C-149542D97B9C}"/>
              </a:ext>
            </a:extLst>
          </p:cNvPr>
          <p:cNvSpPr/>
          <p:nvPr/>
        </p:nvSpPr>
        <p:spPr>
          <a:xfrm>
            <a:off x="323850" y="4273328"/>
            <a:ext cx="23743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 =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über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FD3FB6-8B9E-44C8-857F-6012BA5CF408}"/>
              </a:ext>
            </a:extLst>
          </p:cNvPr>
          <p:cNvSpPr/>
          <p:nvPr/>
        </p:nvSpPr>
        <p:spPr>
          <a:xfrm>
            <a:off x="4356100" y="1588392"/>
            <a:ext cx="4063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Wir sprechen über die Loveparade. </a:t>
            </a:r>
            <a:endParaRPr lang="de-DE" sz="4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991D73-81E5-4531-B10D-EFC7356C96EC}"/>
              </a:ext>
            </a:extLst>
          </p:cNvPr>
          <p:cNvSpPr/>
          <p:nvPr/>
        </p:nvSpPr>
        <p:spPr>
          <a:xfrm>
            <a:off x="4356100" y="4273328"/>
            <a:ext cx="263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Wir sprechen </a:t>
            </a:r>
            <a:r>
              <a:rPr lang="de-DE" sz="1800" dirty="0">
                <a:solidFill>
                  <a:srgbClr val="C00000"/>
                </a:solidFill>
              </a:rPr>
              <a:t>da</a:t>
            </a:r>
            <a:r>
              <a:rPr lang="de-DE" sz="1800" u="sng" dirty="0"/>
              <a:t>r</a:t>
            </a:r>
            <a:r>
              <a:rPr lang="de-DE" sz="1800" dirty="0">
                <a:solidFill>
                  <a:srgbClr val="C00000"/>
                </a:solidFill>
              </a:rPr>
              <a:t>über</a:t>
            </a:r>
            <a:r>
              <a:rPr lang="de-DE" sz="1800" dirty="0"/>
              <a:t>.</a:t>
            </a:r>
          </a:p>
        </p:txBody>
      </p:sp>
      <p:pic>
        <p:nvPicPr>
          <p:cNvPr id="11266" name="Picture 2" descr="Картинки по запросу Loveparade">
            <a:extLst>
              <a:ext uri="{FF2B5EF4-FFF2-40B4-BE49-F238E27FC236}">
                <a16:creationId xmlns:a16="http://schemas.microsoft.com/office/drawing/2014/main" id="{D3AB9712-FDD9-4055-8356-96737B90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60" y="2084923"/>
            <a:ext cx="3094990" cy="20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07F405-FD2A-4790-8B54-C6A75E9B3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7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„da“</a:t>
            </a:r>
            <a:endParaRPr lang="ru-RU" sz="28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2F3B2FA-C56A-4F9B-A122-8704A861CEE0}"/>
              </a:ext>
            </a:extLst>
          </p:cNvPr>
          <p:cNvSpPr/>
          <p:nvPr/>
        </p:nvSpPr>
        <p:spPr>
          <a:xfrm>
            <a:off x="323850" y="1599166"/>
            <a:ext cx="3964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Wir sind mit dem neuen Mitarbeiter zufrieden.</a:t>
            </a:r>
            <a:endParaRPr lang="de-DE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E15141-FEE5-40C7-90F0-8DA4DD895523}"/>
              </a:ext>
            </a:extLst>
          </p:cNvPr>
          <p:cNvSpPr/>
          <p:nvPr/>
        </p:nvSpPr>
        <p:spPr>
          <a:xfrm>
            <a:off x="323850" y="4289865"/>
            <a:ext cx="281679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Wir sind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mit ihm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zufrieden.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CF0FCD-62C6-4C8F-A780-395A0FD32E02}"/>
              </a:ext>
            </a:extLst>
          </p:cNvPr>
          <p:cNvSpPr/>
          <p:nvPr/>
        </p:nvSpPr>
        <p:spPr>
          <a:xfrm>
            <a:off x="4751388" y="1599165"/>
            <a:ext cx="4033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Ich habe frisches Futter für die Katze gekauft.</a:t>
            </a:r>
            <a:endParaRPr lang="de-DE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56DA2B-1995-43AA-BB61-DFFA5C968EC9}"/>
              </a:ext>
            </a:extLst>
          </p:cNvPr>
          <p:cNvSpPr/>
          <p:nvPr/>
        </p:nvSpPr>
        <p:spPr>
          <a:xfrm>
            <a:off x="4751388" y="4289864"/>
            <a:ext cx="4011034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Ich habe frisches Futter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für sie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gekauft.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office man">
            <a:extLst>
              <a:ext uri="{FF2B5EF4-FFF2-40B4-BE49-F238E27FC236}">
                <a16:creationId xmlns:a16="http://schemas.microsoft.com/office/drawing/2014/main" id="{CBE9709A-13CC-434C-BA68-CF76307A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34" y="2288215"/>
            <a:ext cx="2846063" cy="189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ртинки по запросу whiskas">
            <a:extLst>
              <a:ext uri="{FF2B5EF4-FFF2-40B4-BE49-F238E27FC236}">
                <a16:creationId xmlns:a16="http://schemas.microsoft.com/office/drawing/2014/main" id="{57BFC479-F134-48C3-A044-8FDBD73B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00" y="2288215"/>
            <a:ext cx="2032412" cy="18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1DAA64-BAEC-4FA2-A070-25DE47DFE6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98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</a:rPr>
              <a:t>Wann verwenden wir diese Pronominaladverbien?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872F64-A896-47C2-BC49-2D13DEC14DC2}"/>
              </a:ext>
            </a:extLst>
          </p:cNvPr>
          <p:cNvSpPr/>
          <p:nvPr/>
        </p:nvSpPr>
        <p:spPr>
          <a:xfrm>
            <a:off x="323850" y="1466655"/>
            <a:ext cx="6540573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Wenn der Gegenstand der Präposition keine Person ist.</a:t>
            </a:r>
            <a:endParaRPr lang="ru-RU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EAAB45-B8CA-40E5-8900-0C077910BFC6}"/>
              </a:ext>
            </a:extLst>
          </p:cNvPr>
          <p:cNvSpPr/>
          <p:nvPr/>
        </p:nvSpPr>
        <p:spPr>
          <a:xfrm>
            <a:off x="358775" y="1979501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– Denkst du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</a:rPr>
              <a:t>an</a:t>
            </a:r>
            <a:r>
              <a:rPr lang="de-DE" sz="1600" dirty="0">
                <a:ea typeface="Calibri" panose="020F0502020204030204" pitchFamily="34" charset="0"/>
              </a:rPr>
              <a:t> deinen Freund?</a:t>
            </a:r>
          </a:p>
        </p:txBody>
      </p:sp>
      <p:pic>
        <p:nvPicPr>
          <p:cNvPr id="13314" name="Picture 2" descr="Картинки по запросу girl thinking">
            <a:extLst>
              <a:ext uri="{FF2B5EF4-FFF2-40B4-BE49-F238E27FC236}">
                <a16:creationId xmlns:a16="http://schemas.microsoft.com/office/drawing/2014/main" id="{DFEE9D4D-AC8E-4629-9C89-7AA797D5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8445"/>
            <a:ext cx="4213225" cy="28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529B89-4331-4167-8E8C-791F2AA6658C}"/>
              </a:ext>
            </a:extLst>
          </p:cNvPr>
          <p:cNvSpPr/>
          <p:nvPr/>
        </p:nvSpPr>
        <p:spPr>
          <a:xfrm>
            <a:off x="323850" y="2402473"/>
            <a:ext cx="2324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– Ja, ich denke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</a:rPr>
              <a:t>an ihn</a:t>
            </a:r>
            <a:r>
              <a:rPr lang="de-DE" sz="1600" dirty="0">
                <a:ea typeface="Calibri" panose="020F0502020204030204" pitchFamily="34" charset="0"/>
              </a:rPr>
              <a:t>.</a:t>
            </a:r>
            <a:endParaRPr lang="de-DE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4E42E6-4031-45A8-87A5-2D037AE47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C000"/>
                </a:solidFill>
                <a:latin typeface="+mj-lt"/>
              </a:rPr>
              <a:t>Unsere Ziele sind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E673891-5C13-442B-AAF4-5A10548F4175}"/>
              </a:ext>
            </a:extLst>
          </p:cNvPr>
          <p:cNvGrpSpPr/>
          <p:nvPr/>
        </p:nvGrpSpPr>
        <p:grpSpPr>
          <a:xfrm>
            <a:off x="358776" y="1077992"/>
            <a:ext cx="4858639" cy="1140944"/>
            <a:chOff x="358776" y="1077992"/>
            <a:chExt cx="4858639" cy="1140944"/>
          </a:xfrm>
        </p:grpSpPr>
        <p:sp>
          <p:nvSpPr>
            <p:cNvPr id="27" name="TextBox 26"/>
            <p:cNvSpPr txBox="1"/>
            <p:nvPr/>
          </p:nvSpPr>
          <p:spPr>
            <a:xfrm>
              <a:off x="717549" y="1080163"/>
              <a:ext cx="449986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D919"/>
                  </a:solidFill>
                  <a:latin typeface="+mj-lt"/>
                </a:rPr>
                <a:t>Bildung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 der Pronominaladverbien mit den Adverbien „wo“ und „da“ kennen zu lernen.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  <a:p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58776" y="1077992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1.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B5AE60A-0076-478D-85D4-650111507AA1}"/>
              </a:ext>
            </a:extLst>
          </p:cNvPr>
          <p:cNvGrpSpPr/>
          <p:nvPr/>
        </p:nvGrpSpPr>
        <p:grpSpPr>
          <a:xfrm>
            <a:off x="358775" y="2206597"/>
            <a:ext cx="4068763" cy="1384995"/>
            <a:chOff x="358775" y="2244190"/>
            <a:chExt cx="4068763" cy="1384995"/>
          </a:xfrm>
        </p:grpSpPr>
        <p:sp>
          <p:nvSpPr>
            <p:cNvPr id="29" name="TextBox 28"/>
            <p:cNvSpPr txBox="1"/>
            <p:nvPr/>
          </p:nvSpPr>
          <p:spPr>
            <a:xfrm>
              <a:off x="717549" y="2244190"/>
              <a:ext cx="37099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D919"/>
                  </a:solidFill>
                  <a:latin typeface="+mj-lt"/>
                </a:rPr>
                <a:t>Verwendung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 der Pronominaladverbien mit den Adverbien „wo“ und „da“ kennen zu lernen.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  <a:p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8775" y="2244190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2.</a:t>
              </a:r>
              <a:endParaRPr lang="de-DE" sz="1800" dirty="0">
                <a:solidFill>
                  <a:schemeClr val="bg2">
                    <a:lumMod val="75000"/>
                  </a:schemeClr>
                </a:solidFill>
                <a:latin typeface="Ghostlight" panose="00000500000000000000" pitchFamily="2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BB781D5-E058-447B-A0E7-9297A291E2FE}"/>
              </a:ext>
            </a:extLst>
          </p:cNvPr>
          <p:cNvGrpSpPr/>
          <p:nvPr/>
        </p:nvGrpSpPr>
        <p:grpSpPr>
          <a:xfrm>
            <a:off x="358775" y="3591592"/>
            <a:ext cx="3748311" cy="369332"/>
            <a:chOff x="4727712" y="1546169"/>
            <a:chExt cx="3748311" cy="36933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5C0545-82CE-4376-84B7-C979D9109177}"/>
                </a:ext>
              </a:extLst>
            </p:cNvPr>
            <p:cNvSpPr txBox="1"/>
            <p:nvPr/>
          </p:nvSpPr>
          <p:spPr>
            <a:xfrm>
              <a:off x="5086487" y="1546169"/>
              <a:ext cx="33895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FFD919"/>
                  </a:solidFill>
                  <a:latin typeface="+mj-lt"/>
                </a:rPr>
                <a:t>Übungen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 zu machen.</a:t>
              </a:r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6B065AE-99B6-4694-9E88-017597C2973A}"/>
                </a:ext>
              </a:extLst>
            </p:cNvPr>
            <p:cNvSpPr txBox="1"/>
            <p:nvPr/>
          </p:nvSpPr>
          <p:spPr>
            <a:xfrm>
              <a:off x="4727712" y="1546169"/>
              <a:ext cx="4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chemeClr val="bg2">
                      <a:lumMod val="75000"/>
                    </a:schemeClr>
                  </a:solidFill>
                  <a:latin typeface="Ghostlight" panose="00000500000000000000" pitchFamily="2" charset="0"/>
                </a:rPr>
                <a:t>3.</a:t>
              </a:r>
            </a:p>
          </p:txBody>
        </p:sp>
      </p:grpSp>
      <p:pic>
        <p:nvPicPr>
          <p:cNvPr id="33" name="Picture 2" descr="Картинки по запросу deutschland">
            <a:extLst>
              <a:ext uri="{FF2B5EF4-FFF2-40B4-BE49-F238E27FC236}">
                <a16:creationId xmlns:a16="http://schemas.microsoft.com/office/drawing/2014/main" id="{275B20E2-94D5-4645-ACC4-2CD68E20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15" y="1649549"/>
            <a:ext cx="3314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6AFCF1-8D99-4B76-8B1D-D58275580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312BDF-B345-4318-8644-37F789711515}"/>
              </a:ext>
            </a:extLst>
          </p:cNvPr>
          <p:cNvSpPr/>
          <p:nvPr/>
        </p:nvSpPr>
        <p:spPr>
          <a:xfrm>
            <a:off x="323850" y="376238"/>
            <a:ext cx="8461375" cy="98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</a:rPr>
              <a:t>Wann verwenden wir diese Pronominaladverbien?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872F64-A896-47C2-BC49-2D13DEC14DC2}"/>
              </a:ext>
            </a:extLst>
          </p:cNvPr>
          <p:cNvSpPr/>
          <p:nvPr/>
        </p:nvSpPr>
        <p:spPr>
          <a:xfrm>
            <a:off x="323850" y="1466655"/>
            <a:ext cx="8461375" cy="60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N</a:t>
            </a:r>
            <a:r>
              <a:rPr lang="de-DE" sz="1600" dirty="0">
                <a:latin typeface="+mj-lt"/>
              </a:rPr>
              <a:t>icht alle Präpositionen kann man mit dem Adverb </a:t>
            </a:r>
            <a:r>
              <a:rPr lang="de-DE" sz="1600" dirty="0">
                <a:solidFill>
                  <a:srgbClr val="C00000"/>
                </a:solidFill>
                <a:latin typeface="+mj-lt"/>
              </a:rPr>
              <a:t>„da“ </a:t>
            </a:r>
            <a:r>
              <a:rPr lang="de-DE" sz="1600" dirty="0">
                <a:latin typeface="+mj-lt"/>
              </a:rPr>
              <a:t>bilden</a:t>
            </a:r>
            <a:r>
              <a:rPr lang="de-DE" sz="16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de-DE" sz="1600" dirty="0">
                <a:latin typeface="+mj-lt"/>
              </a:rPr>
              <a:t>Zum Beispiel, </a:t>
            </a:r>
            <a:r>
              <a:rPr lang="de-DE" sz="1600" dirty="0">
                <a:solidFill>
                  <a:srgbClr val="C00000"/>
                </a:solidFill>
                <a:latin typeface="+mj-lt"/>
              </a:rPr>
              <a:t>ohne</a:t>
            </a:r>
            <a:r>
              <a:rPr lang="de-DE" sz="1600" dirty="0">
                <a:latin typeface="+mj-lt"/>
              </a:rPr>
              <a:t>, </a:t>
            </a:r>
            <a:r>
              <a:rPr lang="de-DE" sz="1600" dirty="0">
                <a:solidFill>
                  <a:srgbClr val="C00000"/>
                </a:solidFill>
                <a:latin typeface="+mj-lt"/>
              </a:rPr>
              <a:t>seit</a:t>
            </a:r>
            <a:r>
              <a:rPr lang="de-DE" sz="1600" dirty="0">
                <a:latin typeface="+mj-lt"/>
              </a:rPr>
              <a:t>, </a:t>
            </a:r>
            <a:r>
              <a:rPr lang="de-DE" sz="1600" dirty="0">
                <a:solidFill>
                  <a:srgbClr val="C00000"/>
                </a:solidFill>
                <a:latin typeface="+mj-lt"/>
              </a:rPr>
              <a:t>wegen</a:t>
            </a:r>
            <a:r>
              <a:rPr lang="de-DE" sz="1600" dirty="0">
                <a:latin typeface="+mj-lt"/>
              </a:rPr>
              <a:t>, </a:t>
            </a:r>
            <a:r>
              <a:rPr lang="de-DE" sz="1600" dirty="0">
                <a:solidFill>
                  <a:srgbClr val="C00000"/>
                </a:solidFill>
                <a:latin typeface="+mj-lt"/>
              </a:rPr>
              <a:t>während</a:t>
            </a:r>
            <a:r>
              <a:rPr lang="de-DE" sz="1600" dirty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926791-5659-4B9D-8962-EB72E86629C1}"/>
              </a:ext>
            </a:extLst>
          </p:cNvPr>
          <p:cNvSpPr/>
          <p:nvPr/>
        </p:nvSpPr>
        <p:spPr>
          <a:xfrm>
            <a:off x="323849" y="2179083"/>
            <a:ext cx="8461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+mj-lt"/>
                <a:ea typeface="Calibri" panose="020F0502020204030204" pitchFamily="34" charset="0"/>
              </a:rPr>
              <a:t>3. </a:t>
            </a:r>
            <a:r>
              <a:rPr lang="de-DE" sz="16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„Da-Verbindungen“ </a:t>
            </a:r>
            <a:r>
              <a:rPr lang="de-DE" sz="1600" dirty="0">
                <a:latin typeface="+mj-lt"/>
                <a:ea typeface="Calibri" panose="020F0502020204030204" pitchFamily="34" charset="0"/>
              </a:rPr>
              <a:t>kann man nicht zum Ausdruck der Zeit verwenden (außer </a:t>
            </a:r>
            <a:r>
              <a:rPr lang="de-DE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„danach“ </a:t>
            </a:r>
            <a:r>
              <a:rPr lang="de-DE" sz="1600" dirty="0">
                <a:latin typeface="+mj-lt"/>
                <a:ea typeface="Calibri" panose="020F0502020204030204" pitchFamily="34" charset="0"/>
              </a:rPr>
              <a:t>und </a:t>
            </a:r>
            <a:r>
              <a:rPr lang="de-DE" sz="16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„davon“</a:t>
            </a:r>
            <a:r>
              <a:rPr lang="de-DE" sz="1600" dirty="0">
                <a:latin typeface="+mj-lt"/>
                <a:ea typeface="Calibri" panose="020F0502020204030204" pitchFamily="34" charset="0"/>
              </a:rPr>
              <a:t>).</a:t>
            </a:r>
            <a:endParaRPr lang="de-DE" sz="1600" dirty="0">
              <a:latin typeface="+mj-l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27879D-83CE-40A7-843C-C809CDA8BFD0}"/>
              </a:ext>
            </a:extLst>
          </p:cNvPr>
          <p:cNvSpPr/>
          <p:nvPr/>
        </p:nvSpPr>
        <p:spPr>
          <a:xfrm>
            <a:off x="323850" y="3617075"/>
            <a:ext cx="3526928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Er wird in 4 Tagen zurückkommen.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Картинки по запросу zuruckkommen">
            <a:extLst>
              <a:ext uri="{FF2B5EF4-FFF2-40B4-BE49-F238E27FC236}">
                <a16:creationId xmlns:a16="http://schemas.microsoft.com/office/drawing/2014/main" id="{EA6961D4-3771-4AC6-A4AB-6E85EB36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24" y="2802067"/>
            <a:ext cx="3492001" cy="19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0C0708-E04F-4B93-A669-8C1F125C0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91330B-0A0E-425B-8C38-6F2EAE5F2A8E}"/>
              </a:ext>
            </a:extLst>
          </p:cNvPr>
          <p:cNvSpPr/>
          <p:nvPr/>
        </p:nvSpPr>
        <p:spPr>
          <a:xfrm>
            <a:off x="323850" y="376238"/>
            <a:ext cx="6680034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Wählt eine richtige Variante aus!</a:t>
            </a:r>
            <a:endParaRPr lang="ru-RU" sz="20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3BE27-49E9-4AB1-BAB6-AB0B1236130A}"/>
              </a:ext>
            </a:extLst>
          </p:cNvPr>
          <p:cNvSpPr/>
          <p:nvPr/>
        </p:nvSpPr>
        <p:spPr>
          <a:xfrm>
            <a:off x="323850" y="1146615"/>
            <a:ext cx="286007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1. Sie erinnert sich ________.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229948-4F03-4EB1-B1F1-0ED64014CB8D}"/>
              </a:ext>
            </a:extLst>
          </p:cNvPr>
          <p:cNvSpPr/>
          <p:nvPr/>
        </p:nvSpPr>
        <p:spPr>
          <a:xfrm>
            <a:off x="323850" y="1680773"/>
            <a:ext cx="11047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a) daran; </a:t>
            </a:r>
            <a:endParaRPr lang="de-DE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7ABF8-A4EF-4C05-A88E-48BDF7303D7E}"/>
              </a:ext>
            </a:extLst>
          </p:cNvPr>
          <p:cNvSpPr/>
          <p:nvPr/>
        </p:nvSpPr>
        <p:spPr>
          <a:xfrm>
            <a:off x="1617473" y="1680773"/>
            <a:ext cx="1128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b) </a:t>
            </a:r>
            <a:r>
              <a:rPr lang="de-DE" sz="1600" dirty="0" err="1">
                <a:ea typeface="Calibri" panose="020F0502020204030204" pitchFamily="34" charset="0"/>
              </a:rPr>
              <a:t>daron</a:t>
            </a:r>
            <a:r>
              <a:rPr lang="de-DE" sz="1600" dirty="0">
                <a:ea typeface="Calibri" panose="020F0502020204030204" pitchFamily="34" charset="0"/>
              </a:rPr>
              <a:t>; </a:t>
            </a:r>
            <a:endParaRPr lang="de-DE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F1A331-BD0A-49CE-AF7C-55757DE9DA44}"/>
              </a:ext>
            </a:extLst>
          </p:cNvPr>
          <p:cNvSpPr/>
          <p:nvPr/>
        </p:nvSpPr>
        <p:spPr>
          <a:xfrm>
            <a:off x="2916238" y="1680773"/>
            <a:ext cx="111921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c) darum.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Картинки по запросу воспоминания">
            <a:extLst>
              <a:ext uri="{FF2B5EF4-FFF2-40B4-BE49-F238E27FC236}">
                <a16:creationId xmlns:a16="http://schemas.microsoft.com/office/drawing/2014/main" id="{2879B81D-8F98-4B6E-BD01-9EF4ECF5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99" y="1146614"/>
            <a:ext cx="4442497" cy="293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0DFFEC-997D-4CC5-A648-FC5E7157F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91330B-0A0E-425B-8C38-6F2EAE5F2A8E}"/>
              </a:ext>
            </a:extLst>
          </p:cNvPr>
          <p:cNvSpPr/>
          <p:nvPr/>
        </p:nvSpPr>
        <p:spPr>
          <a:xfrm>
            <a:off x="323850" y="376238"/>
            <a:ext cx="6680034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Wählt eine richtige Variante aus!</a:t>
            </a:r>
            <a:endParaRPr lang="ru-RU" sz="20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3BE27-49E9-4AB1-BAB6-AB0B1236130A}"/>
              </a:ext>
            </a:extLst>
          </p:cNvPr>
          <p:cNvSpPr/>
          <p:nvPr/>
        </p:nvSpPr>
        <p:spPr>
          <a:xfrm>
            <a:off x="323850" y="1146615"/>
            <a:ext cx="3147015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2. Verstehst du etwas _______?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229948-4F03-4EB1-B1F1-0ED64014CB8D}"/>
              </a:ext>
            </a:extLst>
          </p:cNvPr>
          <p:cNvSpPr/>
          <p:nvPr/>
        </p:nvSpPr>
        <p:spPr>
          <a:xfrm>
            <a:off x="323850" y="1680773"/>
            <a:ext cx="12250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a) </a:t>
            </a:r>
            <a:r>
              <a:rPr lang="de-DE" sz="1600" dirty="0" err="1">
                <a:ea typeface="Calibri" panose="020F0502020204030204" pitchFamily="34" charset="0"/>
              </a:rPr>
              <a:t>darvon</a:t>
            </a:r>
            <a:r>
              <a:rPr lang="de-DE" sz="1600" dirty="0">
                <a:ea typeface="Calibri" panose="020F0502020204030204" pitchFamily="34" charset="0"/>
              </a:rPr>
              <a:t>; </a:t>
            </a:r>
            <a:endParaRPr lang="de-DE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7ABF8-A4EF-4C05-A88E-48BDF7303D7E}"/>
              </a:ext>
            </a:extLst>
          </p:cNvPr>
          <p:cNvSpPr/>
          <p:nvPr/>
        </p:nvSpPr>
        <p:spPr>
          <a:xfrm>
            <a:off x="1617473" y="1680773"/>
            <a:ext cx="1159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b) davon; </a:t>
            </a:r>
            <a:endParaRPr lang="de-DE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F1A331-BD0A-49CE-AF7C-55757DE9DA44}"/>
              </a:ext>
            </a:extLst>
          </p:cNvPr>
          <p:cNvSpPr/>
          <p:nvPr/>
        </p:nvSpPr>
        <p:spPr>
          <a:xfrm>
            <a:off x="2916238" y="1680773"/>
            <a:ext cx="1095172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de-DE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dovon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Картинки по запросу понимать вектор">
            <a:extLst>
              <a:ext uri="{FF2B5EF4-FFF2-40B4-BE49-F238E27FC236}">
                <a16:creationId xmlns:a16="http://schemas.microsoft.com/office/drawing/2014/main" id="{E78752A1-7574-4485-BFE2-A2CAAFF7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92" y="1146614"/>
            <a:ext cx="4435133" cy="29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4F2126-E995-4E30-8CB9-A60B83306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91330B-0A0E-425B-8C38-6F2EAE5F2A8E}"/>
              </a:ext>
            </a:extLst>
          </p:cNvPr>
          <p:cNvSpPr/>
          <p:nvPr/>
        </p:nvSpPr>
        <p:spPr>
          <a:xfrm>
            <a:off x="323850" y="376238"/>
            <a:ext cx="6680034" cy="52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Wählt eine richtige Variante aus!</a:t>
            </a:r>
            <a:endParaRPr lang="ru-RU" sz="20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73BE27-49E9-4AB1-BAB6-AB0B1236130A}"/>
              </a:ext>
            </a:extLst>
          </p:cNvPr>
          <p:cNvSpPr/>
          <p:nvPr/>
        </p:nvSpPr>
        <p:spPr>
          <a:xfrm>
            <a:off x="323850" y="1146615"/>
            <a:ext cx="406553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3. ______ unterscheiden sich die Bäume?</a:t>
            </a:r>
            <a:endParaRPr lang="ru-RU" sz="1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229948-4F03-4EB1-B1F1-0ED64014CB8D}"/>
              </a:ext>
            </a:extLst>
          </p:cNvPr>
          <p:cNvSpPr/>
          <p:nvPr/>
        </p:nvSpPr>
        <p:spPr>
          <a:xfrm>
            <a:off x="323850" y="1680773"/>
            <a:ext cx="1409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a) wodurch; </a:t>
            </a:r>
            <a:endParaRPr lang="de-DE" sz="16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B7ABF8-A4EF-4C05-A88E-48BDF7303D7E}"/>
              </a:ext>
            </a:extLst>
          </p:cNvPr>
          <p:cNvSpPr/>
          <p:nvPr/>
        </p:nvSpPr>
        <p:spPr>
          <a:xfrm>
            <a:off x="1617473" y="1680773"/>
            <a:ext cx="1503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b) </a:t>
            </a:r>
            <a:r>
              <a:rPr lang="de-DE" sz="1600" dirty="0" err="1">
                <a:ea typeface="Calibri" panose="020F0502020204030204" pitchFamily="34" charset="0"/>
              </a:rPr>
              <a:t>wordurch</a:t>
            </a:r>
            <a:r>
              <a:rPr lang="de-DE" sz="1600" dirty="0">
                <a:ea typeface="Calibri" panose="020F0502020204030204" pitchFamily="34" charset="0"/>
              </a:rPr>
              <a:t>; </a:t>
            </a:r>
            <a:endParaRPr lang="de-DE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F1A331-BD0A-49CE-AF7C-55757DE9DA44}"/>
              </a:ext>
            </a:extLst>
          </p:cNvPr>
          <p:cNvSpPr/>
          <p:nvPr/>
        </p:nvSpPr>
        <p:spPr>
          <a:xfrm>
            <a:off x="3026833" y="1680773"/>
            <a:ext cx="134043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de-DE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wadurch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Картинки по запросу Baume">
            <a:extLst>
              <a:ext uri="{FF2B5EF4-FFF2-40B4-BE49-F238E27FC236}">
                <a16:creationId xmlns:a16="http://schemas.microsoft.com/office/drawing/2014/main" id="{F61D8BB6-2C3F-49B1-974E-CF019C27B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53" y="1146614"/>
            <a:ext cx="4068797" cy="27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C5A8C8-2F87-4945-B9A7-BAF2C5879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EEC4B-DA72-44B9-BA6F-DC12A7466360}"/>
              </a:ext>
            </a:extLst>
          </p:cNvPr>
          <p:cNvSpPr/>
          <p:nvPr/>
        </p:nvSpPr>
        <p:spPr>
          <a:xfrm>
            <a:off x="358775" y="376238"/>
            <a:ext cx="7598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</a:rPr>
              <a:t>Stellt das richtige Pronominaladverb!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7C9AA-F5E6-4E71-8C89-23E24082545D}"/>
              </a:ext>
            </a:extLst>
          </p:cNvPr>
          <p:cNvSpPr/>
          <p:nvPr/>
        </p:nvSpPr>
        <p:spPr>
          <a:xfrm>
            <a:off x="396945" y="1203765"/>
            <a:ext cx="4480714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1. Ich kann auf deine Frage nicht antworten.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464AD-E05E-4869-8452-31D11A527F6A}"/>
              </a:ext>
            </a:extLst>
          </p:cNvPr>
          <p:cNvSpPr/>
          <p:nvPr/>
        </p:nvSpPr>
        <p:spPr>
          <a:xfrm>
            <a:off x="396945" y="1685973"/>
            <a:ext cx="348685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kann ich nicht antworten.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E14AD-B097-480B-A39A-0306F3E3ABEB}"/>
              </a:ext>
            </a:extLst>
          </p:cNvPr>
          <p:cNvSpPr/>
          <p:nvPr/>
        </p:nvSpPr>
        <p:spPr>
          <a:xfrm>
            <a:off x="0" y="3059188"/>
            <a:ext cx="4356100" cy="1673150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Bei der Antwort auf die Frage, für Dinge und Sachen, verwenden wir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„Da“ 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+ Präposition. Da unsere Präposition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de-DE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uf“ 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mit einem Vokal beginnt, stellen wir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 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zwischen „da“ und „auf“ und bekommen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auf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Картинки по запросу keine ahnung">
            <a:extLst>
              <a:ext uri="{FF2B5EF4-FFF2-40B4-BE49-F238E27FC236}">
                <a16:creationId xmlns:a16="http://schemas.microsoft.com/office/drawing/2014/main" id="{75D28267-DCDB-48FE-AD27-1CEDD2A7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46" y="1685973"/>
            <a:ext cx="2596705" cy="29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2AC7CF-3EA9-441E-AB27-E83C8AA12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EEC4B-DA72-44B9-BA6F-DC12A7466360}"/>
              </a:ext>
            </a:extLst>
          </p:cNvPr>
          <p:cNvSpPr/>
          <p:nvPr/>
        </p:nvSpPr>
        <p:spPr>
          <a:xfrm>
            <a:off x="358775" y="376238"/>
            <a:ext cx="7598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</a:rPr>
              <a:t>Stellt das richtige Pronominaladverb!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7C9AA-F5E6-4E71-8C89-23E24082545D}"/>
              </a:ext>
            </a:extLst>
          </p:cNvPr>
          <p:cNvSpPr/>
          <p:nvPr/>
        </p:nvSpPr>
        <p:spPr>
          <a:xfrm>
            <a:off x="396945" y="1203765"/>
            <a:ext cx="5163593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2. Tina interessiert sich für unsere neuen Nachbarn.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464AD-E05E-4869-8452-31D11A527F6A}"/>
              </a:ext>
            </a:extLst>
          </p:cNvPr>
          <p:cNvSpPr/>
          <p:nvPr/>
        </p:nvSpPr>
        <p:spPr>
          <a:xfrm>
            <a:off x="396945" y="1685973"/>
            <a:ext cx="3092513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Für wen </a:t>
            </a:r>
            <a:r>
              <a:rPr lang="de-DE" sz="1600" dirty="0"/>
              <a:t>interessiert sich Tina?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E14AD-B097-480B-A39A-0306F3E3ABEB}"/>
              </a:ext>
            </a:extLst>
          </p:cNvPr>
          <p:cNvSpPr/>
          <p:nvPr/>
        </p:nvSpPr>
        <p:spPr>
          <a:xfrm>
            <a:off x="0" y="2814634"/>
            <a:ext cx="4283765" cy="1936620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Die Fragen für Dinge und Sachen bilden wir mit dem Adverb </a:t>
            </a:r>
            <a:r>
              <a:rPr lang="de-DE" sz="1600" dirty="0">
                <a:solidFill>
                  <a:srgbClr val="C00000"/>
                </a:solidFill>
              </a:rPr>
              <a:t>„wo“ </a:t>
            </a:r>
            <a:r>
              <a:rPr lang="de-DE" sz="1600" dirty="0"/>
              <a:t>und einer Präposition. Aber hier haben wir Personen (Nachbarn). Wenn wir eine Frage zu Personen stellen müssen, verwenden wir Präposition mit </a:t>
            </a:r>
            <a:r>
              <a:rPr lang="de-DE" sz="1600" dirty="0">
                <a:solidFill>
                  <a:srgbClr val="C00000"/>
                </a:solidFill>
              </a:rPr>
              <a:t>„wer“ </a:t>
            </a:r>
            <a:r>
              <a:rPr lang="de-DE" sz="1600" dirty="0"/>
              <a:t>in dem richtigen Kasus. </a:t>
            </a:r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C4CB35-214E-481A-8A1F-EC5C7079E28D}"/>
              </a:ext>
            </a:extLst>
          </p:cNvPr>
          <p:cNvSpPr/>
          <p:nvPr/>
        </p:nvSpPr>
        <p:spPr>
          <a:xfrm>
            <a:off x="4391962" y="1203765"/>
            <a:ext cx="971255" cy="336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9A6210F-09C9-4055-977F-6CA7E2135C88}"/>
              </a:ext>
            </a:extLst>
          </p:cNvPr>
          <p:cNvCxnSpPr/>
          <p:nvPr/>
        </p:nvCxnSpPr>
        <p:spPr>
          <a:xfrm flipH="1" flipV="1">
            <a:off x="1094874" y="2001389"/>
            <a:ext cx="360947" cy="352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Картинки по запросу Nachbarn im Haus">
            <a:extLst>
              <a:ext uri="{FF2B5EF4-FFF2-40B4-BE49-F238E27FC236}">
                <a16:creationId xmlns:a16="http://schemas.microsoft.com/office/drawing/2014/main" id="{4428E423-39CF-4DE5-AA94-84D898B5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685972"/>
            <a:ext cx="4033837" cy="277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43A50-DAC4-4376-812F-F3D482AEA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EEC4B-DA72-44B9-BA6F-DC12A7466360}"/>
              </a:ext>
            </a:extLst>
          </p:cNvPr>
          <p:cNvSpPr/>
          <p:nvPr/>
        </p:nvSpPr>
        <p:spPr>
          <a:xfrm>
            <a:off x="358775" y="376238"/>
            <a:ext cx="7598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</a:rPr>
              <a:t>Stellt das richtige Pronominaladverb!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7C9AA-F5E6-4E71-8C89-23E24082545D}"/>
              </a:ext>
            </a:extLst>
          </p:cNvPr>
          <p:cNvSpPr/>
          <p:nvPr/>
        </p:nvSpPr>
        <p:spPr>
          <a:xfrm>
            <a:off x="396945" y="1203765"/>
            <a:ext cx="3829895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3. Jeder Film fängt mit einem Lied an.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464AD-E05E-4869-8452-31D11A527F6A}"/>
              </a:ext>
            </a:extLst>
          </p:cNvPr>
          <p:cNvSpPr/>
          <p:nvPr/>
        </p:nvSpPr>
        <p:spPr>
          <a:xfrm>
            <a:off x="396945" y="1685973"/>
            <a:ext cx="2741456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Jeder Film fängt </a:t>
            </a:r>
            <a:r>
              <a:rPr lang="de-DE" sz="1600" dirty="0">
                <a:solidFill>
                  <a:srgbClr val="C00000"/>
                </a:solidFill>
              </a:rPr>
              <a:t>damit </a:t>
            </a:r>
            <a:r>
              <a:rPr lang="de-DE" sz="1600" dirty="0"/>
              <a:t>an.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E14AD-B097-480B-A39A-0306F3E3ABEB}"/>
              </a:ext>
            </a:extLst>
          </p:cNvPr>
          <p:cNvSpPr/>
          <p:nvPr/>
        </p:nvSpPr>
        <p:spPr>
          <a:xfrm>
            <a:off x="1" y="2814634"/>
            <a:ext cx="3829896" cy="1146211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Bei der Antwort auf die Frage, für Dinge und Sachen, verwenden wir </a:t>
            </a:r>
            <a:r>
              <a:rPr lang="de-DE" sz="1600" dirty="0">
                <a:solidFill>
                  <a:srgbClr val="C00000"/>
                </a:solidFill>
              </a:rPr>
              <a:t>„Da“ </a:t>
            </a:r>
            <a:r>
              <a:rPr lang="de-DE" sz="1600" dirty="0"/>
              <a:t>+ Präposition. „Da“ Plus „mit“ gibt </a:t>
            </a:r>
            <a:r>
              <a:rPr lang="de-DE" sz="1600" dirty="0">
                <a:solidFill>
                  <a:srgbClr val="C00000"/>
                </a:solidFill>
              </a:rPr>
              <a:t>„damit“</a:t>
            </a:r>
            <a:r>
              <a:rPr lang="de-DE" sz="1600" dirty="0"/>
              <a:t>.</a:t>
            </a:r>
            <a:endParaRPr lang="ru-RU" sz="2000" dirty="0"/>
          </a:p>
        </p:txBody>
      </p:sp>
      <p:pic>
        <p:nvPicPr>
          <p:cNvPr id="21506" name="Picture 2" descr="Картинки по запросу Film">
            <a:extLst>
              <a:ext uri="{FF2B5EF4-FFF2-40B4-BE49-F238E27FC236}">
                <a16:creationId xmlns:a16="http://schemas.microsoft.com/office/drawing/2014/main" id="{96756DE6-533C-490D-B157-2C697B0E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4" y="1117917"/>
            <a:ext cx="4367413" cy="312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7FDF2A-5A3F-434E-8016-D2C4F22A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EEC4B-DA72-44B9-BA6F-DC12A7466360}"/>
              </a:ext>
            </a:extLst>
          </p:cNvPr>
          <p:cNvSpPr/>
          <p:nvPr/>
        </p:nvSpPr>
        <p:spPr>
          <a:xfrm>
            <a:off x="358775" y="376238"/>
            <a:ext cx="7598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</a:rPr>
              <a:t>Stellt das richtige Pronominaladverb!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7C9AA-F5E6-4E71-8C89-23E24082545D}"/>
              </a:ext>
            </a:extLst>
          </p:cNvPr>
          <p:cNvSpPr/>
          <p:nvPr/>
        </p:nvSpPr>
        <p:spPr>
          <a:xfrm>
            <a:off x="396945" y="1203765"/>
            <a:ext cx="3754554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4. Ich freue mich auf meinen Freund.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464AD-E05E-4869-8452-31D11A527F6A}"/>
              </a:ext>
            </a:extLst>
          </p:cNvPr>
          <p:cNvSpPr/>
          <p:nvPr/>
        </p:nvSpPr>
        <p:spPr>
          <a:xfrm>
            <a:off x="396945" y="1685973"/>
            <a:ext cx="2380780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Ich freue mich </a:t>
            </a:r>
            <a:r>
              <a:rPr lang="de-DE" sz="1600" dirty="0">
                <a:solidFill>
                  <a:srgbClr val="C00000"/>
                </a:solidFill>
              </a:rPr>
              <a:t>auf</a:t>
            </a:r>
            <a:r>
              <a:rPr lang="de-DE" sz="1600" dirty="0"/>
              <a:t> </a:t>
            </a:r>
            <a:r>
              <a:rPr lang="de-DE" sz="1600" dirty="0">
                <a:solidFill>
                  <a:srgbClr val="C00000"/>
                </a:solidFill>
              </a:rPr>
              <a:t>ihn</a:t>
            </a:r>
            <a:r>
              <a:rPr lang="de-DE" sz="1600" dirty="0"/>
              <a:t>.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E14AD-B097-480B-A39A-0306F3E3ABEB}"/>
              </a:ext>
            </a:extLst>
          </p:cNvPr>
          <p:cNvSpPr/>
          <p:nvPr/>
        </p:nvSpPr>
        <p:spPr>
          <a:xfrm>
            <a:off x="0" y="2775731"/>
            <a:ext cx="3829896" cy="1654235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Bei der Antwort auf die Frage, für Dinge und Sachen, verwenden wir </a:t>
            </a:r>
            <a:r>
              <a:rPr lang="de-DE" sz="1600" dirty="0">
                <a:solidFill>
                  <a:srgbClr val="C00000"/>
                </a:solidFill>
              </a:rPr>
              <a:t>„Da“</a:t>
            </a:r>
            <a:r>
              <a:rPr lang="de-DE" sz="1600" dirty="0"/>
              <a:t> + Präposition. Aber hier haben wir eine Person (Freund). In diesem Fall verwenden wir bei der Antwort die Präposition Plus Pronomen.</a:t>
            </a:r>
            <a:endParaRPr lang="ru-RU" sz="2800" dirty="0"/>
          </a:p>
        </p:txBody>
      </p:sp>
      <p:pic>
        <p:nvPicPr>
          <p:cNvPr id="22530" name="Picture 2" descr="Картинки по запросу freund">
            <a:extLst>
              <a:ext uri="{FF2B5EF4-FFF2-40B4-BE49-F238E27FC236}">
                <a16:creationId xmlns:a16="http://schemas.microsoft.com/office/drawing/2014/main" id="{B2DE3A54-0EC9-4A34-9367-50D5F475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04" y="1143000"/>
            <a:ext cx="427302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1F0A35-B8CF-4FC2-982B-F10D45EB4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EEC4B-DA72-44B9-BA6F-DC12A7466360}"/>
              </a:ext>
            </a:extLst>
          </p:cNvPr>
          <p:cNvSpPr/>
          <p:nvPr/>
        </p:nvSpPr>
        <p:spPr>
          <a:xfrm>
            <a:off x="358775" y="376238"/>
            <a:ext cx="7598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</a:rPr>
              <a:t>Stellt das richtige Pronominaladverb!</a:t>
            </a:r>
            <a:endParaRPr lang="ru-RU" sz="2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7C9AA-F5E6-4E71-8C89-23E24082545D}"/>
              </a:ext>
            </a:extLst>
          </p:cNvPr>
          <p:cNvSpPr/>
          <p:nvPr/>
        </p:nvSpPr>
        <p:spPr>
          <a:xfrm>
            <a:off x="396945" y="1203765"/>
            <a:ext cx="4447051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5. Sie sprechen über das neue Theaterstück.</a:t>
            </a:r>
            <a:endParaRPr lang="ru-RU" sz="16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8464AD-E05E-4869-8452-31D11A527F6A}"/>
              </a:ext>
            </a:extLst>
          </p:cNvPr>
          <p:cNvSpPr/>
          <p:nvPr/>
        </p:nvSpPr>
        <p:spPr>
          <a:xfrm>
            <a:off x="396945" y="1685973"/>
            <a:ext cx="239520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Wo</a:t>
            </a:r>
            <a:r>
              <a:rPr lang="de-DE" sz="1600" u="sng" dirty="0"/>
              <a:t>r</a:t>
            </a:r>
            <a:r>
              <a:rPr lang="de-DE" sz="1600" dirty="0">
                <a:solidFill>
                  <a:srgbClr val="C00000"/>
                </a:solidFill>
              </a:rPr>
              <a:t>über</a:t>
            </a:r>
            <a:r>
              <a:rPr lang="de-DE" sz="1600" dirty="0"/>
              <a:t> sprechen sie?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3E14AD-B097-480B-A39A-0306F3E3ABEB}"/>
              </a:ext>
            </a:extLst>
          </p:cNvPr>
          <p:cNvSpPr/>
          <p:nvPr/>
        </p:nvSpPr>
        <p:spPr>
          <a:xfrm>
            <a:off x="0" y="2551163"/>
            <a:ext cx="3829896" cy="1146211"/>
          </a:xfrm>
          <a:prstGeom prst="rect">
            <a:avLst/>
          </a:prstGeom>
          <a:solidFill>
            <a:srgbClr val="FFD919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/>
              <a:t>Das ist ein Fragesatz für Nicht-Personen. Hier müssen wir das Adverb </a:t>
            </a:r>
            <a:r>
              <a:rPr lang="de-DE" sz="1600" dirty="0">
                <a:solidFill>
                  <a:srgbClr val="C00000"/>
                </a:solidFill>
              </a:rPr>
              <a:t>„wo“ </a:t>
            </a:r>
            <a:r>
              <a:rPr lang="de-DE" sz="1600" dirty="0"/>
              <a:t>+ Präposition verwenden. </a:t>
            </a:r>
            <a:endParaRPr lang="ru-RU" sz="3600" dirty="0"/>
          </a:p>
        </p:txBody>
      </p:sp>
      <p:pic>
        <p:nvPicPr>
          <p:cNvPr id="23554" name="Picture 2" descr="Картинки по запросу Theaterstück">
            <a:extLst>
              <a:ext uri="{FF2B5EF4-FFF2-40B4-BE49-F238E27FC236}">
                <a16:creationId xmlns:a16="http://schemas.microsoft.com/office/drawing/2014/main" id="{E539BA13-08A1-4A69-B46E-3FFDBF8B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23" y="1125624"/>
            <a:ext cx="3691278" cy="235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EE6206-192B-4549-9B90-6A9E5BA25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1617C-9958-4531-B3B2-1C673AAC4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05F39F-11D7-45B9-A53E-4F47FB0C5498}"/>
              </a:ext>
            </a:extLst>
          </p:cNvPr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Zusammenfassung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F7B7DFF-8AA4-4C0E-BC19-13B405F8E0E5}"/>
              </a:ext>
            </a:extLst>
          </p:cNvPr>
          <p:cNvGrpSpPr/>
          <p:nvPr/>
        </p:nvGrpSpPr>
        <p:grpSpPr>
          <a:xfrm>
            <a:off x="430964" y="1143349"/>
            <a:ext cx="8354261" cy="584775"/>
            <a:chOff x="430964" y="1143349"/>
            <a:chExt cx="8354261" cy="584775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F5797B6-4A28-4134-A958-41B803E8821D}"/>
                </a:ext>
              </a:extLst>
            </p:cNvPr>
            <p:cNvSpPr/>
            <p:nvPr/>
          </p:nvSpPr>
          <p:spPr>
            <a:xfrm>
              <a:off x="895383" y="1143349"/>
              <a:ext cx="78898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FFFF00"/>
                  </a:solidFill>
                  <a:latin typeface="+mj-lt"/>
                  <a:ea typeface="Calibri" panose="020F0502020204030204" pitchFamily="34" charset="0"/>
                </a:rPr>
                <a:t>Pronominaladverbien</a:t>
              </a:r>
              <a:r>
                <a:rPr lang="de-DE" sz="1600" dirty="0">
                  <a:solidFill>
                    <a:schemeClr val="bg1"/>
                  </a:solidFill>
                  <a:latin typeface="+mj-lt"/>
                  <a:ea typeface="Calibri" panose="020F0502020204030204" pitchFamily="34" charset="0"/>
                </a:rPr>
                <a:t> sind zusammengesetzte Wörter, die aus einer Präposition und einem Adverb bestehen. </a:t>
              </a:r>
              <a:endParaRPr lang="de-DE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DA743-BE8F-46C9-91CD-42AFAB3C93C2}"/>
                </a:ext>
              </a:extLst>
            </p:cNvPr>
            <p:cNvSpPr txBox="1"/>
            <p:nvPr/>
          </p:nvSpPr>
          <p:spPr>
            <a:xfrm>
              <a:off x="430964" y="1143349"/>
              <a:ext cx="3593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1.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15A0F23-C375-47CA-9182-42AAC0638B84}"/>
              </a:ext>
            </a:extLst>
          </p:cNvPr>
          <p:cNvGrpSpPr/>
          <p:nvPr/>
        </p:nvGrpSpPr>
        <p:grpSpPr>
          <a:xfrm>
            <a:off x="430963" y="1972015"/>
            <a:ext cx="8354261" cy="830997"/>
            <a:chOff x="430964" y="1143349"/>
            <a:chExt cx="4278430" cy="830997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D2BD06C-8A33-488C-9137-87062E0582FC}"/>
                </a:ext>
              </a:extLst>
            </p:cNvPr>
            <p:cNvSpPr/>
            <p:nvPr/>
          </p:nvSpPr>
          <p:spPr>
            <a:xfrm>
              <a:off x="668805" y="1143349"/>
              <a:ext cx="404058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Sie werden anstelle Nomen verwendet, die unbelebte Objekte (Sachen oder Dinge) bezeichnen und durch </a:t>
              </a:r>
              <a:r>
                <a:rPr lang="de-DE" sz="1600" dirty="0">
                  <a:solidFill>
                    <a:srgbClr val="FFFF00"/>
                  </a:solidFill>
                  <a:latin typeface="+mj-lt"/>
                </a:rPr>
                <a:t>persönliche oder demonstrative Pronomen mit Präpositionen 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übersetzt werden.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00C936-2A04-4527-A520-FFA034ED0D07}"/>
                </a:ext>
              </a:extLst>
            </p:cNvPr>
            <p:cNvSpPr txBox="1"/>
            <p:nvPr/>
          </p:nvSpPr>
          <p:spPr>
            <a:xfrm>
              <a:off x="430964" y="1143349"/>
              <a:ext cx="3642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2.</a:t>
              </a: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179719-8E19-4440-B86A-4315A92030B6}"/>
              </a:ext>
            </a:extLst>
          </p:cNvPr>
          <p:cNvSpPr/>
          <p:nvPr/>
        </p:nvSpPr>
        <p:spPr>
          <a:xfrm>
            <a:off x="1330548" y="2888868"/>
            <a:ext cx="2012089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mit = </a:t>
            </a: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mit;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9135D6-5ADA-4987-86FC-D20FAC8A00E1}"/>
              </a:ext>
            </a:extLst>
          </p:cNvPr>
          <p:cNvSpPr/>
          <p:nvPr/>
        </p:nvSpPr>
        <p:spPr>
          <a:xfrm>
            <a:off x="1330548" y="3347294"/>
            <a:ext cx="2693366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durch = </a:t>
            </a: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durch.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D5BAA67-F9B1-4011-81BB-69D5A15556B8}"/>
              </a:ext>
            </a:extLst>
          </p:cNvPr>
          <p:cNvGrpSpPr/>
          <p:nvPr/>
        </p:nvGrpSpPr>
        <p:grpSpPr>
          <a:xfrm>
            <a:off x="358775" y="3954638"/>
            <a:ext cx="8354263" cy="892552"/>
            <a:chOff x="430964" y="1143349"/>
            <a:chExt cx="4278431" cy="89255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77DAD7B9-3DD9-438F-AEE9-75CCF579DA26}"/>
                </a:ext>
              </a:extLst>
            </p:cNvPr>
            <p:cNvSpPr/>
            <p:nvPr/>
          </p:nvSpPr>
          <p:spPr>
            <a:xfrm>
              <a:off x="705775" y="1143349"/>
              <a:ext cx="40036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Wenn die Präposition mit einem Vokal beginnt, dann verwendet man ein </a:t>
              </a:r>
              <a:r>
                <a:rPr lang="de-DE" sz="1600" dirty="0">
                  <a:solidFill>
                    <a:srgbClr val="FFFF00"/>
                  </a:solidFill>
                  <a:latin typeface="+mj-lt"/>
                </a:rPr>
                <a:t>„-r-“ 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zwischen dem Adverb und der Präposition. 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  <a:p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10A23A-3A4F-473D-82D6-851F8F12EF37}"/>
                </a:ext>
              </a:extLst>
            </p:cNvPr>
            <p:cNvSpPr txBox="1"/>
            <p:nvPr/>
          </p:nvSpPr>
          <p:spPr>
            <a:xfrm>
              <a:off x="430964" y="1143349"/>
              <a:ext cx="185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3.</a:t>
              </a:r>
            </a:p>
          </p:txBody>
        </p:sp>
      </p:grpSp>
      <p:pic>
        <p:nvPicPr>
          <p:cNvPr id="31" name="Picture 2" descr="Картинки по запросу deutschland">
            <a:extLst>
              <a:ext uri="{FF2B5EF4-FFF2-40B4-BE49-F238E27FC236}">
                <a16:creationId xmlns:a16="http://schemas.microsoft.com/office/drawing/2014/main" id="{01CF8319-9519-4144-910B-300050C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0" y="2498156"/>
            <a:ext cx="1516841" cy="151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9B0C77F-1369-4C1C-88C9-F8F1D634E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58B46-02F4-4DEE-B24A-D036E78A349A}"/>
              </a:ext>
            </a:extLst>
          </p:cNvPr>
          <p:cNvSpPr txBox="1"/>
          <p:nvPr/>
        </p:nvSpPr>
        <p:spPr>
          <a:xfrm>
            <a:off x="1412320" y="376238"/>
            <a:ext cx="6319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CC2944"/>
                </a:solidFill>
                <a:latin typeface="+mj-lt"/>
              </a:rPr>
              <a:t>Was ist ein Pronominaladverb?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473CA-42C5-48AE-A115-2A62D32A51BB}"/>
              </a:ext>
            </a:extLst>
          </p:cNvPr>
          <p:cNvSpPr/>
          <p:nvPr/>
        </p:nvSpPr>
        <p:spPr>
          <a:xfrm>
            <a:off x="407432" y="1488312"/>
            <a:ext cx="3000375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Pronominaladverbien</a:t>
            </a:r>
            <a:r>
              <a:rPr lang="de-DE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sind kleine Wörter, die wir verwenden, um Fragewörter zu bilden und um die Konstruktion „Präposition + Nomen“ zu ersetzen.</a:t>
            </a:r>
            <a:endParaRPr lang="ru-RU" sz="1400" dirty="0">
              <a:solidFill>
                <a:schemeClr val="bg1">
                  <a:lumMod val="7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fragezeichen">
            <a:extLst>
              <a:ext uri="{FF2B5EF4-FFF2-40B4-BE49-F238E27FC236}">
                <a16:creationId xmlns:a16="http://schemas.microsoft.com/office/drawing/2014/main" id="{918CD1E1-4416-4189-AA05-C9F7C435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64" y="1488312"/>
            <a:ext cx="2164200" cy="21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80106-14F1-4327-9597-71BBBF5C9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C1617C-9958-4531-B3B2-1C673AAC4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05F39F-11D7-45B9-A53E-4F47FB0C5498}"/>
              </a:ext>
            </a:extLst>
          </p:cNvPr>
          <p:cNvSpPr txBox="1"/>
          <p:nvPr/>
        </p:nvSpPr>
        <p:spPr>
          <a:xfrm>
            <a:off x="358775" y="376238"/>
            <a:ext cx="842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D919"/>
                </a:solidFill>
                <a:latin typeface="Ghostlight" panose="00000500000000000000" pitchFamily="2" charset="0"/>
              </a:rPr>
              <a:t>Zusammenfassung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F7B7DFF-8AA4-4C0E-BC19-13B405F8E0E5}"/>
              </a:ext>
            </a:extLst>
          </p:cNvPr>
          <p:cNvGrpSpPr/>
          <p:nvPr/>
        </p:nvGrpSpPr>
        <p:grpSpPr>
          <a:xfrm>
            <a:off x="323850" y="2190515"/>
            <a:ext cx="8354261" cy="338554"/>
            <a:chOff x="430964" y="1143349"/>
            <a:chExt cx="8354261" cy="338554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FF5797B6-4A28-4134-A958-41B803E8821D}"/>
                </a:ext>
              </a:extLst>
            </p:cNvPr>
            <p:cNvSpPr/>
            <p:nvPr/>
          </p:nvSpPr>
          <p:spPr>
            <a:xfrm>
              <a:off x="895383" y="1143349"/>
              <a:ext cx="788984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Wenn wir über </a:t>
              </a:r>
              <a:r>
                <a:rPr lang="de-DE" sz="1600" dirty="0">
                  <a:solidFill>
                    <a:srgbClr val="FFFF00"/>
                  </a:solidFill>
                  <a:latin typeface="+mj-lt"/>
                </a:rPr>
                <a:t>Lebewesen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 oder </a:t>
              </a:r>
              <a:r>
                <a:rPr lang="de-DE" sz="1600" dirty="0">
                  <a:solidFill>
                    <a:srgbClr val="FFFF00"/>
                  </a:solidFill>
                  <a:latin typeface="+mj-lt"/>
                </a:rPr>
                <a:t>Personen</a:t>
              </a:r>
              <a:r>
                <a:rPr lang="de-DE" sz="1600" dirty="0">
                  <a:solidFill>
                    <a:schemeClr val="bg1"/>
                  </a:solidFill>
                  <a:latin typeface="+mj-lt"/>
                </a:rPr>
                <a:t> sprechen, sagen wir: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ADA743-BE8F-46C9-91CD-42AFAB3C93C2}"/>
                </a:ext>
              </a:extLst>
            </p:cNvPr>
            <p:cNvSpPr txBox="1"/>
            <p:nvPr/>
          </p:nvSpPr>
          <p:spPr>
            <a:xfrm>
              <a:off x="430964" y="1143349"/>
              <a:ext cx="370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>
                      <a:lumMod val="85000"/>
                    </a:schemeClr>
                  </a:solidFill>
                  <a:latin typeface="+mj-lt"/>
                </a:rPr>
                <a:t>4.</a:t>
              </a: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F179719-8E19-4440-B86A-4315A92030B6}"/>
              </a:ext>
            </a:extLst>
          </p:cNvPr>
          <p:cNvSpPr/>
          <p:nvPr/>
        </p:nvSpPr>
        <p:spPr>
          <a:xfrm>
            <a:off x="895384" y="1113790"/>
            <a:ext cx="1827744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in = </a:t>
            </a: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lang="de-DE" sz="16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in;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9135D6-5ADA-4987-86FC-D20FAC8A00E1}"/>
              </a:ext>
            </a:extLst>
          </p:cNvPr>
          <p:cNvSpPr/>
          <p:nvPr/>
        </p:nvSpPr>
        <p:spPr>
          <a:xfrm>
            <a:off x="895384" y="1513273"/>
            <a:ext cx="2217274" cy="340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+ auf = </a:t>
            </a: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  <a:r>
              <a:rPr lang="de-DE" sz="16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auf.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Картинки по запросу deutschland">
            <a:extLst>
              <a:ext uri="{FF2B5EF4-FFF2-40B4-BE49-F238E27FC236}">
                <a16:creationId xmlns:a16="http://schemas.microsoft.com/office/drawing/2014/main" id="{01CF8319-9519-4144-910B-300050C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19" y="2614432"/>
            <a:ext cx="2269106" cy="22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B69E43-E697-4FE7-991E-A459CCD19794}"/>
              </a:ext>
            </a:extLst>
          </p:cNvPr>
          <p:cNvSpPr/>
          <p:nvPr/>
        </p:nvSpPr>
        <p:spPr>
          <a:xfrm>
            <a:off x="895384" y="2766538"/>
            <a:ext cx="331372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Wir sind </a:t>
            </a: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mit ihm 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zufrieden.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5DAD94-0F1A-4B21-84A8-21E4E185F25C}"/>
              </a:ext>
            </a:extLst>
          </p:cNvPr>
          <p:cNvSpPr/>
          <p:nvPr/>
        </p:nvSpPr>
        <p:spPr>
          <a:xfrm>
            <a:off x="895384" y="3181908"/>
            <a:ext cx="3103735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FF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 wen </a:t>
            </a:r>
            <a:r>
              <a:rPr lang="de-DE" sz="16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erinnerst du dich?</a:t>
            </a:r>
            <a:endParaRPr lang="ru-RU" sz="1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A91D51-2004-4315-88C6-A5746D5698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D86A2D-51F7-4804-9585-A393D92A853E}"/>
              </a:ext>
            </a:extLst>
          </p:cNvPr>
          <p:cNvSpPr/>
          <p:nvPr/>
        </p:nvSpPr>
        <p:spPr>
          <a:xfrm>
            <a:off x="323850" y="376238"/>
            <a:ext cx="846137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Bildung der Pronominaladverbien mit dem Adverb „wo“</a:t>
            </a:r>
            <a:endParaRPr lang="ru-RU" sz="2000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6EFC617-AF68-4672-B53F-28857C840BEB}"/>
              </a:ext>
            </a:extLst>
          </p:cNvPr>
          <p:cNvGrpSpPr/>
          <p:nvPr/>
        </p:nvGrpSpPr>
        <p:grpSpPr>
          <a:xfrm>
            <a:off x="451262" y="1726208"/>
            <a:ext cx="2860263" cy="1014380"/>
            <a:chOff x="451262" y="1726208"/>
            <a:chExt cx="2860263" cy="1014380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9F53707-A491-49B6-BBF1-765C8328DD41}"/>
                </a:ext>
              </a:extLst>
            </p:cNvPr>
            <p:cNvSpPr/>
            <p:nvPr/>
          </p:nvSpPr>
          <p:spPr>
            <a:xfrm>
              <a:off x="451262" y="1726208"/>
              <a:ext cx="2860263" cy="1014380"/>
            </a:xfrm>
            <a:prstGeom prst="rect">
              <a:avLst/>
            </a:prstGeom>
            <a:solidFill>
              <a:srgbClr val="000000">
                <a:alpha val="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E60873-FF6B-4037-B430-A9B79355FBE7}"/>
                </a:ext>
              </a:extLst>
            </p:cNvPr>
            <p:cNvSpPr txBox="1"/>
            <p:nvPr/>
          </p:nvSpPr>
          <p:spPr>
            <a:xfrm>
              <a:off x="536888" y="1726208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rgbClr val="C00000"/>
                  </a:solidFill>
                  <a:latin typeface="+mj-lt"/>
                </a:rPr>
                <a:t>wo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7368BA-C8BA-49B7-BB2C-A9D93CC4A9E9}"/>
              </a:ext>
            </a:extLst>
          </p:cNvPr>
          <p:cNvSpPr txBox="1"/>
          <p:nvPr/>
        </p:nvSpPr>
        <p:spPr>
          <a:xfrm>
            <a:off x="536888" y="2271668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D09A8-6CFD-4C6D-BC9C-A443F4983342}"/>
              </a:ext>
            </a:extLst>
          </p:cNvPr>
          <p:cNvSpPr txBox="1"/>
          <p:nvPr/>
        </p:nvSpPr>
        <p:spPr>
          <a:xfrm>
            <a:off x="1396739" y="1998938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Präposition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CD193-4260-408A-8B3E-A6E5233121FB}"/>
              </a:ext>
            </a:extLst>
          </p:cNvPr>
          <p:cNvSpPr txBox="1"/>
          <p:nvPr/>
        </p:nvSpPr>
        <p:spPr>
          <a:xfrm>
            <a:off x="1064597" y="1998938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07ADBC-643F-4046-9A1B-1E36F1E3375F}"/>
              </a:ext>
            </a:extLst>
          </p:cNvPr>
          <p:cNvSpPr txBox="1"/>
          <p:nvPr/>
        </p:nvSpPr>
        <p:spPr>
          <a:xfrm>
            <a:off x="5239043" y="1726208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wo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7C7DC2-90CB-46EB-A1AE-13FF3DB865BD}"/>
              </a:ext>
            </a:extLst>
          </p:cNvPr>
          <p:cNvSpPr txBox="1"/>
          <p:nvPr/>
        </p:nvSpPr>
        <p:spPr>
          <a:xfrm>
            <a:off x="4204614" y="172620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nach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24B995-8EAD-4E48-A694-5CB63DE48CC2}"/>
              </a:ext>
            </a:extLst>
          </p:cNvPr>
          <p:cNvSpPr txBox="1"/>
          <p:nvPr/>
        </p:nvSpPr>
        <p:spPr>
          <a:xfrm>
            <a:off x="4970047" y="1726208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B980D4-9CD5-4CDE-B311-9BE6D8502CE6}"/>
              </a:ext>
            </a:extLst>
          </p:cNvPr>
          <p:cNvSpPr txBox="1"/>
          <p:nvPr/>
        </p:nvSpPr>
        <p:spPr>
          <a:xfrm>
            <a:off x="5817587" y="1738718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0280D5-6CAF-4AC7-8DE6-7CFC5A66341F}"/>
              </a:ext>
            </a:extLst>
          </p:cNvPr>
          <p:cNvSpPr txBox="1"/>
          <p:nvPr/>
        </p:nvSpPr>
        <p:spPr>
          <a:xfrm>
            <a:off x="6149729" y="1738718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wo</a:t>
            </a:r>
            <a:r>
              <a:rPr lang="de-DE" sz="2000" dirty="0">
                <a:latin typeface="+mj-lt"/>
              </a:rPr>
              <a:t>nach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29E56-F74F-420C-A238-45E739DD5728}"/>
              </a:ext>
            </a:extLst>
          </p:cNvPr>
          <p:cNvSpPr txBox="1"/>
          <p:nvPr/>
        </p:nvSpPr>
        <p:spPr>
          <a:xfrm>
            <a:off x="5239043" y="2327968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da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E294C2-7321-43DC-8C72-F981DFA3EA54}"/>
              </a:ext>
            </a:extLst>
          </p:cNvPr>
          <p:cNvSpPr txBox="1"/>
          <p:nvPr/>
        </p:nvSpPr>
        <p:spPr>
          <a:xfrm>
            <a:off x="4204614" y="232796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nach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A1C8C1-5B9D-4756-88B4-3449CC1E0AC9}"/>
              </a:ext>
            </a:extLst>
          </p:cNvPr>
          <p:cNvSpPr txBox="1"/>
          <p:nvPr/>
        </p:nvSpPr>
        <p:spPr>
          <a:xfrm>
            <a:off x="4970047" y="2327968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B66563-7BD2-4241-BC1C-A2E7F64DB225}"/>
              </a:ext>
            </a:extLst>
          </p:cNvPr>
          <p:cNvSpPr txBox="1"/>
          <p:nvPr/>
        </p:nvSpPr>
        <p:spPr>
          <a:xfrm>
            <a:off x="5817587" y="2340478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163C92-6E72-4637-8883-E131F9FC5E1E}"/>
              </a:ext>
            </a:extLst>
          </p:cNvPr>
          <p:cNvSpPr txBox="1"/>
          <p:nvPr/>
        </p:nvSpPr>
        <p:spPr>
          <a:xfrm>
            <a:off x="6149729" y="2340478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  <a:latin typeface="+mj-lt"/>
              </a:rPr>
              <a:t>da</a:t>
            </a:r>
            <a:r>
              <a:rPr lang="de-DE" sz="2000" dirty="0">
                <a:latin typeface="+mj-lt"/>
              </a:rPr>
              <a:t>nach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95AA15E-1FBF-4E92-A1D0-0D5E24DC93AC}"/>
              </a:ext>
            </a:extLst>
          </p:cNvPr>
          <p:cNvSpPr/>
          <p:nvPr/>
        </p:nvSpPr>
        <p:spPr>
          <a:xfrm>
            <a:off x="0" y="3655120"/>
            <a:ext cx="4572000" cy="1077218"/>
          </a:xfrm>
          <a:prstGeom prst="rect">
            <a:avLst/>
          </a:prstGeom>
          <a:solidFill>
            <a:srgbClr val="FFD919"/>
          </a:solidFill>
        </p:spPr>
        <p:txBody>
          <a:bodyPr>
            <a:spAutoFit/>
          </a:bodyPr>
          <a:lstStyle/>
          <a:p>
            <a:pPr algn="ctr"/>
            <a:r>
              <a:rPr lang="de-DE" sz="1600" dirty="0">
                <a:ea typeface="Calibri" panose="020F0502020204030204" pitchFamily="34" charset="0"/>
              </a:rPr>
              <a:t>Um eine Frage zu bilden, müssen wir zuerst bestimmen, zu wem wir die Frage stellen wollen: zu einer bestimmten Person oder unbestimmten Dingen. </a:t>
            </a:r>
            <a:endParaRPr lang="de-DE" sz="1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C65334-C309-4E7B-81A3-9CE79890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E53B22-EA5F-4D63-BCFB-45534DC5283A}"/>
              </a:ext>
            </a:extLst>
          </p:cNvPr>
          <p:cNvSpPr/>
          <p:nvPr/>
        </p:nvSpPr>
        <p:spPr>
          <a:xfrm>
            <a:off x="323851" y="1139246"/>
            <a:ext cx="2110740" cy="1936620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man über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unbestimmtes Ding 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spricht, dann verwendet man ein Pronominaladverb anstelle des Frageworts.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3C5C58-A279-4A9F-BB58-B9E525DD6230}"/>
              </a:ext>
            </a:extLst>
          </p:cNvPr>
          <p:cNvSpPr/>
          <p:nvPr/>
        </p:nvSpPr>
        <p:spPr>
          <a:xfrm>
            <a:off x="323850" y="376238"/>
            <a:ext cx="4523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Pronominaladverbien</a:t>
            </a:r>
            <a:endParaRPr lang="de-DE" sz="240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91FF2F-716F-448D-8637-95D7A7E3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56" y="2107556"/>
            <a:ext cx="874058" cy="26184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977B14-CEFD-4FDF-9D44-EDC5C628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83" y="2113916"/>
            <a:ext cx="1108667" cy="2618422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E110F9CD-E918-48BB-9684-20B799878949}"/>
              </a:ext>
            </a:extLst>
          </p:cNvPr>
          <p:cNvSpPr/>
          <p:nvPr/>
        </p:nvSpPr>
        <p:spPr>
          <a:xfrm>
            <a:off x="3604857" y="1167950"/>
            <a:ext cx="1934286" cy="646986"/>
          </a:xfrm>
          <a:prstGeom prst="wedgeRoundRectCallout">
            <a:avLst>
              <a:gd name="adj1" fmla="val -34379"/>
              <a:gd name="adj2" fmla="val 96066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</a:rPr>
              <a:t>Wonach</a:t>
            </a:r>
            <a:r>
              <a:rPr lang="de-DE" sz="1600" dirty="0">
                <a:ea typeface="Calibri" panose="020F0502020204030204" pitchFamily="34" charset="0"/>
              </a:rPr>
              <a:t> fragt er dich? </a:t>
            </a:r>
            <a:endParaRPr lang="de-DE" sz="1600" dirty="0"/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0CF5E2B5-80B3-49BB-9CD7-C102FA786C15}"/>
              </a:ext>
            </a:extLst>
          </p:cNvPr>
          <p:cNvSpPr/>
          <p:nvPr/>
        </p:nvSpPr>
        <p:spPr>
          <a:xfrm>
            <a:off x="6431598" y="1003117"/>
            <a:ext cx="1890618" cy="976651"/>
          </a:xfrm>
          <a:prstGeom prst="wedgeRoundRectCallout">
            <a:avLst>
              <a:gd name="adj1" fmla="val -5114"/>
              <a:gd name="adj2" fmla="val 67181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Er fragt mich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nach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meiner Meinung.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56C384-33ED-4047-AEEF-F16DD04DAF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E53B22-EA5F-4D63-BCFB-45534DC5283A}"/>
              </a:ext>
            </a:extLst>
          </p:cNvPr>
          <p:cNvSpPr/>
          <p:nvPr/>
        </p:nvSpPr>
        <p:spPr>
          <a:xfrm>
            <a:off x="323851" y="1139246"/>
            <a:ext cx="2110740" cy="1936620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man über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unbestimmtes Ding 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spricht, dann verwendet man ein Pronominaladverb anstelle des Frageworts.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3C5C58-A279-4A9F-BB58-B9E525DD6230}"/>
              </a:ext>
            </a:extLst>
          </p:cNvPr>
          <p:cNvSpPr/>
          <p:nvPr/>
        </p:nvSpPr>
        <p:spPr>
          <a:xfrm>
            <a:off x="323850" y="376238"/>
            <a:ext cx="4523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Pronominaladverbien</a:t>
            </a:r>
            <a:endParaRPr lang="de-DE" sz="2400" dirty="0"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91FF2F-716F-448D-8637-95D7A7E33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56" y="2107556"/>
            <a:ext cx="874058" cy="26184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977B14-CEFD-4FDF-9D44-EDC5C628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83" y="2113916"/>
            <a:ext cx="1108667" cy="2618422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E110F9CD-E918-48BB-9684-20B799878949}"/>
              </a:ext>
            </a:extLst>
          </p:cNvPr>
          <p:cNvSpPr/>
          <p:nvPr/>
        </p:nvSpPr>
        <p:spPr>
          <a:xfrm>
            <a:off x="6227763" y="990965"/>
            <a:ext cx="2557462" cy="919401"/>
          </a:xfrm>
          <a:prstGeom prst="wedgeRoundRectCallout">
            <a:avLst>
              <a:gd name="adj1" fmla="val -15146"/>
              <a:gd name="adj2" fmla="val 67185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Ich spreche </a:t>
            </a:r>
            <a:r>
              <a:rPr lang="de-DE" sz="1600" dirty="0">
                <a:solidFill>
                  <a:srgbClr val="C00000"/>
                </a:solidFill>
              </a:rPr>
              <a:t>von</a:t>
            </a:r>
            <a:r>
              <a:rPr lang="de-DE" sz="1600" dirty="0"/>
              <a:t> einem neuen Film, den ich heute gesehen habe. </a:t>
            </a:r>
            <a:endParaRPr lang="ru-RU" sz="1600" dirty="0"/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0CF5E2B5-80B3-49BB-9CD7-C102FA786C15}"/>
              </a:ext>
            </a:extLst>
          </p:cNvPr>
          <p:cNvSpPr/>
          <p:nvPr/>
        </p:nvSpPr>
        <p:spPr>
          <a:xfrm>
            <a:off x="3447304" y="972805"/>
            <a:ext cx="1890618" cy="976651"/>
          </a:xfrm>
          <a:prstGeom prst="wedgeRoundRectCallout">
            <a:avLst>
              <a:gd name="adj1" fmla="val -28087"/>
              <a:gd name="adj2" fmla="val 73161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Wovon</a:t>
            </a:r>
            <a:r>
              <a:rPr lang="de-DE" sz="1600" dirty="0"/>
              <a:t> sprichst du? Ich verstehe dich nicht.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6E7BE-A395-4C2E-9364-E9A4A09B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147C36-18CF-4D5B-819F-C29F63CACE4E}"/>
              </a:ext>
            </a:extLst>
          </p:cNvPr>
          <p:cNvSpPr/>
          <p:nvPr/>
        </p:nvSpPr>
        <p:spPr>
          <a:xfrm>
            <a:off x="358775" y="0"/>
            <a:ext cx="4693285" cy="999744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+mj-lt"/>
              </a:rPr>
              <a:t>Pronominaladverbien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3A6463-E51D-4729-BDB0-B458BE12D821}"/>
              </a:ext>
            </a:extLst>
          </p:cNvPr>
          <p:cNvSpPr/>
          <p:nvPr/>
        </p:nvSpPr>
        <p:spPr>
          <a:xfrm>
            <a:off x="358775" y="2402473"/>
            <a:ext cx="37946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ea typeface="Calibri" panose="020F0502020204030204" pitchFamily="34" charset="0"/>
              </a:rPr>
              <a:t>Ich klebe neue Tapeten an die Wand.</a:t>
            </a:r>
            <a:endParaRPr lang="de-DE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1B72F-DA01-427E-976F-934E46C776BB}"/>
              </a:ext>
            </a:extLst>
          </p:cNvPr>
          <p:cNvSpPr/>
          <p:nvPr/>
        </p:nvSpPr>
        <p:spPr>
          <a:xfrm>
            <a:off x="358775" y="3022621"/>
            <a:ext cx="3810659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Wo</a:t>
            </a:r>
            <a:r>
              <a:rPr lang="de-DE" sz="1600" u="sng" dirty="0"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 klebst du die neuen Tapeten? 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tapeten kleben">
            <a:extLst>
              <a:ext uri="{FF2B5EF4-FFF2-40B4-BE49-F238E27FC236}">
                <a16:creationId xmlns:a16="http://schemas.microsoft.com/office/drawing/2014/main" id="{62816646-C1B3-47A1-84B5-A8B54FFA2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2355220"/>
            <a:ext cx="3725360" cy="23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FBAF73-96C8-4ECF-9E3E-F794114F7C0A}"/>
              </a:ext>
            </a:extLst>
          </p:cNvPr>
          <p:cNvSpPr/>
          <p:nvPr/>
        </p:nvSpPr>
        <p:spPr>
          <a:xfrm>
            <a:off x="335280" y="1367846"/>
            <a:ext cx="8453570" cy="619272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Präposition mit einem Vokal beginnt, wie zum Beispiel,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uf,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us,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ber,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m, dann bekommt das Fragewort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EC058D-FE95-4753-815B-6FAE6CFA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freuen">
            <a:extLst>
              <a:ext uri="{FF2B5EF4-FFF2-40B4-BE49-F238E27FC236}">
                <a16:creationId xmlns:a16="http://schemas.microsoft.com/office/drawing/2014/main" id="{FAF35D4F-516C-4589-9A61-0239BD42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2355220"/>
            <a:ext cx="3725360" cy="23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147C36-18CF-4D5B-819F-C29F63CACE4E}"/>
              </a:ext>
            </a:extLst>
          </p:cNvPr>
          <p:cNvSpPr/>
          <p:nvPr/>
        </p:nvSpPr>
        <p:spPr>
          <a:xfrm>
            <a:off x="358775" y="0"/>
            <a:ext cx="4693285" cy="999744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+mj-lt"/>
              </a:rPr>
              <a:t>Pronominaladverbien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93EC2-16A9-461B-88E1-7E5E1B9CF1F4}"/>
              </a:ext>
            </a:extLst>
          </p:cNvPr>
          <p:cNvSpPr/>
          <p:nvPr/>
        </p:nvSpPr>
        <p:spPr>
          <a:xfrm>
            <a:off x="323850" y="1367846"/>
            <a:ext cx="8453570" cy="619272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Präposition mit einem Vokal beginnt, wie zum Beispiel,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uf,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us,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ber,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m, dann bekommt das Fragewort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3A6463-E51D-4729-BDB0-B458BE12D821}"/>
              </a:ext>
            </a:extLst>
          </p:cNvPr>
          <p:cNvSpPr/>
          <p:nvPr/>
        </p:nvSpPr>
        <p:spPr>
          <a:xfrm>
            <a:off x="358775" y="2402473"/>
            <a:ext cx="3477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Ich freue mich auf deinen Besuch</a:t>
            </a:r>
            <a:r>
              <a:rPr lang="de-DE" sz="1600" dirty="0">
                <a:ea typeface="Calibri" panose="020F0502020204030204" pitchFamily="34" charset="0"/>
              </a:rPr>
              <a:t>.</a:t>
            </a:r>
            <a:endParaRPr lang="de-DE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1B72F-DA01-427E-976F-934E46C776BB}"/>
              </a:ext>
            </a:extLst>
          </p:cNvPr>
          <p:cNvSpPr/>
          <p:nvPr/>
        </p:nvSpPr>
        <p:spPr>
          <a:xfrm>
            <a:off x="358775" y="3022621"/>
            <a:ext cx="2489784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Wo</a:t>
            </a:r>
            <a:r>
              <a:rPr lang="de-DE" sz="1600" u="sng" dirty="0"/>
              <a:t>r</a:t>
            </a:r>
            <a:r>
              <a:rPr lang="de-DE" sz="1600" dirty="0">
                <a:solidFill>
                  <a:srgbClr val="C00000"/>
                </a:solidFill>
              </a:rPr>
              <a:t>auf</a:t>
            </a:r>
            <a:r>
              <a:rPr lang="de-DE" sz="1600" dirty="0"/>
              <a:t> freust du dich?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DBB10C-6C28-42BC-B897-1A743F93A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Haus in berlin">
            <a:extLst>
              <a:ext uri="{FF2B5EF4-FFF2-40B4-BE49-F238E27FC236}">
                <a16:creationId xmlns:a16="http://schemas.microsoft.com/office/drawing/2014/main" id="{D896B2AF-5037-4124-B18F-3C5582DC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2355220"/>
            <a:ext cx="3733165" cy="237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147C36-18CF-4D5B-819F-C29F63CACE4E}"/>
              </a:ext>
            </a:extLst>
          </p:cNvPr>
          <p:cNvSpPr/>
          <p:nvPr/>
        </p:nvSpPr>
        <p:spPr>
          <a:xfrm>
            <a:off x="358775" y="0"/>
            <a:ext cx="4693285" cy="999744"/>
          </a:xfrm>
          <a:prstGeom prst="rect">
            <a:avLst/>
          </a:prstGeom>
          <a:solidFill>
            <a:srgbClr val="CC2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+mj-lt"/>
              </a:rPr>
              <a:t>Pronominaladverbien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3A6463-E51D-4729-BDB0-B458BE12D821}"/>
              </a:ext>
            </a:extLst>
          </p:cNvPr>
          <p:cNvSpPr/>
          <p:nvPr/>
        </p:nvSpPr>
        <p:spPr>
          <a:xfrm>
            <a:off x="358775" y="2402473"/>
            <a:ext cx="3478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Mein Haus befindet sich in Berlin.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51B72F-DA01-427E-976F-934E46C776BB}"/>
              </a:ext>
            </a:extLst>
          </p:cNvPr>
          <p:cNvSpPr/>
          <p:nvPr/>
        </p:nvSpPr>
        <p:spPr>
          <a:xfrm>
            <a:off x="358775" y="3022621"/>
            <a:ext cx="326243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C00000"/>
                </a:solidFill>
              </a:rPr>
              <a:t>Wo</a:t>
            </a:r>
            <a:r>
              <a:rPr lang="de-DE" sz="1600" u="sng" dirty="0"/>
              <a:t>r</a:t>
            </a:r>
            <a:r>
              <a:rPr lang="de-DE" sz="1600" dirty="0">
                <a:solidFill>
                  <a:srgbClr val="C00000"/>
                </a:solidFill>
              </a:rPr>
              <a:t>in </a:t>
            </a:r>
            <a:r>
              <a:rPr lang="de-DE" sz="1600" dirty="0"/>
              <a:t>befindet sich dein Haus? 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C80B11-435C-4C5A-8C19-CF24C05A0888}"/>
              </a:ext>
            </a:extLst>
          </p:cNvPr>
          <p:cNvSpPr/>
          <p:nvPr/>
        </p:nvSpPr>
        <p:spPr>
          <a:xfrm>
            <a:off x="323850" y="1367846"/>
            <a:ext cx="8453570" cy="619272"/>
          </a:xfrm>
          <a:prstGeom prst="rect">
            <a:avLst/>
          </a:prstGeom>
          <a:solidFill>
            <a:srgbClr val="000000">
              <a:alpha val="509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Wenn Präposition mit einem Vokal beginnt, wie zum Beispiel,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n,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uf,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us,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ber, </a:t>
            </a:r>
            <a:r>
              <a:rPr lang="de-DE" sz="1600" u="sng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m, dann bekommt das Fragewort ein </a:t>
            </a:r>
            <a:r>
              <a:rPr lang="de-DE" sz="16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„-r-“</a:t>
            </a:r>
            <a:r>
              <a:rPr lang="de-DE" sz="1600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2CAA6C-9303-4BDC-A1BD-2F03607D1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d49e19f19321564ff91e621915ff6acdc5d35c9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eutsch">
      <a:majorFont>
        <a:latin typeface="Ghostlight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6817</TotalTime>
  <Words>1397</Words>
  <Application>Microsoft Office PowerPoint</Application>
  <PresentationFormat>Экран (16:9)</PresentationFormat>
  <Paragraphs>194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Gerbera</vt:lpstr>
      <vt:lpstr>Arial</vt:lpstr>
      <vt:lpstr>Calibri</vt:lpstr>
      <vt:lpstr>Times New Roman</vt:lpstr>
      <vt:lpstr>Ghostlight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Марина</cp:lastModifiedBy>
  <cp:revision>516</cp:revision>
  <dcterms:created xsi:type="dcterms:W3CDTF">2016-10-31T09:12:56Z</dcterms:created>
  <dcterms:modified xsi:type="dcterms:W3CDTF">2017-11-10T13:19:48Z</dcterms:modified>
</cp:coreProperties>
</file>