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7" r:id="rId2"/>
    <p:sldId id="411" r:id="rId3"/>
    <p:sldId id="307" r:id="rId4"/>
    <p:sldId id="412" r:id="rId5"/>
    <p:sldId id="413" r:id="rId6"/>
    <p:sldId id="414" r:id="rId7"/>
    <p:sldId id="415" r:id="rId8"/>
    <p:sldId id="416" r:id="rId9"/>
    <p:sldId id="417" r:id="rId10"/>
    <p:sldId id="408" r:id="rId11"/>
    <p:sldId id="418" r:id="rId12"/>
    <p:sldId id="419" r:id="rId13"/>
    <p:sldId id="420" r:id="rId14"/>
    <p:sldId id="409" r:id="rId15"/>
    <p:sldId id="269" r:id="rId16"/>
    <p:sldId id="424" r:id="rId17"/>
    <p:sldId id="425" r:id="rId18"/>
    <p:sldId id="426" r:id="rId19"/>
    <p:sldId id="421" r:id="rId20"/>
    <p:sldId id="427" r:id="rId21"/>
    <p:sldId id="428" r:id="rId22"/>
    <p:sldId id="430" r:id="rId23"/>
    <p:sldId id="431" r:id="rId24"/>
    <p:sldId id="433" r:id="rId25"/>
    <p:sldId id="434" r:id="rId26"/>
    <p:sldId id="432" r:id="rId27"/>
    <p:sldId id="435" r:id="rId28"/>
    <p:sldId id="436" r:id="rId29"/>
    <p:sldId id="437" r:id="rId30"/>
    <p:sldId id="438" r:id="rId31"/>
    <p:sldId id="439" r:id="rId32"/>
    <p:sldId id="440" r:id="rId33"/>
    <p:sldId id="441" r:id="rId34"/>
    <p:sldId id="274" r:id="rId35"/>
    <p:sldId id="442" r:id="rId36"/>
    <p:sldId id="443" r:id="rId37"/>
    <p:sldId id="444" r:id="rId38"/>
    <p:sldId id="365" r:id="rId39"/>
    <p:sldId id="445" r:id="rId40"/>
    <p:sldId id="446" r:id="rId41"/>
    <p:sldId id="367" r:id="rId42"/>
    <p:sldId id="263" r:id="rId43"/>
    <p:sldId id="448" r:id="rId44"/>
    <p:sldId id="423" r:id="rId45"/>
    <p:sldId id="449" r:id="rId46"/>
    <p:sldId id="447" r:id="rId47"/>
    <p:sldId id="450" r:id="rId48"/>
    <p:sldId id="451" r:id="rId49"/>
  </p:sldIdLst>
  <p:sldSz cx="9144000" cy="5143500" type="screen16x9"/>
  <p:notesSz cx="6858000" cy="9144000"/>
  <p:embeddedFontLst>
    <p:embeddedFont>
      <p:font typeface="Ghostlight" panose="00000500000000000000" pitchFamily="2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Gerbera" panose="02000500000000000000" pitchFamily="2" charset="-52"/>
      <p:regular r:id="rId58"/>
      <p:bold r:id="rId5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56" userDrawn="1">
          <p15:clr>
            <a:srgbClr val="A4A3A4"/>
          </p15:clr>
        </p15:guide>
        <p15:guide id="4" orient="horz" pos="3026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109" userDrawn="1">
          <p15:clr>
            <a:srgbClr val="A4A3A4"/>
          </p15:clr>
        </p15:guide>
        <p15:guide id="10" pos="37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19"/>
    <a:srgbClr val="CC2944"/>
    <a:srgbClr val="332329"/>
    <a:srgbClr val="FAF8CB"/>
    <a:srgbClr val="FFEEAA"/>
    <a:srgbClr val="00407F"/>
    <a:srgbClr val="96D19F"/>
    <a:srgbClr val="E8D793"/>
    <a:srgbClr val="FFC6B1"/>
    <a:srgbClr val="C5B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6" autoAdjust="0"/>
    <p:restoredTop sz="91059" autoAdjust="0"/>
  </p:normalViewPr>
  <p:slideViewPr>
    <p:cSldViewPr snapToGrid="0">
      <p:cViewPr varScale="1">
        <p:scale>
          <a:sx n="106" d="100"/>
          <a:sy n="106" d="100"/>
        </p:scale>
        <p:origin x="924" y="96"/>
      </p:cViewPr>
      <p:guideLst>
        <p:guide orient="horz" pos="237"/>
        <p:guide pos="226"/>
        <p:guide pos="5556"/>
        <p:guide orient="horz" pos="3026"/>
        <p:guide pos="2744"/>
        <p:guide pos="3016"/>
        <p:guide pos="1837"/>
        <p:guide pos="3923"/>
        <p:guide pos="2109"/>
        <p:guide pos="37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03AAE-E26D-4339-968B-A38D751858D8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4E9FC-67BA-4A46-B102-53F02E9BB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11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4AAE-40D3-45B1-AFC6-E99462C187D3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3D20-826A-47A5-8329-0EF1FEDF3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3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77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7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5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612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236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35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86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88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465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63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25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9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00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85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70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821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2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89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32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02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797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9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641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00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12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37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924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37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1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91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53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93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6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74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18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89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330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59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75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012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00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56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9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0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735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4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3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7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9B02-2C97-452E-A66E-D99602A3E84E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8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622" y="2325527"/>
            <a:ext cx="386737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Ghostlight" panose="00000500000000000000" pitchFamily="2" charset="0"/>
              </a:rPr>
              <a:t>Mirjam </a:t>
            </a:r>
            <a:r>
              <a:rPr lang="de-DE" sz="3200" dirty="0">
                <a:solidFill>
                  <a:schemeClr val="bg1"/>
                </a:solidFill>
                <a:latin typeface="Ghostlight" panose="00000500000000000000" pitchFamily="2" charset="0"/>
              </a:rPr>
              <a:t>Pressler</a:t>
            </a:r>
            <a:endParaRPr lang="de-DE" sz="32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t="7298" r="861" b="3128"/>
          <a:stretch/>
        </p:blipFill>
        <p:spPr>
          <a:xfrm>
            <a:off x="5517641" y="1379491"/>
            <a:ext cx="3117398" cy="2381621"/>
          </a:xfrm>
          <a:prstGeom prst="parallelogram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Was ist „</a:t>
            </a:r>
            <a:r>
              <a:rPr lang="de-DE" sz="2800" dirty="0" err="1" smtClean="0">
                <a:solidFill>
                  <a:srgbClr val="FFD919"/>
                </a:solidFill>
                <a:latin typeface="Ghostlight" panose="00000500000000000000" pitchFamily="2" charset="0"/>
              </a:rPr>
              <a:t>Kibuz</a:t>
            </a:r>
            <a:r>
              <a:rPr lang="de-DE" sz="28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“?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75" y="1379919"/>
            <a:ext cx="403383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2800" dirty="0">
                <a:solidFill>
                  <a:srgbClr val="FFD919"/>
                </a:solidFill>
                <a:latin typeface="Ghostlight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DE" sz="2800" dirty="0" smtClean="0">
                <a:solidFill>
                  <a:srgbClr val="FFD919"/>
                </a:solidFill>
                <a:latin typeface="Ghostlight"/>
                <a:ea typeface="Calibri" panose="020F0502020204030204" pitchFamily="34" charset="0"/>
                <a:cs typeface="Times New Roman" panose="02020603050405020304" pitchFamily="18" charset="0"/>
              </a:rPr>
              <a:t>Kibbuz“</a:t>
            </a:r>
            <a:endParaRPr lang="ru-RU" sz="2800" dirty="0" smtClean="0">
              <a:solidFill>
                <a:srgbClr val="FFD919"/>
              </a:solidFill>
              <a:latin typeface="Ghost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600" dirty="0" smtClean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600" dirty="0" err="1" smtClean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hebr.</a:t>
            </a:r>
            <a:r>
              <a:rPr lang="de-DE" sz="1600" dirty="0" smtClean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2371214"/>
            <a:ext cx="1445909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Sammlung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8774" y="3142366"/>
            <a:ext cx="190276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2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Versammlung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3" y="3913518"/>
            <a:ext cx="1413849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Kommune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t="13235" r="1"/>
          <a:stretch/>
        </p:blipFill>
        <p:spPr>
          <a:xfrm>
            <a:off x="4392613" y="1248168"/>
            <a:ext cx="4751387" cy="3519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Was ist „</a:t>
            </a:r>
            <a:r>
              <a:rPr lang="de-DE" sz="2800" dirty="0" err="1" smtClean="0">
                <a:solidFill>
                  <a:srgbClr val="FFD919"/>
                </a:solidFill>
                <a:latin typeface="Ghostlight" panose="00000500000000000000" pitchFamily="2" charset="0"/>
              </a:rPr>
              <a:t>Kibuz</a:t>
            </a:r>
            <a:r>
              <a:rPr lang="de-DE" sz="28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“?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1668887"/>
            <a:ext cx="3997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D919"/>
                </a:solidFill>
                <a:latin typeface="+mj-lt"/>
              </a:rPr>
              <a:t>„</a:t>
            </a:r>
            <a:r>
              <a:rPr lang="de-DE" sz="2400" dirty="0" smtClean="0">
                <a:solidFill>
                  <a:srgbClr val="FFD919"/>
                </a:solidFill>
                <a:latin typeface="+mj-lt"/>
              </a:rPr>
              <a:t>Kibbuz“ </a:t>
            </a:r>
            <a:r>
              <a:rPr lang="de-DE" sz="2400" dirty="0" smtClean="0">
                <a:solidFill>
                  <a:schemeClr val="bg1">
                    <a:lumMod val="75000"/>
                  </a:schemeClr>
                </a:solidFill>
              </a:rPr>
              <a:t>bezeichnet 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</a:rPr>
              <a:t>man eine ländliche Kollektivsiedlung in Israel mit gemeinsamem Eigentum und basisdemokratischen Strukturen.</a:t>
            </a:r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t="13235" r="1"/>
          <a:stretch/>
        </p:blipFill>
        <p:spPr>
          <a:xfrm>
            <a:off x="4392613" y="1248168"/>
            <a:ext cx="4751387" cy="3519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1964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5" y="1438616"/>
            <a:ext cx="3616304" cy="361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79" y="2967166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79" y="1866328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9" y="2967166"/>
            <a:ext cx="1440000" cy="1440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55079" y="376238"/>
            <a:ext cx="4088921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Zwischen </a:t>
            </a:r>
            <a:r>
              <a:rPr lang="de-DE" sz="1600" dirty="0"/>
              <a:t>1966 und 1969 </a:t>
            </a:r>
            <a:r>
              <a:rPr lang="de-DE" sz="1600" dirty="0" smtClean="0"/>
              <a:t>bekam Pressler </a:t>
            </a:r>
            <a:r>
              <a:rPr lang="de-DE" sz="1600" dirty="0"/>
              <a:t>drei Töchter.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458661"/>
            <a:ext cx="1440000" cy="14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55" y="1594563"/>
            <a:ext cx="1440000" cy="14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03913" y="376238"/>
            <a:ext cx="3240087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Seit 1980 veröffentlichte man fast jedes Jahr ihre Bücher.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573303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55" y="3479921"/>
            <a:ext cx="1440000" cy="144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8775" y="1816249"/>
            <a:ext cx="2557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ea typeface="Calibri" panose="020F0502020204030204" pitchFamily="34" charset="0"/>
              </a:rPr>
              <a:t>1970</a:t>
            </a:r>
            <a:r>
              <a:rPr lang="de-DE" sz="1400" b="1" dirty="0">
                <a:ea typeface="Calibri" panose="020F0502020204030204" pitchFamily="34" charset="0"/>
              </a:rPr>
              <a:t> </a:t>
            </a:r>
            <a:r>
              <a:rPr lang="de-DE" sz="1400" dirty="0">
                <a:ea typeface="Calibri" panose="020F0502020204030204" pitchFamily="34" charset="0"/>
              </a:rPr>
              <a:t>kehrte Mirjam nach der Trennung von ihrem Mann nach München zurück. 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8775" y="3938311"/>
            <a:ext cx="2557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ea typeface="Calibri" panose="020F0502020204030204" pitchFamily="34" charset="0"/>
              </a:rPr>
              <a:t>Sie öffnete einen Jeansladen.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87455" y="1729787"/>
            <a:ext cx="28326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ea typeface="Calibri" panose="020F0502020204030204" pitchFamily="34" charset="0"/>
              </a:rPr>
              <a:t>Aus Geldmangel begann sie seit dieser Zeit als allein erziehende Mutter für Kinder und Jugendliche </a:t>
            </a:r>
            <a:r>
              <a:rPr lang="de-DE" sz="1400" dirty="0" err="1">
                <a:ea typeface="Calibri" panose="020F0502020204030204" pitchFamily="34" charset="0"/>
              </a:rPr>
              <a:t>freizuschaffen</a:t>
            </a:r>
            <a:r>
              <a:rPr lang="de-DE" sz="1400" dirty="0">
                <a:ea typeface="Calibri" panose="020F0502020204030204" pitchFamily="34" charset="0"/>
              </a:rPr>
              <a:t>. 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87454" y="3830589"/>
            <a:ext cx="2832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ea typeface="Calibri" panose="020F0502020204030204" pitchFamily="34" charset="0"/>
              </a:rPr>
              <a:t>Ihre ersten Bücher hat sie nachts geschrieben, neben Beruf, Familie, Haushalt.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376238"/>
            <a:ext cx="842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Besprechen wir die bekanntesten Bücher von Mirjam Pressler!</a:t>
            </a:r>
            <a:endParaRPr lang="de-DE" sz="2800" dirty="0" smtClean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8"/>
          <a:stretch/>
        </p:blipFill>
        <p:spPr>
          <a:xfrm>
            <a:off x="2164747" y="1687553"/>
            <a:ext cx="4814505" cy="3455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" y="1869705"/>
            <a:ext cx="3770489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Mirjam Pressler bekam 1980 den Oldenburger </a:t>
            </a:r>
            <a:r>
              <a:rPr lang="de-DE" sz="1600" dirty="0" smtClean="0"/>
              <a:t>Jugendpreis</a:t>
            </a:r>
            <a:r>
              <a:rPr lang="ru-RU" sz="16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122487"/>
            <a:ext cx="3770489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Bis heute ist das eines der populärsten Jugendbücher.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„Bitterschokolade“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1980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63" y="0"/>
            <a:ext cx="3436637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Kurzer Inhalt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„Bitterschokolade“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3511" y="376238"/>
            <a:ext cx="3770489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Das ist eine Geschichte von einem Mädchen, das in einem Gymnasium in Bayern lernt.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004" y="1786750"/>
            <a:ext cx="1601533" cy="3240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Eva,</a:t>
              </a:r>
            </a:p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15 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9" name="Прямая со стрелкой 8"/>
            <p:cNvCxnSpPr>
              <a:stCxn id="8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Выноска-облако 5"/>
          <p:cNvSpPr/>
          <p:nvPr/>
        </p:nvSpPr>
        <p:spPr>
          <a:xfrm>
            <a:off x="4160306" y="2964343"/>
            <a:ext cx="2303253" cy="1802920"/>
          </a:xfrm>
          <a:prstGeom prst="cloudCallout">
            <a:avLst>
              <a:gd name="adj1" fmla="val -63530"/>
              <a:gd name="adj2" fmla="val -5759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89" y="3321260"/>
            <a:ext cx="1089085" cy="10890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72" y="2130862"/>
            <a:ext cx="1027666" cy="10276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6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latin typeface="Ghostlight" panose="00000500000000000000" pitchFamily="2" charset="0"/>
              </a:rPr>
              <a:t>Kurzer Inhalt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„Bitterschokolade“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004" y="1786750"/>
            <a:ext cx="1601533" cy="3240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Eva,</a:t>
              </a:r>
            </a:p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15 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9" name="Прямая со стрелкой 8"/>
            <p:cNvCxnSpPr>
              <a:stCxn id="8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Стрелка вправо 2"/>
          <p:cNvSpPr/>
          <p:nvPr/>
        </p:nvSpPr>
        <p:spPr>
          <a:xfrm>
            <a:off x="3713712" y="2798588"/>
            <a:ext cx="1746609" cy="1216324"/>
          </a:xfrm>
          <a:prstGeom prst="rightArrow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FAF8CB"/>
                </a:solidFill>
                <a:latin typeface="+mj-lt"/>
              </a:rPr>
              <a:t>Konflikte</a:t>
            </a:r>
            <a:endParaRPr lang="ru-RU" sz="1600" dirty="0">
              <a:solidFill>
                <a:srgbClr val="FAF8CB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62" y="3586750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52" y="3586750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42" y="3586750"/>
            <a:ext cx="1440000" cy="14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13" y="1678534"/>
            <a:ext cx="1708098" cy="17080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3" b="11111"/>
          <a:stretch/>
        </p:blipFill>
        <p:spPr>
          <a:xfrm>
            <a:off x="5216237" y="4044453"/>
            <a:ext cx="2925478" cy="21980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latin typeface="Ghostlight" panose="00000500000000000000" pitchFamily="2" charset="0"/>
              </a:rPr>
              <a:t>Kurzer Inhalt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„Bitterschokolade“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004" y="1786750"/>
            <a:ext cx="1601533" cy="3240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Eva,</a:t>
              </a:r>
            </a:p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15 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9" name="Прямая со стрелкой 8"/>
            <p:cNvCxnSpPr>
              <a:stCxn id="8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1" y="3529295"/>
            <a:ext cx="561609" cy="5616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73" y="3542431"/>
            <a:ext cx="536821" cy="5368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25" y="3530036"/>
            <a:ext cx="561609" cy="5616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0" y="3542431"/>
            <a:ext cx="561609" cy="5616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51" y="3554824"/>
            <a:ext cx="536821" cy="5368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53" y="2978865"/>
            <a:ext cx="1271562" cy="12715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65" y="3555565"/>
            <a:ext cx="536821" cy="5368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Kurzer Inhalt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„Bitterschokolade“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7763" y="376238"/>
            <a:ext cx="2916237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Und dann versteht sie, dass nicht das Essen sie von den anderen Menschen trennt. </a:t>
            </a:r>
            <a:endParaRPr lang="de-DE" sz="1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004" y="1786750"/>
            <a:ext cx="1601533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91" y="1415976"/>
            <a:ext cx="1563204" cy="354289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Eva,</a:t>
              </a:r>
            </a:p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15 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9" name="Прямая со стрелкой 8"/>
            <p:cNvCxnSpPr>
              <a:stCxn id="8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>
            <a:off x="7258755" y="4250427"/>
            <a:ext cx="1526470" cy="516836"/>
            <a:chOff x="7258755" y="4250427"/>
            <a:chExt cx="1526470" cy="51683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712765" y="4250427"/>
              <a:ext cx="1072460" cy="516836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rgbClr val="FAF8CB"/>
                  </a:solidFill>
                  <a:latin typeface="+mj-lt"/>
                </a:rPr>
                <a:t>Michel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18" name="Прямая со стрелкой 17"/>
            <p:cNvCxnSpPr>
              <a:stCxn id="17" idx="1"/>
            </p:cNvCxnSpPr>
            <p:nvPr/>
          </p:nvCxnSpPr>
          <p:spPr>
            <a:xfrm flipH="1">
              <a:off x="7258755" y="4508845"/>
              <a:ext cx="454010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53" y="2161002"/>
            <a:ext cx="1000885" cy="10008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59" y="3487827"/>
            <a:ext cx="1416889" cy="141688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227763" y="1987243"/>
            <a:ext cx="2916237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en-US" sz="1600" dirty="0" smtClean="0"/>
              <a:t>S</a:t>
            </a:r>
            <a:r>
              <a:rPr lang="de-DE" sz="1600" dirty="0" err="1" smtClean="0"/>
              <a:t>ie</a:t>
            </a:r>
            <a:r>
              <a:rPr lang="de-DE" sz="1600" dirty="0" smtClean="0"/>
              <a:t> </a:t>
            </a:r>
            <a:r>
              <a:rPr lang="de-DE" sz="1600" dirty="0"/>
              <a:t>beginnt, sich selber zu akzeptieren…</a:t>
            </a:r>
            <a:endParaRPr lang="de-DE" sz="1600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>
            <a:off x="5832894" y="3511491"/>
            <a:ext cx="2592388" cy="627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de-DE" sz="1600" dirty="0">
                <a:solidFill>
                  <a:srgbClr val="FFD919"/>
                </a:solidFill>
              </a:rPr>
              <a:t>Mirjam </a:t>
            </a:r>
            <a:r>
              <a:rPr lang="de-DE" sz="1600" dirty="0" smtClean="0">
                <a:solidFill>
                  <a:srgbClr val="FFD919"/>
                </a:solidFill>
              </a:rPr>
              <a:t>Pressler</a:t>
            </a:r>
          </a:p>
          <a:p>
            <a:pPr algn="ctr">
              <a:lnSpc>
                <a:spcPts val="2200"/>
              </a:lnSpc>
            </a:pPr>
            <a:r>
              <a:rPr lang="de-DE" sz="1400" dirty="0" smtClean="0">
                <a:solidFill>
                  <a:prstClr val="white"/>
                </a:solidFill>
              </a:rPr>
              <a:t>(1940)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679868" y="1286855"/>
            <a:ext cx="481012" cy="52610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de-DE" sz="10000" dirty="0" smtClean="0">
                <a:solidFill>
                  <a:srgbClr val="FFD919">
                    <a:alpha val="25000"/>
                  </a:srgbClr>
                </a:solidFill>
                <a:latin typeface="Ghostlight"/>
              </a:rPr>
              <a:t>„</a:t>
            </a:r>
            <a:endParaRPr lang="de-DE" sz="10000" dirty="0">
              <a:solidFill>
                <a:srgbClr val="FFD919">
                  <a:alpha val="25000"/>
                </a:srgbClr>
              </a:solidFill>
              <a:latin typeface="Ghostligh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0653" y="3084892"/>
            <a:ext cx="403224" cy="52610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de-DE" sz="10000" dirty="0" smtClean="0">
                <a:solidFill>
                  <a:srgbClr val="FFD919">
                    <a:alpha val="25000"/>
                  </a:srgbClr>
                </a:solidFill>
                <a:latin typeface="Ghostlight"/>
              </a:rPr>
              <a:t>„</a:t>
            </a:r>
            <a:endParaRPr lang="de-DE" sz="10000" dirty="0">
              <a:solidFill>
                <a:srgbClr val="FFD919">
                  <a:alpha val="25000"/>
                </a:srgbClr>
              </a:solidFill>
              <a:latin typeface="Ghost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0880" y="2000944"/>
            <a:ext cx="3873292" cy="78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solidFill>
                  <a:prstClr val="white"/>
                </a:solidFill>
                <a:ea typeface="Calibri" panose="020F0502020204030204" pitchFamily="34" charset="0"/>
              </a:rPr>
              <a:t>Ein bestimmtes Buch zum richtigen Zeitpunkt kann viel </a:t>
            </a:r>
            <a:r>
              <a:rPr lang="de-DE" sz="1600" dirty="0" smtClean="0">
                <a:solidFill>
                  <a:prstClr val="white"/>
                </a:solidFill>
                <a:ea typeface="Calibri" panose="020F0502020204030204" pitchFamily="34" charset="0"/>
              </a:rPr>
              <a:t>bewirken</a:t>
            </a:r>
            <a:r>
              <a:rPr lang="ru-RU" sz="1600" dirty="0">
                <a:solidFill>
                  <a:prstClr val="white"/>
                </a:solidFill>
                <a:ea typeface="Calibri" panose="020F0502020204030204" pitchFamily="34" charset="0"/>
              </a:rPr>
              <a:t>.</a:t>
            </a:r>
            <a:endParaRPr lang="ru-RU" sz="1600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7744"/>
          <a:stretch/>
        </p:blipFill>
        <p:spPr>
          <a:xfrm>
            <a:off x="6049088" y="920944"/>
            <a:ext cx="2160000" cy="2160000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2" b="22851"/>
          <a:stretch/>
        </p:blipFill>
        <p:spPr>
          <a:xfrm>
            <a:off x="-407755" y="0"/>
            <a:ext cx="6689020" cy="389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36" y="1666139"/>
            <a:ext cx="1338801" cy="200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/>
        </p:blipFill>
        <p:spPr>
          <a:xfrm>
            <a:off x="3275101" y="1666139"/>
            <a:ext cx="1337983" cy="2003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96" y="376238"/>
            <a:ext cx="3721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i="1" dirty="0" smtClean="0">
                <a:solidFill>
                  <a:schemeClr val="bg1"/>
                </a:solidFill>
                <a:latin typeface="+mj-lt"/>
              </a:rPr>
              <a:t>„Bitterschokolade“</a:t>
            </a:r>
            <a:endParaRPr lang="ru-RU" sz="28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2133" y="859014"/>
            <a:ext cx="37215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i="1" dirty="0">
                <a:solidFill>
                  <a:schemeClr val="bg1"/>
                </a:solidFill>
                <a:latin typeface="+mj-lt"/>
              </a:rPr>
              <a:t>Mirjam Pressler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55" y="1880054"/>
            <a:ext cx="2357184" cy="445953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03985" y="372388"/>
            <a:ext cx="3140015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Man spricht solches wichtige Jugendproblem wie Fettsucht und Mobbing an. </a:t>
            </a:r>
            <a:endParaRPr lang="de-DE" sz="16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latin typeface="Ghostlight" panose="00000500000000000000" pitchFamily="2" charset="0"/>
              </a:rPr>
              <a:t>„Bitterschokolade“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2" y="1613140"/>
            <a:ext cx="4263696" cy="34009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8773" y="2286601"/>
            <a:ext cx="3677327" cy="152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i="1" dirty="0">
                <a:latin typeface="+mj-lt"/>
                <a:ea typeface="Calibri" panose="020F0502020204030204" pitchFamily="34" charset="0"/>
              </a:rPr>
              <a:t>Das Buch gibt keine Lösungen „Man muss so und so machen“, sondern es macht viele Gedanken und </a:t>
            </a:r>
            <a:r>
              <a:rPr lang="de-DE" sz="1600" i="1" dirty="0" smtClean="0">
                <a:latin typeface="+mj-lt"/>
                <a:ea typeface="Calibri" panose="020F0502020204030204" pitchFamily="34" charset="0"/>
              </a:rPr>
              <a:t>Reden…</a:t>
            </a:r>
            <a:endParaRPr lang="ru-RU" sz="1600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7744"/>
          <a:stretch/>
        </p:blipFill>
        <p:spPr>
          <a:xfrm>
            <a:off x="5903913" y="1873622"/>
            <a:ext cx="2880000" cy="288000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3" b="33231"/>
          <a:stretch/>
        </p:blipFill>
        <p:spPr>
          <a:xfrm rot="7137496">
            <a:off x="3746532" y="3764434"/>
            <a:ext cx="1768653" cy="308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89966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„Wenn das Glück kommt, muss man ihm einen Stuhl hinstellen“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775" y="1690160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1994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0"/>
          <a:stretch/>
        </p:blipFill>
        <p:spPr>
          <a:xfrm>
            <a:off x="5271499" y="-1"/>
            <a:ext cx="3885560" cy="5143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2" y="2291104"/>
            <a:ext cx="3362775" cy="2682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3" b="33231"/>
          <a:stretch/>
        </p:blipFill>
        <p:spPr>
          <a:xfrm rot="7137496">
            <a:off x="3147742" y="3800946"/>
            <a:ext cx="1768653" cy="3086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5836" y="2662634"/>
            <a:ext cx="3226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i="1" dirty="0">
                <a:latin typeface="+mj-lt"/>
                <a:ea typeface="Calibri" panose="020F0502020204030204" pitchFamily="34" charset="0"/>
              </a:rPr>
              <a:t>Die Tür nicht zumachen, sondern offen halten für das kleine </a:t>
            </a:r>
            <a:r>
              <a:rPr lang="de-DE" sz="1600" i="1" dirty="0" smtClean="0">
                <a:latin typeface="+mj-lt"/>
                <a:ea typeface="Calibri" panose="020F0502020204030204" pitchFamily="34" charset="0"/>
              </a:rPr>
              <a:t>Glück.</a:t>
            </a:r>
            <a:endParaRPr lang="ru-RU" sz="16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71499" y="3955286"/>
            <a:ext cx="3885560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Diesen Roman kann man als biografisch bezeichnen.</a:t>
            </a:r>
            <a:endParaRPr lang="de-DE" sz="1600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-26634" y="0"/>
            <a:ext cx="9170634" cy="5143500"/>
            <a:chOff x="-26634" y="0"/>
            <a:chExt cx="9170634" cy="51435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0" y="0"/>
              <a:ext cx="5143500" cy="51435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05"/>
            <a:stretch/>
          </p:blipFill>
          <p:spPr>
            <a:xfrm flipH="1">
              <a:off x="-26634" y="0"/>
              <a:ext cx="4027133" cy="51435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7"/>
          <a:stretch/>
        </p:blipFill>
        <p:spPr>
          <a:xfrm>
            <a:off x="2068650" y="1228800"/>
            <a:ext cx="2558776" cy="3914699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rgbClr val="FAF8CB"/>
                  </a:solidFill>
                  <a:latin typeface="+mj-lt"/>
                </a:rPr>
                <a:t>Halinka</a:t>
              </a:r>
              <a:r>
                <a:rPr lang="de-DE" sz="1400" dirty="0">
                  <a:solidFill>
                    <a:srgbClr val="FAF8CB"/>
                  </a:solidFill>
                  <a:latin typeface="+mj-lt"/>
                </a:rPr>
                <a:t>,</a:t>
              </a:r>
              <a:endParaRPr lang="de-DE" sz="1400" dirty="0" smtClean="0">
                <a:solidFill>
                  <a:srgbClr val="FAF8CB"/>
                </a:solidFill>
                <a:latin typeface="+mj-lt"/>
              </a:endParaRPr>
            </a:p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1</a:t>
              </a:r>
              <a:r>
                <a:rPr lang="ru-RU" sz="1400" dirty="0" smtClean="0">
                  <a:solidFill>
                    <a:srgbClr val="FAF8CB"/>
                  </a:solidFill>
                  <a:latin typeface="+mj-lt"/>
                </a:rPr>
                <a:t>2</a:t>
              </a:r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 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19" name="Прямая со стрелкой 18"/>
            <p:cNvCxnSpPr>
              <a:stCxn id="18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9"/>
          <a:stretch/>
        </p:blipFill>
        <p:spPr>
          <a:xfrm rot="21337635">
            <a:off x="3440835" y="2947725"/>
            <a:ext cx="437769" cy="71146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434402" y="376238"/>
            <a:ext cx="3709598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Sie wohnte in einem Internat und möchte über ihre Vergangenheit nicht sprechen.</a:t>
            </a:r>
            <a:endParaRPr lang="de-DE" sz="1600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5434402" y="1657690"/>
            <a:ext cx="3709598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err="1"/>
              <a:t>Halinka</a:t>
            </a:r>
            <a:r>
              <a:rPr lang="de-DE" sz="1600" dirty="0"/>
              <a:t> hat keine Freuden und Freundinnen und will sie nicht. </a:t>
            </a:r>
            <a:endParaRPr lang="de-DE" sz="1600" dirty="0" smtClean="0"/>
          </a:p>
        </p:txBody>
      </p:sp>
      <p:sp>
        <p:nvSpPr>
          <p:cNvPr id="22" name="Выноска-облако 21"/>
          <p:cNvSpPr/>
          <p:nvPr/>
        </p:nvSpPr>
        <p:spPr>
          <a:xfrm>
            <a:off x="5178222" y="2964343"/>
            <a:ext cx="2303253" cy="1802920"/>
          </a:xfrm>
          <a:prstGeom prst="cloudCallout">
            <a:avLst>
              <a:gd name="adj1" fmla="val -63530"/>
              <a:gd name="adj2" fmla="val -5759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85" y="3293840"/>
            <a:ext cx="1143926" cy="11439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82" y="3303455"/>
            <a:ext cx="1119600" cy="11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-26634" y="0"/>
            <a:ext cx="9170634" cy="5143500"/>
            <a:chOff x="-26634" y="0"/>
            <a:chExt cx="9170634" cy="51435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0" y="0"/>
              <a:ext cx="5143500" cy="51435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05"/>
            <a:stretch/>
          </p:blipFill>
          <p:spPr>
            <a:xfrm flipH="1">
              <a:off x="-26634" y="0"/>
              <a:ext cx="4027133" cy="51435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rgbClr val="FAF8CB"/>
                  </a:solidFill>
                  <a:latin typeface="+mj-lt"/>
                </a:rPr>
                <a:t>Halinka</a:t>
              </a:r>
              <a:r>
                <a:rPr lang="de-DE" sz="1400" dirty="0">
                  <a:solidFill>
                    <a:srgbClr val="FAF8CB"/>
                  </a:solidFill>
                  <a:latin typeface="+mj-lt"/>
                </a:rPr>
                <a:t>,</a:t>
              </a:r>
              <a:endParaRPr lang="de-DE" sz="1400" dirty="0" smtClean="0">
                <a:solidFill>
                  <a:srgbClr val="FAF8CB"/>
                </a:solidFill>
                <a:latin typeface="+mj-lt"/>
              </a:endParaRPr>
            </a:p>
            <a:p>
              <a:pPr algn="ctr"/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1</a:t>
              </a:r>
              <a:r>
                <a:rPr lang="ru-RU" sz="1400" dirty="0" smtClean="0">
                  <a:solidFill>
                    <a:srgbClr val="FAF8CB"/>
                  </a:solidFill>
                  <a:latin typeface="+mj-lt"/>
                </a:rPr>
                <a:t>2</a:t>
              </a:r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 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19" name="Прямая со стрелкой 18"/>
            <p:cNvCxnSpPr>
              <a:stCxn id="18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82" y="1632447"/>
            <a:ext cx="2042393" cy="20423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8"/>
          <a:stretch/>
        </p:blipFill>
        <p:spPr>
          <a:xfrm>
            <a:off x="6227763" y="3595346"/>
            <a:ext cx="2074365" cy="1544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7"/>
          <a:stretch/>
        </p:blipFill>
        <p:spPr>
          <a:xfrm>
            <a:off x="2068650" y="1228800"/>
            <a:ext cx="2558776" cy="39146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9"/>
          <a:stretch/>
        </p:blipFill>
        <p:spPr>
          <a:xfrm rot="21337635">
            <a:off x="3440835" y="2947725"/>
            <a:ext cx="437769" cy="7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364172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>
                <a:solidFill>
                  <a:srgbClr val="CC2944"/>
                </a:solidFill>
                <a:latin typeface="Ghostlight" panose="00000500000000000000" pitchFamily="2" charset="0"/>
              </a:rPr>
              <a:t>„Wenn das Glück kommt, muss man ihm einen Stuhl hinstellen“ </a:t>
            </a:r>
            <a:endParaRPr lang="ru-RU" sz="20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775" y="1320828"/>
            <a:ext cx="8426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 smtClean="0">
                <a:latin typeface="Ghostlight" panose="00000500000000000000" pitchFamily="2" charset="0"/>
              </a:rPr>
              <a:t>1994</a:t>
            </a:r>
            <a:endParaRPr lang="ru-RU" sz="2000" dirty="0">
              <a:latin typeface="Ghostlight" panose="000005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747700"/>
            <a:ext cx="3911679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Die Autorin lässt </a:t>
            </a:r>
            <a:r>
              <a:rPr lang="de-DE" sz="1600" dirty="0" err="1"/>
              <a:t>Halinka</a:t>
            </a:r>
            <a:r>
              <a:rPr lang="de-DE" sz="1600" dirty="0"/>
              <a:t> bescheiden und erzählt ihre Sorgen, Träume und Erfahrungen.</a:t>
            </a:r>
            <a:endParaRPr lang="de-DE" sz="1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" y="3215196"/>
            <a:ext cx="3911679" cy="1594622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Sie zeichnet das eindringliche Psychogramm eines heranwachsenden Mädchens, das ohne Zuwendung der Mutter in einem Heim leben muss.</a:t>
            </a:r>
            <a:endParaRPr lang="de-DE" sz="16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8996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</a:t>
            </a:r>
            <a:r>
              <a:rPr lang="de-DE" sz="2800" dirty="0" err="1">
                <a:solidFill>
                  <a:srgbClr val="CC2944"/>
                </a:solidFill>
                <a:latin typeface="Ghostlight" panose="00000500000000000000" pitchFamily="2" charset="0"/>
              </a:rPr>
              <a:t>Malka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 Mai“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2001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971987"/>
            <a:ext cx="3348038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Dieser Jugendroman erzählte über die jüdische Geschichte, den Holocaust und das Dritte Reich.</a:t>
            </a:r>
            <a:endParaRPr lang="de-DE" sz="1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8996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</a:t>
            </a:r>
            <a:r>
              <a:rPr lang="de-DE" sz="2800" dirty="0" err="1">
                <a:solidFill>
                  <a:srgbClr val="CC2944"/>
                </a:solidFill>
                <a:latin typeface="Ghostlight" panose="00000500000000000000" pitchFamily="2" charset="0"/>
              </a:rPr>
              <a:t>Malka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 Mai“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2001</a:t>
            </a:r>
            <a:endParaRPr lang="ru-RU" sz="2800" dirty="0">
              <a:latin typeface="Ghostlight" panose="00000500000000000000" pitchFamily="2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rgbClr val="FAF8CB"/>
                  </a:solidFill>
                  <a:latin typeface="+mj-lt"/>
                </a:rPr>
                <a:t>Malka</a:t>
              </a:r>
              <a:r>
                <a:rPr lang="de-DE" sz="1400" dirty="0">
                  <a:solidFill>
                    <a:srgbClr val="FAF8CB"/>
                  </a:solidFill>
                  <a:latin typeface="+mj-lt"/>
                </a:rPr>
                <a:t>,</a:t>
              </a:r>
              <a:endParaRPr lang="de-DE" sz="1400" dirty="0" smtClean="0">
                <a:solidFill>
                  <a:srgbClr val="FAF8CB"/>
                </a:solidFill>
                <a:latin typeface="+mj-lt"/>
              </a:endParaRPr>
            </a:p>
            <a:p>
              <a:pPr algn="ctr"/>
              <a:r>
                <a:rPr lang="ru-RU" sz="1400" dirty="0" smtClean="0">
                  <a:solidFill>
                    <a:srgbClr val="FAF8CB"/>
                  </a:solidFill>
                  <a:latin typeface="+mj-lt"/>
                </a:rPr>
                <a:t>7 </a:t>
              </a:r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18" name="Прямая со стрелкой 17"/>
            <p:cNvCxnSpPr>
              <a:stCxn id="17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3651" y="1624809"/>
            <a:ext cx="1619578" cy="4023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99" y="3058434"/>
            <a:ext cx="1277363" cy="341765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114295" y="2867481"/>
            <a:ext cx="1388623" cy="3282728"/>
            <a:chOff x="2337989" y="1860772"/>
            <a:chExt cx="1388623" cy="328272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89" y="1860772"/>
              <a:ext cx="1388623" cy="3282728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3032300" y="2475781"/>
              <a:ext cx="234000" cy="23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3073100" y="2556294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661873" y="2513160"/>
              <a:ext cx="234000" cy="23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702673" y="2593673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70" y="397498"/>
            <a:ext cx="1440000" cy="144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86" y="418337"/>
            <a:ext cx="1440000" cy="1440000"/>
          </a:xfrm>
          <a:prstGeom prst="rect">
            <a:avLst/>
          </a:prstGeom>
        </p:spPr>
      </p:pic>
      <p:sp>
        <p:nvSpPr>
          <p:cNvPr id="22" name="Стрелка вправо 21"/>
          <p:cNvSpPr/>
          <p:nvPr/>
        </p:nvSpPr>
        <p:spPr>
          <a:xfrm>
            <a:off x="6909647" y="959154"/>
            <a:ext cx="379562" cy="358366"/>
          </a:xfrm>
          <a:prstGeom prst="rightArrow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8996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</a:t>
            </a:r>
            <a:r>
              <a:rPr lang="de-DE" sz="2800" dirty="0" err="1">
                <a:solidFill>
                  <a:srgbClr val="CC2944"/>
                </a:solidFill>
                <a:latin typeface="Ghostlight" panose="00000500000000000000" pitchFamily="2" charset="0"/>
              </a:rPr>
              <a:t>Malka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 Mai“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2001</a:t>
            </a:r>
            <a:endParaRPr lang="ru-RU" sz="2800" dirty="0">
              <a:latin typeface="Ghostlight" panose="00000500000000000000" pitchFamily="2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rgbClr val="FAF8CB"/>
                  </a:solidFill>
                  <a:latin typeface="+mj-lt"/>
                </a:rPr>
                <a:t>Malka</a:t>
              </a:r>
              <a:r>
                <a:rPr lang="de-DE" sz="1400" dirty="0">
                  <a:solidFill>
                    <a:srgbClr val="FAF8CB"/>
                  </a:solidFill>
                  <a:latin typeface="+mj-lt"/>
                </a:rPr>
                <a:t>,</a:t>
              </a:r>
              <a:endParaRPr lang="de-DE" sz="1400" dirty="0" smtClean="0">
                <a:solidFill>
                  <a:srgbClr val="FAF8CB"/>
                </a:solidFill>
                <a:latin typeface="+mj-lt"/>
              </a:endParaRPr>
            </a:p>
            <a:p>
              <a:pPr algn="ctr"/>
              <a:r>
                <a:rPr lang="ru-RU" sz="1400" dirty="0" smtClean="0">
                  <a:solidFill>
                    <a:srgbClr val="FAF8CB"/>
                  </a:solidFill>
                  <a:latin typeface="+mj-lt"/>
                </a:rPr>
                <a:t>7 </a:t>
              </a:r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18" name="Прямая со стрелкой 17"/>
            <p:cNvCxnSpPr>
              <a:stCxn id="17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3651" y="1624809"/>
            <a:ext cx="1619578" cy="40230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99" y="3058434"/>
            <a:ext cx="1277363" cy="341765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114295" y="2867481"/>
            <a:ext cx="1388623" cy="3282728"/>
            <a:chOff x="2337989" y="1860772"/>
            <a:chExt cx="1388623" cy="328272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89" y="1860772"/>
              <a:ext cx="1388623" cy="3282728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3032300" y="2475781"/>
              <a:ext cx="234000" cy="23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3073100" y="2556294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661873" y="2513160"/>
              <a:ext cx="234000" cy="23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702673" y="2593673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21" y="2959117"/>
            <a:ext cx="1288728" cy="1288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4"/>
          <a:stretch/>
        </p:blipFill>
        <p:spPr>
          <a:xfrm>
            <a:off x="6481512" y="1624809"/>
            <a:ext cx="1792702" cy="351251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046453" y="376238"/>
            <a:ext cx="4106066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Aber er setzt </a:t>
            </a:r>
            <a:r>
              <a:rPr lang="de-DE" sz="1600" dirty="0" err="1"/>
              <a:t>Malka</a:t>
            </a:r>
            <a:r>
              <a:rPr lang="de-DE" sz="1600" dirty="0"/>
              <a:t> auf die Straße. Und da beginnen furchtbare Abenteuer… </a:t>
            </a:r>
            <a:endParaRPr lang="de-DE" sz="1600" dirty="0" smtClean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8996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</a:t>
            </a:r>
            <a:r>
              <a:rPr lang="de-DE" sz="2800" dirty="0" err="1">
                <a:solidFill>
                  <a:srgbClr val="CC2944"/>
                </a:solidFill>
                <a:latin typeface="Ghostlight" panose="00000500000000000000" pitchFamily="2" charset="0"/>
              </a:rPr>
              <a:t>Malka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 Mai“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2001</a:t>
            </a:r>
            <a:endParaRPr lang="ru-RU" sz="2800" dirty="0">
              <a:latin typeface="Ghostlight" panose="00000500000000000000" pitchFamily="2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58775" y="4250427"/>
            <a:ext cx="1519054" cy="516836"/>
            <a:chOff x="6245136" y="2957632"/>
            <a:chExt cx="1519054" cy="27218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245136" y="2957632"/>
              <a:ext cx="1072460" cy="272181"/>
            </a:xfrm>
            <a:prstGeom prst="rect">
              <a:avLst/>
            </a:prstGeom>
            <a:solidFill>
              <a:srgbClr val="CC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rgbClr val="FAF8CB"/>
                  </a:solidFill>
                  <a:latin typeface="+mj-lt"/>
                </a:rPr>
                <a:t>Malka</a:t>
              </a:r>
              <a:r>
                <a:rPr lang="de-DE" sz="1400" dirty="0">
                  <a:solidFill>
                    <a:srgbClr val="FAF8CB"/>
                  </a:solidFill>
                  <a:latin typeface="+mj-lt"/>
                </a:rPr>
                <a:t>,</a:t>
              </a:r>
              <a:endParaRPr lang="de-DE" sz="1400" dirty="0" smtClean="0">
                <a:solidFill>
                  <a:srgbClr val="FAF8CB"/>
                </a:solidFill>
                <a:latin typeface="+mj-lt"/>
              </a:endParaRPr>
            </a:p>
            <a:p>
              <a:pPr algn="ctr"/>
              <a:r>
                <a:rPr lang="ru-RU" sz="1400" dirty="0" smtClean="0">
                  <a:solidFill>
                    <a:srgbClr val="FAF8CB"/>
                  </a:solidFill>
                  <a:latin typeface="+mj-lt"/>
                </a:rPr>
                <a:t>7 </a:t>
              </a:r>
              <a:r>
                <a:rPr lang="de-DE" sz="1400" dirty="0" smtClean="0">
                  <a:solidFill>
                    <a:srgbClr val="FAF8CB"/>
                  </a:solidFill>
                  <a:latin typeface="+mj-lt"/>
                </a:rPr>
                <a:t>Jahre</a:t>
              </a:r>
              <a:endParaRPr lang="ru-RU" sz="1400" dirty="0">
                <a:solidFill>
                  <a:srgbClr val="FAF8CB"/>
                </a:solidFill>
                <a:latin typeface="+mj-lt"/>
              </a:endParaRPr>
            </a:p>
          </p:txBody>
        </p:sp>
        <p:cxnSp>
          <p:nvCxnSpPr>
            <p:cNvPr id="18" name="Прямая со стрелкой 17"/>
            <p:cNvCxnSpPr>
              <a:stCxn id="17" idx="3"/>
            </p:cNvCxnSpPr>
            <p:nvPr/>
          </p:nvCxnSpPr>
          <p:spPr>
            <a:xfrm>
              <a:off x="7317596" y="3093723"/>
              <a:ext cx="44659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/>
          <p:nvPr/>
        </p:nvGrpSpPr>
        <p:grpSpPr>
          <a:xfrm>
            <a:off x="2255977" y="1181819"/>
            <a:ext cx="1608657" cy="3961681"/>
            <a:chOff x="2337989" y="1860772"/>
            <a:chExt cx="1388623" cy="328272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89" y="1860772"/>
              <a:ext cx="1388623" cy="3282728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3032300" y="2475781"/>
              <a:ext cx="234000" cy="23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3073100" y="2556294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661873" y="2513160"/>
              <a:ext cx="234000" cy="23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702673" y="2593673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5046453" y="1849940"/>
            <a:ext cx="4106066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Kleines Mädchen überlebte alle Schrecken des Krieges: </a:t>
            </a:r>
            <a:endParaRPr lang="ru-RU" sz="1600" dirty="0" smtClean="0"/>
          </a:p>
          <a:p>
            <a:pPr algn="ctr"/>
            <a:r>
              <a:rPr lang="de-DE" sz="1600" dirty="0" smtClean="0"/>
              <a:t>Ghetto</a:t>
            </a:r>
            <a:r>
              <a:rPr lang="de-DE" sz="1600" dirty="0"/>
              <a:t>, Krankheiten, Hunger und Kälte.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46453" y="3699337"/>
            <a:ext cx="4106066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Der Roman „</a:t>
            </a:r>
            <a:r>
              <a:rPr lang="de-DE" sz="1600" dirty="0" err="1"/>
              <a:t>Malka</a:t>
            </a:r>
            <a:r>
              <a:rPr lang="de-DE" sz="1600" dirty="0"/>
              <a:t> Mai“ basiert auf einer wahren Lebensgeschichte.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1" b="11263"/>
          <a:stretch/>
        </p:blipFill>
        <p:spPr>
          <a:xfrm flipH="1">
            <a:off x="5167219" y="-1"/>
            <a:ext cx="3976777" cy="51435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1515649"/>
            <a:ext cx="3726611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Mirjam Pressler ist eine deutsche Schriftstellerin und Übersetzerin. 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8"/>
          <a:stretch/>
        </p:blipFill>
        <p:spPr>
          <a:xfrm>
            <a:off x="758046" y="3012605"/>
            <a:ext cx="2968565" cy="2130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8996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</a:t>
            </a:r>
            <a:r>
              <a:rPr lang="de-DE" sz="2800" dirty="0" err="1">
                <a:solidFill>
                  <a:srgbClr val="CC2944"/>
                </a:solidFill>
                <a:latin typeface="Ghostlight" panose="00000500000000000000" pitchFamily="2" charset="0"/>
              </a:rPr>
              <a:t>Malka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 Mai“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2001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721821"/>
            <a:ext cx="3752491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Mirjam Pressler bekam einen Preis für Kinder- und Jugendliteratur „Luchs 2001“.</a:t>
            </a:r>
            <a:endParaRPr lang="de-DE" sz="1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5292" r="14445" b="10696"/>
          <a:stretch/>
        </p:blipFill>
        <p:spPr>
          <a:xfrm>
            <a:off x="897147" y="2896320"/>
            <a:ext cx="1950080" cy="1907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76" y="0"/>
            <a:ext cx="3400124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5" y="397498"/>
            <a:ext cx="469630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„Ich sehne mich so. </a:t>
            </a:r>
            <a:endParaRPr lang="de-DE" sz="2800" dirty="0" smtClean="0">
              <a:solidFill>
                <a:srgbClr val="CC2944"/>
              </a:solidFill>
              <a:latin typeface="Ghostlight" panose="00000500000000000000" pitchFamily="2" charset="0"/>
            </a:endParaRPr>
          </a:p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Die 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Lebensgeschichte der Anne Frank“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00" y="1690160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1992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571750"/>
            <a:ext cx="3278038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Anne Frank war eine wahre Person.</a:t>
            </a:r>
            <a:endParaRPr lang="de-DE" sz="1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2"/>
          <a:stretch/>
        </p:blipFill>
        <p:spPr>
          <a:xfrm>
            <a:off x="5604933" y="0"/>
            <a:ext cx="3539067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4" y="397498"/>
            <a:ext cx="84613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Vorgeschichte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355181"/>
            <a:ext cx="3997325" cy="26648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77" y="1355181"/>
            <a:ext cx="4225057" cy="2515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3853162"/>
            <a:ext cx="3997326" cy="950613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Anne Frank war ein jüdisches Mädchen aus den Niederlanden, die im Alter von 13 Jahren ein Tagebuch begann.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89461" y="3853162"/>
            <a:ext cx="4227873" cy="950613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Sie führte es vom 12. Juni 1942 bis zum 1. August 1944 in der Zeit der nazistischen Okkupation.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775" y="3844109"/>
            <a:ext cx="3997326" cy="950613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Das Mädchen mit seiner Familie und Bekannten wohnten in einem Hinterhaus in Amsterdam.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89461" y="3844109"/>
            <a:ext cx="4227873" cy="950613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Das </a:t>
            </a:r>
            <a:r>
              <a:rPr lang="de-DE" sz="1400" dirty="0">
                <a:solidFill>
                  <a:schemeClr val="tx1"/>
                </a:solidFill>
              </a:rPr>
              <a:t>Mädchen beschrieb alle Ereignisse.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Es </a:t>
            </a:r>
            <a:r>
              <a:rPr lang="de-DE" sz="1400" dirty="0">
                <a:solidFill>
                  <a:schemeClr val="tx1"/>
                </a:solidFill>
              </a:rPr>
              <a:t>möchte, dass man nach dem Krieg sein Tagebuch veröffentlichte.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1"/>
          <a:stretch/>
        </p:blipFill>
        <p:spPr>
          <a:xfrm>
            <a:off x="358774" y="1276542"/>
            <a:ext cx="3992209" cy="2567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61" y="1276542"/>
            <a:ext cx="4227873" cy="2567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4" y="397498"/>
            <a:ext cx="84613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Vorgeschichte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0" y="0"/>
            <a:ext cx="9144000" cy="5151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0642" y="3701596"/>
            <a:ext cx="4463358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Die </a:t>
            </a:r>
            <a:r>
              <a:rPr lang="de-DE" sz="1600" dirty="0"/>
              <a:t>Untergetauchten wurden im August 1944 von Nazis festgenommen und nach Auschwitz verschleppt.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76238"/>
            <a:ext cx="3666653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Anne Frank starb im März 1945 im Konzentrationslager Bergen-Belsen.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829381"/>
            <a:ext cx="3865830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Nach dem Zweiten Weltkrieg veröffentlichte der Annas Vater Otto Frank einen Teil des Tagebuchs (1947). </a:t>
            </a:r>
            <a:endParaRPr lang="de-DE" sz="1600" dirty="0" smtClean="0"/>
          </a:p>
        </p:txBody>
      </p:sp>
      <p:grpSp>
        <p:nvGrpSpPr>
          <p:cNvPr id="5" name="Группа 4"/>
          <p:cNvGrpSpPr/>
          <p:nvPr/>
        </p:nvGrpSpPr>
        <p:grpSpPr>
          <a:xfrm>
            <a:off x="5083342" y="0"/>
            <a:ext cx="4060658" cy="5143500"/>
            <a:chOff x="5083342" y="0"/>
            <a:chExt cx="4060658" cy="51435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342" y="0"/>
              <a:ext cx="4060658" cy="51435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5083342" y="4009372"/>
              <a:ext cx="4060658" cy="794403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400" dirty="0">
                  <a:latin typeface="+mj-lt"/>
                </a:rPr>
                <a:t>Otto Frank </a:t>
              </a:r>
              <a:endParaRPr lang="de-DE" sz="1400" dirty="0" smtClean="0">
                <a:latin typeface="+mj-lt"/>
              </a:endParaRPr>
            </a:p>
            <a:p>
              <a:pPr algn="ctr"/>
              <a:r>
                <a:rPr lang="de-DE" sz="1400" dirty="0" smtClean="0">
                  <a:latin typeface="+mj-lt"/>
                </a:rPr>
                <a:t>(1889–1980)</a:t>
              </a:r>
              <a:endParaRPr lang="de-DE" sz="1400" dirty="0">
                <a:latin typeface="+mj-lt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7" y="3177782"/>
            <a:ext cx="2253495" cy="1699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4" y="397498"/>
            <a:ext cx="84613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Vorgeschichte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6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67881" y="1915806"/>
            <a:ext cx="3576119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Es wurde in 67 Sprachen aus dem Niederländischen übersetzt.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67881" y="376238"/>
            <a:ext cx="3576119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Bis Jahre 1950 wurde das Tagebuch 6 Mal neu aufgelegt.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42369" y="3455374"/>
            <a:ext cx="4001631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Heute ist „Das Tagebuch der Anne Frank“ ein Werk der Weltliteratur und gehört zum UNESCO-Weltdokumentenerbe.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8680" r="22906"/>
          <a:stretch/>
        </p:blipFill>
        <p:spPr>
          <a:xfrm>
            <a:off x="5441132" y="0"/>
            <a:ext cx="3702867" cy="51435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0" y="2216288"/>
            <a:ext cx="4356100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Mirjam Pressler ist auch Jüdin und war von dieser Geschichte fasziniert. 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58775" y="397498"/>
            <a:ext cx="469630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„Ich sehne mich so. </a:t>
            </a:r>
            <a:endParaRPr lang="de-DE" sz="2800" dirty="0" smtClean="0">
              <a:solidFill>
                <a:srgbClr val="CC2944"/>
              </a:solidFill>
              <a:latin typeface="Ghostlight" panose="00000500000000000000" pitchFamily="2" charset="0"/>
            </a:endParaRPr>
          </a:p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Die </a:t>
            </a:r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Lebensgeschichte der Anne Frank“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700" y="1690160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1992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 b="26556"/>
          <a:stretch/>
        </p:blipFill>
        <p:spPr>
          <a:xfrm>
            <a:off x="1216451" y="3072246"/>
            <a:ext cx="1916048" cy="2123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8680" r="22906"/>
          <a:stretch/>
        </p:blipFill>
        <p:spPr>
          <a:xfrm>
            <a:off x="5441132" y="0"/>
            <a:ext cx="3702867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774" y="397498"/>
            <a:ext cx="496833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„Grüße und Küsse an alle. Die Geschichte der Familie von Anne Frank“.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700" y="1690160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2009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90" y="2121047"/>
            <a:ext cx="2431042" cy="3022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35" y="1362967"/>
            <a:ext cx="2160000" cy="2160000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stCxn id="4" idx="1"/>
            <a:endCxn id="23" idx="3"/>
          </p:cNvCxnSpPr>
          <p:nvPr/>
        </p:nvCxnSpPr>
        <p:spPr>
          <a:xfrm flipH="1">
            <a:off x="2643101" y="2442967"/>
            <a:ext cx="811134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3"/>
            <a:endCxn id="10" idx="1"/>
          </p:cNvCxnSpPr>
          <p:nvPr/>
        </p:nvCxnSpPr>
        <p:spPr>
          <a:xfrm>
            <a:off x="5614235" y="2442967"/>
            <a:ext cx="811134" cy="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425369" y="2119803"/>
            <a:ext cx="2114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ea typeface="Calibri" panose="020F0502020204030204" pitchFamily="34" charset="0"/>
              </a:rPr>
              <a:t>Bücher für Erwachsene</a:t>
            </a:r>
            <a:endParaRPr lang="ru-RU" sz="1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98713" y="2119802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dirty="0">
                <a:ea typeface="Calibri" panose="020F0502020204030204" pitchFamily="34" charset="0"/>
              </a:rPr>
              <a:t>Kinder- und </a:t>
            </a:r>
            <a:endParaRPr lang="de-DE" sz="1800" dirty="0" smtClean="0">
              <a:ea typeface="Calibri" panose="020F0502020204030204" pitchFamily="34" charset="0"/>
            </a:endParaRPr>
          </a:p>
          <a:p>
            <a:pPr algn="ctr"/>
            <a:r>
              <a:rPr lang="de-DE" sz="1800" dirty="0" smtClean="0">
                <a:ea typeface="Calibri" panose="020F0502020204030204" pitchFamily="34" charset="0"/>
              </a:rPr>
              <a:t>Jugendbücher</a:t>
            </a:r>
            <a:endParaRPr lang="ru-RU" sz="1800" dirty="0"/>
          </a:p>
        </p:txBody>
      </p:sp>
      <p:cxnSp>
        <p:nvCxnSpPr>
          <p:cNvPr id="13" name="Прямая со стрелкой 12"/>
          <p:cNvCxnSpPr>
            <a:stCxn id="4" idx="2"/>
            <a:endCxn id="16" idx="0"/>
          </p:cNvCxnSpPr>
          <p:nvPr/>
        </p:nvCxnSpPr>
        <p:spPr>
          <a:xfrm flipH="1">
            <a:off x="4532215" y="3522967"/>
            <a:ext cx="2020" cy="53071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606320" y="4053685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dirty="0">
                <a:ea typeface="Calibri" panose="020F0502020204030204" pitchFamily="34" charset="0"/>
              </a:rPr>
              <a:t>Übersetzungen</a:t>
            </a:r>
            <a:endParaRPr lang="ru-RU" sz="18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76" y="4512689"/>
            <a:ext cx="540000" cy="54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2" y="4512689"/>
            <a:ext cx="540000" cy="540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903913" y="376238"/>
            <a:ext cx="3240087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Sie hat mehr als 60 Bücher geschrieben und etwa 300 Bücher </a:t>
            </a:r>
            <a:r>
              <a:rPr lang="de-DE" sz="1600" dirty="0" smtClean="0"/>
              <a:t>übersetzt</a:t>
            </a:r>
            <a:r>
              <a:rPr lang="de-DE" sz="1600" dirty="0"/>
              <a:t>.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16" grpId="0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78170" y="3209153"/>
            <a:ext cx="3865830" cy="1594622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Anne Frank ist durch ihr Tagebuch weltweit zum Symbol für die Opfer von Rassismus, Antisemitismus und Faschismus geworden. 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8778" y="0"/>
            <a:ext cx="2665079" cy="1434917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Anne Frank 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1929–1945</a:t>
            </a:r>
            <a:endParaRPr lang="de-DE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774" y="397498"/>
            <a:ext cx="87852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Bücher von 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774" y="971957"/>
            <a:ext cx="61778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</a:t>
            </a:r>
            <a:r>
              <a:rPr lang="de-DE" sz="1800" dirty="0">
                <a:ea typeface="Calibri" panose="020F0502020204030204" pitchFamily="34" charset="0"/>
              </a:rPr>
              <a:t>Novemberkatzen</a:t>
            </a:r>
            <a:r>
              <a:rPr lang="de-DE" sz="1800" dirty="0" smtClean="0">
                <a:ea typeface="Calibri" panose="020F0502020204030204" pitchFamily="34" charset="0"/>
              </a:rPr>
              <a:t>“ (1982);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„Goethe </a:t>
            </a:r>
            <a:r>
              <a:rPr lang="de-DE" sz="1800" dirty="0">
                <a:ea typeface="Calibri" panose="020F0502020204030204" pitchFamily="34" charset="0"/>
              </a:rPr>
              <a:t>in der </a:t>
            </a:r>
            <a:r>
              <a:rPr lang="de-DE" sz="1800" dirty="0" smtClean="0">
                <a:ea typeface="Calibri" panose="020F0502020204030204" pitchFamily="34" charset="0"/>
              </a:rPr>
              <a:t>Kiste“ (1987);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„Der </a:t>
            </a:r>
            <a:r>
              <a:rPr lang="de-DE" sz="1800" dirty="0">
                <a:ea typeface="Calibri" panose="020F0502020204030204" pitchFamily="34" charset="0"/>
              </a:rPr>
              <a:t>schönste Hund der </a:t>
            </a:r>
            <a:r>
              <a:rPr lang="de-DE" sz="1800" dirty="0" smtClean="0">
                <a:ea typeface="Calibri" panose="020F0502020204030204" pitchFamily="34" charset="0"/>
              </a:rPr>
              <a:t>Welt“ (1992);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</a:t>
            </a:r>
            <a:r>
              <a:rPr lang="de-DE" sz="1800" dirty="0">
                <a:ea typeface="Calibri" panose="020F0502020204030204" pitchFamily="34" charset="0"/>
              </a:rPr>
              <a:t>Für Isabel war es Liebe“ </a:t>
            </a:r>
            <a:r>
              <a:rPr lang="de-DE" sz="1800" dirty="0" smtClean="0">
                <a:ea typeface="Calibri" panose="020F0502020204030204" pitchFamily="34" charset="0"/>
              </a:rPr>
              <a:t>(2002);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</a:t>
            </a:r>
            <a:r>
              <a:rPr lang="de-DE" sz="1800" dirty="0">
                <a:ea typeface="Calibri" panose="020F0502020204030204" pitchFamily="34" charset="0"/>
              </a:rPr>
              <a:t>Rosengift</a:t>
            </a:r>
            <a:r>
              <a:rPr lang="de-DE" sz="1800" dirty="0" smtClean="0">
                <a:ea typeface="Calibri" panose="020F0502020204030204" pitchFamily="34" charset="0"/>
              </a:rPr>
              <a:t>“ (2004);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</a:t>
            </a:r>
            <a:r>
              <a:rPr lang="de-DE" sz="1800" dirty="0">
                <a:ea typeface="Calibri" panose="020F0502020204030204" pitchFamily="34" charset="0"/>
              </a:rPr>
              <a:t>Golem, stiller Bruder</a:t>
            </a:r>
            <a:r>
              <a:rPr lang="de-DE" sz="1800" dirty="0" smtClean="0">
                <a:ea typeface="Calibri" panose="020F0502020204030204" pitchFamily="34" charset="0"/>
              </a:rPr>
              <a:t>“ (2007);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</a:t>
            </a:r>
            <a:r>
              <a:rPr lang="de-DE" sz="1800" dirty="0">
                <a:ea typeface="Calibri" panose="020F0502020204030204" pitchFamily="34" charset="0"/>
              </a:rPr>
              <a:t>Nathan und seine </a:t>
            </a:r>
            <a:r>
              <a:rPr lang="de-DE" sz="1800" dirty="0" smtClean="0">
                <a:ea typeface="Calibri" panose="020F0502020204030204" pitchFamily="34" charset="0"/>
              </a:rPr>
              <a:t>Kinder“ (2009);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ea typeface="Calibri" panose="020F0502020204030204" pitchFamily="34" charset="0"/>
              </a:rPr>
              <a:t>„</a:t>
            </a:r>
            <a:r>
              <a:rPr lang="de-DE" sz="1800" dirty="0">
                <a:ea typeface="Calibri" panose="020F0502020204030204" pitchFamily="34" charset="0"/>
              </a:rPr>
              <a:t>Wer morgens lacht“ </a:t>
            </a:r>
            <a:r>
              <a:rPr lang="de-DE" sz="1800" dirty="0" smtClean="0">
                <a:ea typeface="Calibri" panose="020F0502020204030204" pitchFamily="34" charset="0"/>
              </a:rPr>
              <a:t>(2013).</a:t>
            </a:r>
            <a:endParaRPr lang="de-DE" sz="1800" dirty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7744"/>
          <a:stretch/>
        </p:blipFill>
        <p:spPr>
          <a:xfrm>
            <a:off x="6175434" y="1055065"/>
            <a:ext cx="2612382" cy="2612382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8"/>
          <a:stretch/>
        </p:blipFill>
        <p:spPr>
          <a:xfrm>
            <a:off x="5997343" y="3012605"/>
            <a:ext cx="2968565" cy="2130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r="26238"/>
          <a:stretch/>
        </p:blipFill>
        <p:spPr>
          <a:xfrm>
            <a:off x="4768781" y="0"/>
            <a:ext cx="4375219" cy="51435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3701596"/>
            <a:ext cx="4375219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Heute </a:t>
            </a:r>
            <a:r>
              <a:rPr lang="de-DE" sz="1600" dirty="0"/>
              <a:t>gilt Mirjam Pressler als eine der wichtigsten Kinder- und Jugendbuchautorinnen unserer Zeit.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1110828"/>
            <a:ext cx="4078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ea typeface="Calibri" panose="020F0502020204030204" pitchFamily="34" charset="0"/>
              </a:rPr>
              <a:t>ü</a:t>
            </a:r>
            <a:r>
              <a:rPr lang="de-DE" sz="1600" dirty="0" smtClean="0">
                <a:ea typeface="Calibri" panose="020F0502020204030204" pitchFamily="34" charset="0"/>
              </a:rPr>
              <a:t>ber </a:t>
            </a:r>
            <a:r>
              <a:rPr lang="de-DE" sz="1600" dirty="0">
                <a:ea typeface="Calibri" panose="020F0502020204030204" pitchFamily="34" charset="0"/>
              </a:rPr>
              <a:t>verlassene und vernachlässigte </a:t>
            </a:r>
            <a:r>
              <a:rPr lang="de-DE" sz="1600" dirty="0" smtClean="0">
                <a:ea typeface="Calibri" panose="020F0502020204030204" pitchFamily="34" charset="0"/>
              </a:rPr>
              <a:t>Kinder;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ea typeface="Calibri" panose="020F0502020204030204" pitchFamily="34" charset="0"/>
              </a:rPr>
              <a:t>über </a:t>
            </a:r>
            <a:r>
              <a:rPr lang="de-DE" sz="1600" dirty="0">
                <a:ea typeface="Calibri" panose="020F0502020204030204" pitchFamily="34" charset="0"/>
              </a:rPr>
              <a:t>Außenseiter aus schwierigen sozialen </a:t>
            </a:r>
            <a:r>
              <a:rPr lang="de-DE" sz="1600" dirty="0" smtClean="0">
                <a:ea typeface="Calibri" panose="020F0502020204030204" pitchFamily="34" charset="0"/>
              </a:rPr>
              <a:t>Verhältnissen;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ea typeface="Calibri" panose="020F0502020204030204" pitchFamily="34" charset="0"/>
              </a:rPr>
              <a:t>ü</a:t>
            </a:r>
            <a:r>
              <a:rPr lang="de-DE" sz="1600" dirty="0" smtClean="0">
                <a:ea typeface="Calibri" panose="020F0502020204030204" pitchFamily="34" charset="0"/>
              </a:rPr>
              <a:t>ber unsere gesellschaftliche </a:t>
            </a:r>
            <a:r>
              <a:rPr lang="de-DE" sz="1600" dirty="0">
                <a:ea typeface="Calibri" panose="020F0502020204030204" pitchFamily="34" charset="0"/>
              </a:rPr>
              <a:t>Probleme</a:t>
            </a:r>
            <a:r>
              <a:rPr lang="de-DE" sz="1600" dirty="0" smtClean="0">
                <a:ea typeface="Calibri" panose="020F0502020204030204" pitchFamily="34" charset="0"/>
              </a:rPr>
              <a:t>.</a:t>
            </a:r>
            <a:endParaRPr lang="de-DE" sz="1600" dirty="0"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774" y="397498"/>
            <a:ext cx="87852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CC2944"/>
                </a:solidFill>
                <a:latin typeface="Ghostlight" panose="00000500000000000000" pitchFamily="2" charset="0"/>
              </a:rPr>
              <a:t>Themen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uiExpand="1" build="p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9"/>
          <a:stretch/>
        </p:blipFill>
        <p:spPr>
          <a:xfrm>
            <a:off x="1" y="1102178"/>
            <a:ext cx="5476612" cy="37015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76612" y="1102178"/>
            <a:ext cx="3667388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Mirjam Pressler lebt seit 1995 mit ihrem zweiten Mann in der Nähe von München.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7162" y="517012"/>
            <a:ext cx="54074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15"/>
          <a:stretch/>
        </p:blipFill>
        <p:spPr>
          <a:xfrm>
            <a:off x="367162" y="1805052"/>
            <a:ext cx="4263696" cy="35571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2500" y="1917339"/>
            <a:ext cx="380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+mj-lt"/>
                <a:ea typeface="Calibri" panose="020F0502020204030204" pitchFamily="34" charset="0"/>
              </a:rPr>
              <a:t>1. Noch </a:t>
            </a:r>
            <a:r>
              <a:rPr lang="de-DE" sz="1400" dirty="0">
                <a:latin typeface="+mj-lt"/>
                <a:ea typeface="Calibri" panose="020F0502020204030204" pitchFamily="34" charset="0"/>
              </a:rPr>
              <a:t>ein </a:t>
            </a:r>
            <a:r>
              <a:rPr lang="de-DE" sz="1400" dirty="0" smtClean="0">
                <a:latin typeface="+mj-lt"/>
                <a:ea typeface="Calibri" panose="020F0502020204030204" pitchFamily="34" charset="0"/>
              </a:rPr>
              <a:t>Traumberuf: </a:t>
            </a:r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Pianistin.</a:t>
            </a:r>
            <a:endParaRPr lang="ru-RU" sz="12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59" y="1805053"/>
            <a:ext cx="4263696" cy="35571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3" b="33231"/>
          <a:stretch/>
        </p:blipFill>
        <p:spPr>
          <a:xfrm rot="7137496">
            <a:off x="8018617" y="4148948"/>
            <a:ext cx="1768653" cy="3086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2500" y="2280466"/>
            <a:ext cx="38414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+mj-lt"/>
                <a:ea typeface="Calibri" panose="020F0502020204030204" pitchFamily="34" charset="0"/>
              </a:rPr>
              <a:t>2. Buchschreibungsgeräte: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Computer und Bleistift.</a:t>
            </a:r>
            <a:endParaRPr lang="ru-RU" sz="1200" dirty="0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0436" y="2772909"/>
            <a:ext cx="39520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+mj-lt"/>
                <a:ea typeface="Calibri" panose="020F0502020204030204" pitchFamily="34" charset="0"/>
              </a:rPr>
              <a:t>3. Fremdsprachen: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Englisch, Französisch, Hebräisch, Jiddisch, Niederländisch .</a:t>
            </a:r>
            <a:endParaRPr lang="ru-RU" sz="1200" dirty="0"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436" y="3301940"/>
            <a:ext cx="39520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</a:rPr>
              <a:t>4. Das Buch, das höchste Auflage hat: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„</a:t>
            </a:r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Bitterschokolade“  (400.000 Exemplare).</a:t>
            </a:r>
            <a:endParaRPr lang="ru-RU" sz="1200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7744"/>
          <a:stretch/>
        </p:blipFill>
        <p:spPr>
          <a:xfrm>
            <a:off x="7206552" y="271248"/>
            <a:ext cx="1613598" cy="1613598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162" y="1060185"/>
            <a:ext cx="426369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Fragebogen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710" y="3813145"/>
            <a:ext cx="25327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</a:rPr>
              <a:t>5</a:t>
            </a:r>
            <a:r>
              <a:rPr lang="de-DE" sz="1400" dirty="0" smtClean="0">
                <a:latin typeface="+mj-lt"/>
                <a:ea typeface="Calibri" panose="020F0502020204030204" pitchFamily="34" charset="0"/>
              </a:rPr>
              <a:t>. Verfilmtes Buch: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„</a:t>
            </a:r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Novemberkatzen“  (Regisseur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Sigrun </a:t>
            </a:r>
            <a:r>
              <a:rPr lang="de-DE" sz="1200" i="1" dirty="0" err="1" smtClean="0">
                <a:latin typeface="+mj-lt"/>
                <a:ea typeface="Calibri" panose="020F0502020204030204" pitchFamily="34" charset="0"/>
              </a:rPr>
              <a:t>Koeppe</a:t>
            </a:r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).</a:t>
            </a:r>
            <a:endParaRPr lang="ru-RU" sz="1200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0437" y="4521041"/>
            <a:ext cx="25339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</a:rPr>
              <a:t>6</a:t>
            </a:r>
            <a:r>
              <a:rPr lang="de-DE" sz="1400" dirty="0" smtClean="0">
                <a:latin typeface="+mj-lt"/>
                <a:ea typeface="Calibri" panose="020F0502020204030204" pitchFamily="34" charset="0"/>
              </a:rPr>
              <a:t>. Hobby: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Lesen und noch einmal lesen. Überall.</a:t>
            </a:r>
            <a:endParaRPr lang="ru-RU" sz="1400" dirty="0"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74132" y="1923517"/>
            <a:ext cx="367130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</a:rPr>
              <a:t>7</a:t>
            </a:r>
            <a:r>
              <a:rPr lang="de-DE" sz="1400" dirty="0" smtClean="0">
                <a:latin typeface="+mj-lt"/>
                <a:ea typeface="Calibri" panose="020F0502020204030204" pitchFamily="34" charset="0"/>
              </a:rPr>
              <a:t>. Haustiere: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Im Laufe der Jahre hatte </a:t>
            </a:r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ich schon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mehrere Hunde, viele Mäuse, eine Ratte, viele Goldhamster, einige Hasen, eine Wildente, Fische und zwei Papageien. Zurzeit </a:t>
            </a:r>
            <a:r>
              <a:rPr lang="de-DE" sz="1200" i="1" smtClean="0">
                <a:latin typeface="+mj-lt"/>
                <a:ea typeface="Calibri" panose="020F0502020204030204" pitchFamily="34" charset="0"/>
              </a:rPr>
              <a:t>habe ich eine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Katze und einen Hund.</a:t>
            </a:r>
            <a:endParaRPr lang="ru-RU" sz="1200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92885" y="3231965"/>
            <a:ext cx="38215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</a:rPr>
              <a:t>8</a:t>
            </a:r>
            <a:r>
              <a:rPr lang="de-DE" sz="1400" dirty="0" smtClean="0">
                <a:latin typeface="+mj-lt"/>
                <a:ea typeface="Calibri" panose="020F0502020204030204" pitchFamily="34" charset="0"/>
              </a:rPr>
              <a:t>. Lieblingsmusik: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Früher die Beatles, heute Mozart. </a:t>
            </a:r>
            <a:endParaRPr lang="ru-RU" sz="1200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92885" y="3794383"/>
            <a:ext cx="3513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</a:rPr>
              <a:t>9</a:t>
            </a:r>
            <a:r>
              <a:rPr lang="de-DE" sz="1400" dirty="0" smtClean="0">
                <a:latin typeface="+mj-lt"/>
                <a:ea typeface="Calibri" panose="020F0502020204030204" pitchFamily="34" charset="0"/>
              </a:rPr>
              <a:t>. Der Wunsch für große Kinder von Mirjam Pressler: </a:t>
            </a:r>
          </a:p>
          <a:p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Eine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gewaltfreie Welt, </a:t>
            </a:r>
            <a:endParaRPr lang="de-DE" sz="1200" i="1" dirty="0" smtClean="0">
              <a:latin typeface="+mj-lt"/>
              <a:ea typeface="Calibri" panose="020F0502020204030204" pitchFamily="34" charset="0"/>
            </a:endParaRPr>
          </a:p>
          <a:p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in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der sie selbst bestimmt </a:t>
            </a:r>
            <a:endParaRPr lang="de-DE" sz="1200" i="1" dirty="0" smtClean="0">
              <a:latin typeface="+mj-lt"/>
              <a:ea typeface="Calibri" panose="020F0502020204030204" pitchFamily="34" charset="0"/>
            </a:endParaRPr>
          </a:p>
          <a:p>
            <a:r>
              <a:rPr lang="de-DE" sz="1200" i="1" dirty="0" smtClean="0">
                <a:latin typeface="+mj-lt"/>
                <a:ea typeface="Calibri" panose="020F0502020204030204" pitchFamily="34" charset="0"/>
              </a:rPr>
              <a:t>leben </a:t>
            </a:r>
            <a:r>
              <a:rPr lang="de-DE" sz="1200" i="1" dirty="0">
                <a:latin typeface="+mj-lt"/>
                <a:ea typeface="Calibri" panose="020F0502020204030204" pitchFamily="34" charset="0"/>
              </a:rPr>
              <a:t>können.</a:t>
            </a:r>
            <a:endParaRPr lang="ru-RU" sz="1200" dirty="0">
              <a:latin typeface="+mj-l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" y="0"/>
            <a:ext cx="9140488" cy="52469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09570" y="3129450"/>
            <a:ext cx="3527272" cy="609737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Sie bekam 25 Literaturpreise.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13149" y="3947817"/>
            <a:ext cx="3527272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Der letzte war Münchner Literaturpreis 2017.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5" y="1556086"/>
            <a:ext cx="4186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Mirjam Pressler hat bereits über 60 Bücher geschrieben und mehr als 30 eigene Kinder- und Jugendbücher verfasst und gilt als eine der wichtigsten deutschen Kinder- und Jugendbuchautorinnen. 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8" t="13814" b="10654"/>
          <a:stretch/>
        </p:blipFill>
        <p:spPr>
          <a:xfrm>
            <a:off x="4787900" y="1091508"/>
            <a:ext cx="4372824" cy="2960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486" y="1833086"/>
            <a:ext cx="4738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Mit Gefühl und Verhältnis beschrieb sie Probleme der Jugendlichen und berührte solche Themen wie die jüdische Geschichte und den Zweiten Weltkrieg.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73" y="0"/>
            <a:ext cx="3240527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76238"/>
            <a:ext cx="8461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Mirjam Pressler baut Brücken zwischen den Generationen und </a:t>
            </a:r>
            <a:r>
              <a:rPr lang="de-DE" sz="28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Kulturen!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165"/>
            <a:ext cx="9144000" cy="3424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Kindheit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977130"/>
            <a:ext cx="3997325" cy="27901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775" y="14386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Ghostlight" panose="00000500000000000000" pitchFamily="2" charset="0"/>
              </a:rPr>
              <a:t>18. Juni 1940 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Ghostlight" panose="00000500000000000000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50" y="376238"/>
            <a:ext cx="3441675" cy="4660095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696343" y="3152206"/>
            <a:ext cx="1372492" cy="448262"/>
            <a:chOff x="5696343" y="3152206"/>
            <a:chExt cx="1372492" cy="448262"/>
          </a:xfrm>
        </p:grpSpPr>
        <p:sp>
          <p:nvSpPr>
            <p:cNvPr id="18" name="Овал 17"/>
            <p:cNvSpPr/>
            <p:nvPr/>
          </p:nvSpPr>
          <p:spPr>
            <a:xfrm>
              <a:off x="6328589" y="3492468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96343" y="3152206"/>
              <a:ext cx="1372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AF8CB"/>
                  </a:solidFill>
                  <a:latin typeface="+mj-lt"/>
                </a:rPr>
                <a:t>Darmstadt</a:t>
              </a:r>
              <a:endParaRPr lang="ru-RU" sz="1600" dirty="0">
                <a:solidFill>
                  <a:srgbClr val="FAF8CB"/>
                </a:solidFill>
                <a:latin typeface="+mj-lt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Kindheit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9293" y="1602518"/>
            <a:ext cx="2830061" cy="3164745"/>
            <a:chOff x="169293" y="1602518"/>
            <a:chExt cx="2830061" cy="316474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24" y="1602518"/>
              <a:ext cx="2520000" cy="2520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69293" y="3783851"/>
              <a:ext cx="2830061" cy="98341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Sie war ein uneheliches Kind einer jüdischen Mutter.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156969" y="1440237"/>
            <a:ext cx="2830061" cy="3327026"/>
            <a:chOff x="3156969" y="1440237"/>
            <a:chExt cx="2830061" cy="332702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000" y="1440237"/>
              <a:ext cx="2520000" cy="2520000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3156969" y="3783851"/>
              <a:ext cx="2830061" cy="98341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 Aber Mirjam wuchs erst bei Pflegeeltern in einem Dorf auf.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144645" y="1374822"/>
            <a:ext cx="2830061" cy="3392441"/>
            <a:chOff x="6144645" y="1374822"/>
            <a:chExt cx="2830061" cy="339244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676" y="1374822"/>
              <a:ext cx="2520000" cy="2520000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6144645" y="3783851"/>
              <a:ext cx="2830061" cy="98341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Im Alter von 11 Jahren kam sie in ein Internat wegen der Gefahr Verwahrlosung.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Kindheit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3913" y="376238"/>
            <a:ext cx="3240087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Ihre Kindheit war geprägt von Prügelstrafen und geistiger Enge.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2" y="1613140"/>
            <a:ext cx="4263696" cy="34009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8773" y="2286601"/>
            <a:ext cx="3677327" cy="1158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i="1" dirty="0">
                <a:latin typeface="+mj-lt"/>
                <a:ea typeface="Calibri" panose="020F0502020204030204" pitchFamily="34" charset="0"/>
              </a:rPr>
              <a:t>Das war die Erlösung des </a:t>
            </a:r>
            <a:endParaRPr lang="ru-RU" sz="1600" i="1" dirty="0" smtClean="0">
              <a:latin typeface="+mj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1600" i="1" dirty="0" smtClean="0">
                <a:latin typeface="+mj-lt"/>
                <a:ea typeface="Calibri" panose="020F0502020204030204" pitchFamily="34" charset="0"/>
              </a:rPr>
              <a:t>sprachlosen </a:t>
            </a:r>
            <a:r>
              <a:rPr lang="de-DE" sz="1600" i="1" dirty="0">
                <a:latin typeface="+mj-lt"/>
                <a:ea typeface="Calibri" panose="020F0502020204030204" pitchFamily="34" charset="0"/>
              </a:rPr>
              <a:t>Kindes, das ich </a:t>
            </a:r>
            <a:endParaRPr lang="ru-RU" sz="1600" i="1" dirty="0" smtClean="0">
              <a:latin typeface="+mj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1600" i="1" dirty="0" smtClean="0">
                <a:latin typeface="+mj-lt"/>
                <a:ea typeface="Calibri" panose="020F0502020204030204" pitchFamily="34" charset="0"/>
              </a:rPr>
              <a:t>einmal war</a:t>
            </a:r>
            <a:r>
              <a:rPr lang="de-DE" sz="1600" i="1" dirty="0">
                <a:latin typeface="+mj-lt"/>
                <a:ea typeface="Calibri" panose="020F0502020204030204" pitchFamily="34" charset="0"/>
              </a:rPr>
              <a:t>.</a:t>
            </a:r>
            <a:endParaRPr lang="ru-RU" sz="1600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7744"/>
          <a:stretch/>
        </p:blipFill>
        <p:spPr>
          <a:xfrm>
            <a:off x="5903913" y="1873622"/>
            <a:ext cx="2880000" cy="288000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3" b="33231"/>
          <a:stretch/>
        </p:blipFill>
        <p:spPr>
          <a:xfrm rot="7137496">
            <a:off x="3746532" y="3764434"/>
            <a:ext cx="1768653" cy="308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Ausbildung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1482" r="3446" b="9156"/>
          <a:stretch/>
        </p:blipFill>
        <p:spPr>
          <a:xfrm>
            <a:off x="358775" y="1802921"/>
            <a:ext cx="4000319" cy="249851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8774" y="4301437"/>
            <a:ext cx="3997325" cy="465826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Gymnasium 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in Darmstadt 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97498"/>
            <a:ext cx="4032250" cy="1526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8" b="16699"/>
          <a:stretch/>
        </p:blipFill>
        <p:spPr>
          <a:xfrm>
            <a:off x="4787900" y="2645766"/>
            <a:ext cx="4032250" cy="17684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87900" y="4301437"/>
            <a:ext cx="4032250" cy="465826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+mj-lt"/>
              </a:rPr>
              <a:t>Philologie in München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7900" y="1924292"/>
            <a:ext cx="4032250" cy="608378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+mj-lt"/>
              </a:rPr>
              <a:t>Frankfurter Akademie der Bildenden Künste 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8775" y="397498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Mirjam Pressler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9180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Literarischer Anfang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55079" y="376238"/>
            <a:ext cx="4088921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Nach verschiedenen Jobs in München arbeitete Pressler im Jahr 1962 in einem Kibbuz in Israel.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r="1"/>
          <a:stretch/>
        </p:blipFill>
        <p:spPr>
          <a:xfrm>
            <a:off x="373991" y="1815668"/>
            <a:ext cx="3982109" cy="2951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t="13235" r="1"/>
          <a:stretch/>
        </p:blipFill>
        <p:spPr>
          <a:xfrm>
            <a:off x="4834986" y="1815668"/>
            <a:ext cx="3985164" cy="2951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utsch">
      <a:majorFont>
        <a:latin typeface="Ghostlight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3493</TotalTime>
  <Words>1282</Words>
  <Application>Microsoft Office PowerPoint</Application>
  <PresentationFormat>Экран (16:9)</PresentationFormat>
  <Paragraphs>234</Paragraphs>
  <Slides>48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Ghostlight</vt:lpstr>
      <vt:lpstr>Calibri</vt:lpstr>
      <vt:lpstr>Times New Roman</vt:lpstr>
      <vt:lpstr>Gerbera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196</cp:revision>
  <dcterms:created xsi:type="dcterms:W3CDTF">2016-10-31T09:12:56Z</dcterms:created>
  <dcterms:modified xsi:type="dcterms:W3CDTF">2018-03-01T09:33:30Z</dcterms:modified>
</cp:coreProperties>
</file>