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6" r:id="rId3"/>
    <p:sldId id="381" r:id="rId4"/>
    <p:sldId id="383" r:id="rId5"/>
    <p:sldId id="384" r:id="rId6"/>
    <p:sldId id="385" r:id="rId7"/>
    <p:sldId id="386" r:id="rId8"/>
    <p:sldId id="327" r:id="rId9"/>
    <p:sldId id="330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12" r:id="rId23"/>
    <p:sldId id="399" r:id="rId24"/>
    <p:sldId id="290" r:id="rId25"/>
    <p:sldId id="401" r:id="rId26"/>
  </p:sldIdLst>
  <p:sldSz cx="9144000" cy="5143500" type="screen16x9"/>
  <p:notesSz cx="6858000" cy="9144000"/>
  <p:embeddedFontLst>
    <p:embeddedFont>
      <p:font typeface="Ghostlight" panose="00000500000000000000" pitchFamily="2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rbera" panose="02000500000000000000" pitchFamily="2" charset="-52"/>
      <p:regular r:id="rId34"/>
      <p:bold r:id="rId3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61" userDrawn="1">
          <p15:clr>
            <a:srgbClr val="A4A3A4"/>
          </p15:clr>
        </p15:guide>
        <p15:guide id="7" pos="1848" userDrawn="1">
          <p15:clr>
            <a:srgbClr val="A4A3A4"/>
          </p15:clr>
        </p15:guide>
        <p15:guide id="8" pos="3923" userDrawn="1">
          <p15:clr>
            <a:srgbClr val="A4A3A4"/>
          </p15:clr>
        </p15:guide>
        <p15:guide id="9" pos="2086" userDrawn="1">
          <p15:clr>
            <a:srgbClr val="A4A3A4"/>
          </p15:clr>
        </p15:guide>
        <p15:guide id="10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C2944"/>
    <a:srgbClr val="E6E6E6"/>
    <a:srgbClr val="FFD919"/>
    <a:srgbClr val="646B79"/>
    <a:srgbClr val="41719C"/>
    <a:srgbClr val="606776"/>
    <a:srgbClr val="2B2B2A"/>
    <a:srgbClr val="64798A"/>
    <a:srgbClr val="AB8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1059" autoAdjust="0"/>
  </p:normalViewPr>
  <p:slideViewPr>
    <p:cSldViewPr snapToGrid="0">
      <p:cViewPr varScale="1">
        <p:scale>
          <a:sx n="106" d="100"/>
          <a:sy n="106" d="100"/>
        </p:scale>
        <p:origin x="870" y="114"/>
      </p:cViewPr>
      <p:guideLst>
        <p:guide orient="horz" pos="237"/>
        <p:guide pos="226"/>
        <p:guide pos="5534"/>
        <p:guide orient="horz" pos="3003"/>
        <p:guide pos="2744"/>
        <p:guide pos="3061"/>
        <p:guide pos="1848"/>
        <p:guide pos="3923"/>
        <p:guide pos="2086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44AAE-40D3-45B1-AFC6-E99462C187D3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3D20-826A-47A5-8329-0EF1FEDF3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7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1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7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7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97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9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6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6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92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7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5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1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3D20-826A-47A5-8329-0EF1FEDF303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9B02-2C97-452E-A66E-D99602A3E84E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ABC-0913-4CA5-989E-6D0FB03C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748" y="3292844"/>
            <a:ext cx="6178658" cy="1474419"/>
          </a:xfrm>
          <a:prstGeom prst="rect">
            <a:avLst/>
          </a:prstGeom>
          <a:solidFill>
            <a:srgbClr val="CC2944"/>
          </a:solidFill>
        </p:spPr>
        <p:txBody>
          <a:bodyPr wrap="square" lIns="180000" tIns="90000" rIns="180000" bIns="90000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Infinitivkonstruktionen mit „um … zu“, „ohne … zu“, „(an)statt … </a:t>
            </a:r>
            <a:r>
              <a:rPr lang="de-DE" sz="28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zu“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4356100" cy="51434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686" y="550105"/>
            <a:ext cx="3978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Infinitivkonstruktion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mit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„um … </a:t>
            </a:r>
            <a:r>
              <a:rPr lang="en-US" sz="2400" dirty="0" err="1">
                <a:solidFill>
                  <a:srgbClr val="CC2944"/>
                </a:solidFill>
                <a:latin typeface="+mj-lt"/>
              </a:rPr>
              <a:t>zu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“</a:t>
            </a:r>
            <a:endParaRPr lang="en-US" sz="2400" dirty="0">
              <a:solidFill>
                <a:srgbClr val="CC2944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686" y="2392662"/>
            <a:ext cx="3794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Diese Infinitivkonstruktion kann auch </a:t>
            </a:r>
            <a:r>
              <a:rPr lang="de-DE" sz="1600" dirty="0">
                <a:solidFill>
                  <a:srgbClr val="C00000"/>
                </a:solidFill>
              </a:rPr>
              <a:t>das Ergebnis</a:t>
            </a:r>
            <a:r>
              <a:rPr lang="de-DE" sz="1600" dirty="0"/>
              <a:t>, das wegen </a:t>
            </a:r>
            <a:r>
              <a:rPr lang="de-DE" sz="1600" dirty="0" smtClean="0"/>
              <a:t>des Überschusses </a:t>
            </a:r>
            <a:r>
              <a:rPr lang="de-DE" sz="1600" dirty="0"/>
              <a:t>oder </a:t>
            </a:r>
            <a:r>
              <a:rPr lang="de-DE" sz="1600" dirty="0" smtClean="0"/>
              <a:t>Mangels </a:t>
            </a:r>
            <a:r>
              <a:rPr lang="de-DE" sz="1600" dirty="0"/>
              <a:t>sein kann, </a:t>
            </a:r>
            <a:r>
              <a:rPr lang="de-DE" sz="1600" dirty="0" smtClean="0"/>
              <a:t>äußern.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81524" y="397705"/>
            <a:ext cx="4203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ist zu jung,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alles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verstehen.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81524" y="2808161"/>
            <a:ext cx="4203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Der See ist noch zu kalt,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darin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baden.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4" y="3327263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4" y="916807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4356100" cy="51434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686" y="550105"/>
            <a:ext cx="3978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Infinitivkonstruktion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mit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„</a:t>
            </a:r>
            <a:r>
              <a:rPr lang="en-US" sz="2400" dirty="0" err="1">
                <a:solidFill>
                  <a:srgbClr val="CC2944"/>
                </a:solidFill>
                <a:latin typeface="+mj-lt"/>
              </a:rPr>
              <a:t>ohne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…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zu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“</a:t>
            </a:r>
            <a:endParaRPr lang="en-US" sz="2400" dirty="0">
              <a:solidFill>
                <a:srgbClr val="CC2944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686" y="2392662"/>
            <a:ext cx="379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Infinitivkonstruktion mit „ohne … zu“ verwendet man </a:t>
            </a:r>
            <a:r>
              <a:rPr lang="de-DE" sz="1600" dirty="0">
                <a:solidFill>
                  <a:srgbClr val="C00000"/>
                </a:solidFill>
              </a:rPr>
              <a:t>anstatt einer Negation</a:t>
            </a:r>
            <a:r>
              <a:rPr lang="de-DE" sz="1600" dirty="0"/>
              <a:t>.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86449" y="471397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warf den Brief auf den Tisch.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öffnete ihn </a:t>
            </a:r>
            <a:r>
              <a:rPr lang="de-DE" sz="1400" dirty="0">
                <a:solidFill>
                  <a:srgbClr val="CC2944"/>
                </a:solidFill>
              </a:rPr>
              <a:t>nicht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02461" y="1039295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6449" y="1381102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Er warf den Brief auf den Tisch,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rgbClr val="CC2944"/>
                </a:solidFill>
              </a:rPr>
              <a:t>ohne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ihn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öffnen.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550105"/>
            <a:ext cx="1080000" cy="108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54421" y="2649511"/>
            <a:ext cx="4203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Frau Schulz machte eine Reise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nach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Österreich.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Sie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hat </a:t>
            </a:r>
            <a:r>
              <a:rPr lang="de-DE" sz="1400" dirty="0">
                <a:solidFill>
                  <a:srgbClr val="CC2944"/>
                </a:solidFill>
              </a:rPr>
              <a:t>kein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Geld dabei.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02461" y="3463640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4421" y="3836234"/>
            <a:ext cx="2930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Frau Schulz machte eine Reise nach Österreich,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rgbClr val="CC2944"/>
                </a:solidFill>
              </a:rPr>
              <a:t>ohne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Geld dabei </a:t>
            </a:r>
            <a:r>
              <a:rPr lang="de-DE" sz="1400" dirty="0">
                <a:solidFill>
                  <a:srgbClr val="CC2944"/>
                </a:solidFill>
              </a:rPr>
              <a:t>zu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haben.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3072204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9" grpId="0" animBg="1"/>
      <p:bldP spid="10" grpId="0"/>
      <p:bldP spid="12" grpId="0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4356100" cy="51434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686" y="550105"/>
            <a:ext cx="3978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Infinitivkonstruktion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mit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„(an)</a:t>
            </a:r>
            <a:r>
              <a:rPr lang="en-US" sz="2400" dirty="0" err="1">
                <a:solidFill>
                  <a:srgbClr val="CC2944"/>
                </a:solidFill>
                <a:latin typeface="+mj-lt"/>
              </a:rPr>
              <a:t>statt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...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zu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“</a:t>
            </a:r>
            <a:endParaRPr lang="en-US" sz="2400" dirty="0">
              <a:solidFill>
                <a:srgbClr val="CC2944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686" y="2017686"/>
            <a:ext cx="379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Sie benutzt man, wenn etwas </a:t>
            </a:r>
            <a:r>
              <a:rPr lang="de-DE" sz="1600" dirty="0">
                <a:solidFill>
                  <a:srgbClr val="C00000"/>
                </a:solidFill>
              </a:rPr>
              <a:t>anderes</a:t>
            </a:r>
            <a:r>
              <a:rPr lang="de-DE" sz="1600" dirty="0"/>
              <a:t> passiert, als die Situation erwartete.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86449" y="471397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setzt sich ins Café.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Sie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geht zur Vorlesung nicht.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02461" y="1039295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6449" y="1381102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Sie setzt sich ins Café,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rgbClr val="CC2944"/>
                </a:solidFill>
              </a:rPr>
              <a:t>statt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zur Vorlesung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gehen.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4421" y="2649511"/>
            <a:ext cx="4203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möchte in den Ferien lieber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wandern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Ich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möchte nicht am Strand liegen.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02461" y="3463640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4421" y="3836234"/>
            <a:ext cx="2930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Ich möchte in den Ferien lieber wandern, </a:t>
            </a:r>
            <a:r>
              <a:rPr lang="de-DE" sz="1400" dirty="0">
                <a:solidFill>
                  <a:srgbClr val="CC2944"/>
                </a:solidFill>
              </a:rPr>
              <a:t>anstatt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am Strand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liegen.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3286095"/>
            <a:ext cx="379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Sie drückt eine </a:t>
            </a:r>
            <a:r>
              <a:rPr lang="de-DE" sz="1600" dirty="0">
                <a:solidFill>
                  <a:srgbClr val="C00000"/>
                </a:solidFill>
              </a:rPr>
              <a:t>Alternative</a:t>
            </a:r>
            <a:r>
              <a:rPr lang="de-DE" sz="1600" dirty="0"/>
              <a:t> oder </a:t>
            </a:r>
            <a:r>
              <a:rPr lang="de-DE" sz="1600" dirty="0">
                <a:solidFill>
                  <a:srgbClr val="C00000"/>
                </a:solidFill>
              </a:rPr>
              <a:t>Gegensatz</a:t>
            </a:r>
            <a:r>
              <a:rPr lang="de-DE" sz="1600" dirty="0"/>
              <a:t> aus.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93" y="3069089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93" y="647859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9" grpId="0" animBg="1"/>
      <p:bldP spid="10" grpId="0"/>
      <p:bldP spid="12" grpId="0"/>
      <p:bldP spid="13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„um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08648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36540"/>
            <a:ext cx="1080000" cy="10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81072" y="3671969"/>
            <a:ext cx="32068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Wir gehen auf die Post,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Briefe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schicken.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228031"/>
            <a:ext cx="4572000" cy="3063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Wozu gehen wir auf die Post?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92099"/>
            <a:ext cx="288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„um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08648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36540"/>
            <a:ext cx="1080000" cy="10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06188" y="3564953"/>
            <a:ext cx="3206828" cy="76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Wir gehen ins Lebensmittelgeschäft, 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Lebensmittel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kaufen.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228031"/>
            <a:ext cx="32182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Wozu gehen wir ins Lebensmittelgeschäft?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8648"/>
            <a:ext cx="288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„um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08648"/>
            <a:ext cx="1080000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36540"/>
            <a:ext cx="1080000" cy="10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06188" y="3680209"/>
            <a:ext cx="3206828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Wir gehen in die Apotheke,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Arzneimittel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kaufen.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228031"/>
            <a:ext cx="3218225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Wozu gehen wir in die Apotheke?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8648"/>
            <a:ext cx="288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mit „(an)statt … zu“!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3014" y="3986953"/>
            <a:ext cx="32068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In die Schule gehe ich zu Fuß,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anstatt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mit dem Bus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fahren.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6582" y="1689770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Gehst du in die Schule zu Fuß oder fährst du mit dem Bus?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91" y="2315469"/>
            <a:ext cx="18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6" y="2232978"/>
            <a:ext cx="1800000" cy="1800000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4151986" y="2669210"/>
            <a:ext cx="827419" cy="875181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mit „(an)statt … zu“!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3014" y="3986953"/>
            <a:ext cx="32068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Abends lese ich Bücher,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anstatt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fern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sehen.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6582" y="1689770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Siehst du abends fern oder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liest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du etwas?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151986" y="2669210"/>
            <a:ext cx="827419" cy="875181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2" y="1826953"/>
            <a:ext cx="216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11" y="2103631"/>
            <a:ext cx="216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mit „(an)statt … zu“!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3014" y="3986953"/>
            <a:ext cx="32068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Anstatt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im Sommer zu Hause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bleiben, fahre ich zu Gast.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6582" y="1689770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Bleibst du im Sommer zu Hause oder fährst zu Gast?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151986" y="2669210"/>
            <a:ext cx="827419" cy="875181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" y="1826953"/>
            <a:ext cx="216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67" y="2386800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5225" y="2386800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„ohne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6188" y="3770740"/>
            <a:ext cx="3206828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Ohne 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üben, kann man gut Deutsch nicht sprechen.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112775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Kann man gut Deutsch sprechen, wenn man nicht übt?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41214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99179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14983"/>
          <a:stretch/>
        </p:blipFill>
        <p:spPr>
          <a:xfrm>
            <a:off x="5626748" y="2112775"/>
            <a:ext cx="3114593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D919"/>
                </a:solidFill>
                <a:latin typeface="Ghostlight" panose="00000500000000000000" pitchFamily="2" charset="0"/>
              </a:rPr>
              <a:t>Was machen wir heute?</a:t>
            </a:r>
            <a:endParaRPr lang="de-DE" sz="2800" dirty="0" smtClean="0">
              <a:solidFill>
                <a:srgbClr val="FFD919"/>
              </a:solidFill>
              <a:latin typeface="Ghostlight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94" y="1123771"/>
            <a:ext cx="407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Wir wiederholen den Begriff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„Infinitiv</a:t>
            </a:r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“</a:t>
            </a:r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50" y="2113597"/>
            <a:ext cx="407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Wir merken 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allgemeine Regeln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 der </a:t>
            </a:r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Infinitivkonstruktionen.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962" y="3411200"/>
            <a:ext cx="4833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Wir lernen 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die Infinitivkonstruktionen 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mit </a:t>
            </a:r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„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um … zu“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, </a:t>
            </a:r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„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ohne … zu“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, </a:t>
            </a:r>
            <a:endParaRPr lang="de-DE" sz="20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  <a:p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„(</a:t>
            </a:r>
            <a:r>
              <a:rPr lang="de-DE" sz="2000" dirty="0">
                <a:solidFill>
                  <a:srgbClr val="FFD919"/>
                </a:solidFill>
                <a:latin typeface="Ghostlight" panose="00000500000000000000" pitchFamily="2" charset="0"/>
              </a:rPr>
              <a:t>an)statt … zu“ </a:t>
            </a:r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kennen.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3650" y="1137270"/>
            <a:ext cx="407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Wir machen </a:t>
            </a:r>
            <a:r>
              <a:rPr lang="de-DE" sz="2000" dirty="0">
                <a:solidFill>
                  <a:schemeClr val="bg1"/>
                </a:solidFill>
                <a:latin typeface="Ghostlight" panose="00000500000000000000" pitchFamily="2" charset="0"/>
              </a:rPr>
              <a:t>die </a:t>
            </a:r>
            <a:r>
              <a:rPr lang="de-DE" sz="2000" dirty="0" smtClean="0">
                <a:solidFill>
                  <a:srgbClr val="FFD919"/>
                </a:solidFill>
                <a:latin typeface="Ghostlight" panose="00000500000000000000" pitchFamily="2" charset="0"/>
              </a:rPr>
              <a:t>Übungen</a:t>
            </a:r>
            <a:r>
              <a:rPr lang="de-DE" sz="20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730" y="112377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97" y="21158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298" y="33913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6439" y="113727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4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036">
            <a:off x="4799664" y="2278900"/>
            <a:ext cx="4552141" cy="2845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9" grpId="0"/>
      <p:bldP spid="11" grpId="0"/>
      <p:bldP spid="13" grpId="0"/>
      <p:bldP spid="12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„ohne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6188" y="3770740"/>
            <a:ext cx="3206828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Man kann nicht stark und kräftig sein,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ohne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Sport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treiben.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112775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Kann man stark und kräftig sein, wenn man Sport nicht treibt?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41214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99179"/>
            <a:ext cx="1080000" cy="10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99179"/>
            <a:ext cx="288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Beantwortet die Fragen 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mit </a:t>
            </a:r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„ohne … zu</a:t>
            </a:r>
            <a:r>
              <a:rPr lang="de-DE" sz="2800" dirty="0" smtClean="0">
                <a:solidFill>
                  <a:srgbClr val="CC2944"/>
                </a:solidFill>
                <a:latin typeface="Ghostlight" panose="00000500000000000000" pitchFamily="2" charset="0"/>
              </a:rPr>
              <a:t>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6188" y="3770740"/>
            <a:ext cx="3206828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Man kann gute Freunde nicht sein,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ohne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einander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helfen.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6188" y="2112775"/>
            <a:ext cx="3218225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Kann man gute Freunde sein,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wenn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man einander nicht hilft?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41214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99179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25" y="1580415"/>
            <a:ext cx="288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Macht aus zwei einfachen Sätzen einen komplexen Satz mit „um … zu“, „ohne … zu“, „(an)statt … zu“!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6961" y="1940765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fährt in den Ferien nach Italien.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möchte gern ihr Italienisch verbessern.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39551" y="1940765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Sie fährt in den Ferien nach Italien,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ihr Italienisch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verbessern.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667541" y="2633717"/>
            <a:ext cx="1095469" cy="416459"/>
          </a:xfrm>
          <a:prstGeom prst="wedgeRoundRectCallout">
            <a:avLst>
              <a:gd name="adj1" fmla="val -23312"/>
              <a:gd name="adj2" fmla="val -915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wozu?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5183737" y="2068877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7" y="1857442"/>
            <a:ext cx="720000" cy="720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45293" y="3077336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ist fortgegangen.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hat kein Wort gesagt.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39551" y="3077336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Sie ist fortgegangen,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ohne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ein Wort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sagen.</a:t>
            </a: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5183736" y="3209677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36961" y="4213906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spielte Fußball.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sollte seine Schulaufgaben machen.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39551" y="4213906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Er spielte Fußball,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statt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seine Schulaufgaben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machen.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5183737" y="4342018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678683" y="3751326"/>
            <a:ext cx="1301217" cy="416459"/>
          </a:xfrm>
          <a:prstGeom prst="wedgeRoundRectCallout">
            <a:avLst>
              <a:gd name="adj1" fmla="val -23312"/>
              <a:gd name="adj2" fmla="val -915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Negation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7" y="2994012"/>
            <a:ext cx="720000" cy="720000"/>
          </a:xfrm>
          <a:prstGeom prst="rect">
            <a:avLst/>
          </a:prstGeom>
        </p:spPr>
      </p:pic>
      <p:sp>
        <p:nvSpPr>
          <p:cNvPr id="32" name="Скругленная прямоугольная выноска 31"/>
          <p:cNvSpPr/>
          <p:nvPr/>
        </p:nvSpPr>
        <p:spPr>
          <a:xfrm>
            <a:off x="3129754" y="3942549"/>
            <a:ext cx="1301217" cy="416459"/>
          </a:xfrm>
          <a:prstGeom prst="wedgeRoundRectCallout">
            <a:avLst>
              <a:gd name="adj1" fmla="val -25399"/>
              <a:gd name="adj2" fmla="val 801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Gegensatz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7" y="4130582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4" grpId="0"/>
      <p:bldP spid="22" grpId="0"/>
      <p:bldP spid="2" grpId="0" animBg="1"/>
      <p:bldP spid="2" grpId="1" animBg="1"/>
      <p:bldP spid="23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8775" y="401475"/>
            <a:ext cx="842645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Macht aus zwei einfachen Sätzen einen komplexen Satz mit „um … zu“, „ohne … zu“, „(an)statt … zu“!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6961" y="1940765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 Autofahrer fährt in der Nacht Auto. Er hat das Licht nicht angeschaltet.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39551" y="1940765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Der Autofahrer fährt in der Nacht Auto,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ohne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das Licht 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schalten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667541" y="2633717"/>
            <a:ext cx="1334091" cy="416459"/>
          </a:xfrm>
          <a:prstGeom prst="wedgeRoundRectCallout">
            <a:avLst>
              <a:gd name="adj1" fmla="val -23312"/>
              <a:gd name="adj2" fmla="val -915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Negation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5183737" y="2068877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45293" y="3077336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Ich sehe täglich Nachrichten.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Ich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möchte immer gut informiert sein.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39551" y="3077589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Ich sehe täglich Nachrichten, </a:t>
            </a:r>
            <a:endParaRPr lang="de-DE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immer gut informiert 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sein.</a:t>
            </a: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5183736" y="3209677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36961" y="4213906"/>
            <a:ext cx="37243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sollte in der Stunde aufpassen.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Sie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träumte.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39551" y="4213906"/>
            <a:ext cx="321398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Statt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in der Stunde auf</a:t>
            </a:r>
            <a:r>
              <a:rPr lang="de-DE" sz="1400" dirty="0">
                <a:solidFill>
                  <a:srgbClr val="CC29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passen, träumte sie.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5183737" y="4342018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678683" y="3751326"/>
            <a:ext cx="920743" cy="416459"/>
          </a:xfrm>
          <a:prstGeom prst="wedgeRoundRectCallout">
            <a:avLst>
              <a:gd name="adj1" fmla="val -23312"/>
              <a:gd name="adj2" fmla="val -915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wozu?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2762720" y="4597433"/>
            <a:ext cx="1301217" cy="416459"/>
          </a:xfrm>
          <a:prstGeom prst="wedgeRoundRectCallout">
            <a:avLst>
              <a:gd name="adj1" fmla="val -25399"/>
              <a:gd name="adj2" fmla="val -8072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Gegensatz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57441"/>
            <a:ext cx="72000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7" y="2994011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130581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" grpId="0" animBg="1"/>
      <p:bldP spid="2" grpId="1" animBg="1"/>
      <p:bldP spid="23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0461" y="1405349"/>
            <a:ext cx="40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Es gibt 3 </a:t>
            </a:r>
            <a:r>
              <a:rPr lang="de-DE" sz="18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Infinitivkonstruktionen </a:t>
            </a:r>
            <a:endParaRPr lang="ru-RU" sz="1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  <a:p>
            <a:r>
              <a:rPr lang="de-DE" sz="18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in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der deutschen Sprache:</a:t>
            </a:r>
            <a:endParaRPr lang="de-DE" sz="1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Wiederholen wir noch einmal!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0461" y="2571750"/>
            <a:ext cx="3718575" cy="12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um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… </a:t>
            </a: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zu, </a:t>
            </a:r>
            <a:endParaRPr lang="ru-RU" sz="1800" dirty="0" smtClean="0">
              <a:solidFill>
                <a:srgbClr val="FFFF00"/>
              </a:solidFill>
              <a:latin typeface="Ghostligh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ohne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… </a:t>
            </a: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zu, </a:t>
            </a:r>
            <a:endParaRPr lang="ru-RU" sz="1800" dirty="0" smtClean="0">
              <a:solidFill>
                <a:srgbClr val="FFFF00"/>
              </a:solidFill>
              <a:latin typeface="Ghostligh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(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an)statt … </a:t>
            </a:r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zu.</a:t>
            </a:r>
            <a:endParaRPr lang="de-DE" sz="1800" dirty="0">
              <a:solidFill>
                <a:srgbClr val="FFFF00"/>
              </a:solidFill>
              <a:latin typeface="Ghostlight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75" y="141668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036">
            <a:off x="4784399" y="2440777"/>
            <a:ext cx="4552141" cy="2845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4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0461" y="1070372"/>
            <a:ext cx="408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 mit </a:t>
            </a:r>
            <a:endParaRPr lang="ru-RU" sz="1800" dirty="0" smtClean="0">
              <a:solidFill>
                <a:schemeClr val="bg1"/>
              </a:solidFill>
              <a:latin typeface="Ghostlight" panose="00000500000000000000" pitchFamily="2" charset="0"/>
            </a:endParaRPr>
          </a:p>
          <a:p>
            <a:r>
              <a:rPr lang="de-DE" sz="1800" dirty="0" smtClean="0">
                <a:solidFill>
                  <a:srgbClr val="FFFF00"/>
                </a:solidFill>
                <a:latin typeface="Ghostlight" panose="00000500000000000000" pitchFamily="2" charset="0"/>
              </a:rPr>
              <a:t>„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um … zu“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verwendet man in den Finalsätzen, die die Frage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wozu?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beantworten.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  <a:latin typeface="Ghostlight" panose="00000500000000000000" pitchFamily="2" charset="0"/>
              </a:rPr>
              <a:t>Wiederholen wir noch einmal!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108171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2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036">
            <a:off x="4784399" y="2440777"/>
            <a:ext cx="4552141" cy="2845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218" y="2590837"/>
            <a:ext cx="40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mit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„ohne … zu“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verwendet man anstatt einer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Negation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532" y="26021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3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967" y="3834304"/>
            <a:ext cx="40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Infinitivkonstruktion mit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„(an)statt ... zu“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drückt eine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Alternative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oder </a:t>
            </a:r>
            <a:r>
              <a:rPr lang="de-DE" sz="1800" dirty="0">
                <a:solidFill>
                  <a:srgbClr val="FFFF00"/>
                </a:solidFill>
                <a:latin typeface="Ghostlight" panose="00000500000000000000" pitchFamily="2" charset="0"/>
              </a:rPr>
              <a:t>Gegensatz </a:t>
            </a:r>
            <a:r>
              <a:rPr lang="de-DE" sz="1800" dirty="0">
                <a:solidFill>
                  <a:schemeClr val="bg1"/>
                </a:solidFill>
                <a:latin typeface="Ghostlight" panose="00000500000000000000" pitchFamily="2" charset="0"/>
              </a:rPr>
              <a:t>aus.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281" y="38456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4</a:t>
            </a: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775" y="1648420"/>
            <a:ext cx="403383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Infinitiv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ist eine Verbform ohne Numerus </a:t>
            </a: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Person. </a:t>
            </a:r>
            <a:endParaRPr lang="ru-RU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775" y="376238"/>
            <a:ext cx="842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Was ist ein Infinitiv?</a:t>
            </a:r>
            <a:endParaRPr lang="de-DE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413" y="2841961"/>
            <a:ext cx="4067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Fast alle Infinitive haben </a:t>
            </a:r>
            <a:endParaRPr lang="de-DE" sz="2000" dirty="0" smtClean="0">
              <a:solidFill>
                <a:prstClr val="white">
                  <a:lumMod val="7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 smtClean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Endung </a:t>
            </a:r>
            <a:r>
              <a:rPr lang="de-DE" sz="20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de-DE" sz="2000" dirty="0">
                <a:solidFill>
                  <a:srgbClr val="FFFF00"/>
                </a:solidFill>
                <a:latin typeface="Ghostligh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de-DE" sz="2000" dirty="0" smtClean="0">
              <a:solidFill>
                <a:prstClr val="white">
                  <a:lumMod val="7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413" y="3695698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mach</a:t>
            </a:r>
            <a:r>
              <a:rPr lang="de-DE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3" y="4241659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soll</a:t>
            </a:r>
            <a:r>
              <a:rPr lang="de-DE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8007" y="3695698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wiss</a:t>
            </a:r>
            <a:r>
              <a:rPr lang="de-DE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8007" y="4241659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prstClr val="white">
                    <a:lumMod val="7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prüf</a:t>
            </a:r>
            <a:r>
              <a:rPr lang="de-DE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7459" r="17882" b="20757"/>
          <a:stretch/>
        </p:blipFill>
        <p:spPr>
          <a:xfrm>
            <a:off x="5745779" y="1216096"/>
            <a:ext cx="2675230" cy="3601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/>
      <p:bldP spid="3" grpId="0" uiExpand="1" build="p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Infinitivkonstruktionen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Allgemeine Regeln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837" y="1696996"/>
            <a:ext cx="2592387" cy="307026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r>
              <a:rPr lang="de-DE" sz="1600" dirty="0">
                <a:solidFill>
                  <a:prstClr val="black"/>
                </a:solidFill>
              </a:rPr>
              <a:t>1. Infinitivkonstruktionen verwendet man, wenn </a:t>
            </a:r>
            <a:r>
              <a:rPr lang="de-DE" sz="1600" dirty="0">
                <a:solidFill>
                  <a:srgbClr val="C00000"/>
                </a:solidFill>
              </a:rPr>
              <a:t>das Subjekt </a:t>
            </a:r>
            <a:r>
              <a:rPr lang="de-DE" sz="1600" dirty="0">
                <a:solidFill>
                  <a:prstClr val="black"/>
                </a:solidFill>
              </a:rPr>
              <a:t>im Hauptsatz und Nebensatz </a:t>
            </a:r>
            <a:r>
              <a:rPr lang="de-DE" sz="1600" dirty="0">
                <a:solidFill>
                  <a:srgbClr val="C00000"/>
                </a:solidFill>
              </a:rPr>
              <a:t>ein </a:t>
            </a:r>
            <a:r>
              <a:rPr lang="de-DE" sz="1600" dirty="0"/>
              <a:t>und </a:t>
            </a:r>
            <a:r>
              <a:rPr lang="de-DE" sz="1600" dirty="0">
                <a:solidFill>
                  <a:srgbClr val="C00000"/>
                </a:solidFill>
              </a:rPr>
              <a:t>derselbe </a:t>
            </a:r>
            <a:r>
              <a:rPr lang="de-DE" sz="1600" dirty="0">
                <a:solidFill>
                  <a:prstClr val="black"/>
                </a:solidFill>
              </a:rPr>
              <a:t>ist.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88" y="1804919"/>
            <a:ext cx="4221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Er kam ins Zimmer herein, </a:t>
            </a:r>
            <a:r>
              <a:rPr lang="de-DE" sz="1400" dirty="0">
                <a:solidFill>
                  <a:srgbClr val="CC2944"/>
                </a:solidFill>
              </a:rPr>
              <a:t>ohne zu </a:t>
            </a:r>
            <a:r>
              <a:rPr lang="de-DE" sz="1400" dirty="0"/>
              <a:t>klopfen.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076" y="2657475"/>
            <a:ext cx="4459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Er kam ins Zimmer herein. </a:t>
            </a:r>
            <a:r>
              <a:rPr lang="de-DE" sz="1400" dirty="0" smtClean="0"/>
              <a:t>Er </a:t>
            </a:r>
            <a:r>
              <a:rPr lang="de-DE" sz="1400" dirty="0"/>
              <a:t>klopfte nicht.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99" y="3232130"/>
            <a:ext cx="1758226" cy="1758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37" y="3843263"/>
            <a:ext cx="1300237" cy="1300237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1800225" y="2236521"/>
            <a:ext cx="333375" cy="297129"/>
          </a:xfrm>
          <a:prstGeom prst="downArrow">
            <a:avLst/>
          </a:prstGeom>
          <a:solidFill>
            <a:srgbClr val="CC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294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251" y="2676725"/>
            <a:ext cx="205199" cy="2692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3957" y="2676725"/>
            <a:ext cx="205199" cy="2692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9" grpId="0"/>
      <p:bldP spid="2" grpId="0" animBg="1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Infinitivkonstruktionen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Allgemeine Regeln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837" y="1696996"/>
            <a:ext cx="2592387" cy="307026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r>
              <a:rPr lang="de-DE" sz="1600" dirty="0">
                <a:solidFill>
                  <a:prstClr val="black"/>
                </a:solidFill>
              </a:rPr>
              <a:t>2. Infinitivkonstruktionen mit „um … zu“, „ohne … zu“, „(an)statt … zu“ </a:t>
            </a:r>
            <a:r>
              <a:rPr lang="de-DE" sz="1600" dirty="0" smtClean="0">
                <a:solidFill>
                  <a:prstClr val="black"/>
                </a:solidFill>
              </a:rPr>
              <a:t>können </a:t>
            </a:r>
            <a:r>
              <a:rPr lang="de-DE" sz="1600" dirty="0">
                <a:solidFill>
                  <a:srgbClr val="C00000"/>
                </a:solidFill>
              </a:rPr>
              <a:t>vor </a:t>
            </a:r>
            <a:r>
              <a:rPr lang="de-DE" sz="1600" dirty="0">
                <a:solidFill>
                  <a:prstClr val="black"/>
                </a:solidFill>
              </a:rPr>
              <a:t>und </a:t>
            </a:r>
            <a:r>
              <a:rPr lang="de-DE" sz="1600" dirty="0">
                <a:solidFill>
                  <a:srgbClr val="C00000"/>
                </a:solidFill>
              </a:rPr>
              <a:t>nach dem Hauptsatz </a:t>
            </a:r>
            <a:r>
              <a:rPr lang="de-DE" sz="1600" dirty="0" smtClean="0">
                <a:solidFill>
                  <a:prstClr val="black"/>
                </a:solidFill>
              </a:rPr>
              <a:t>stehen.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87" y="1804919"/>
            <a:ext cx="5716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Die Studenten lernen Deutsch, </a:t>
            </a:r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/>
              <a:t> in Deutschland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/>
              <a:t> studieren.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4" y="3061843"/>
            <a:ext cx="1800000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4386" y="2433381"/>
            <a:ext cx="5716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CC2944"/>
                </a:solidFill>
              </a:rPr>
              <a:t>Um</a:t>
            </a:r>
            <a:r>
              <a:rPr lang="de-DE" sz="1400" dirty="0"/>
              <a:t> in Deutschland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/>
              <a:t> studieren, lernen die Studenten Deutsch.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06326" y="2433381"/>
            <a:ext cx="2561049" cy="2692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Infinitivkonstruktionen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Allgemeine Regeln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837" y="1696996"/>
            <a:ext cx="2592387" cy="307026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r>
              <a:rPr lang="de-DE" sz="1600" dirty="0">
                <a:solidFill>
                  <a:prstClr val="black"/>
                </a:solidFill>
              </a:rPr>
              <a:t>3. </a:t>
            </a:r>
            <a:endParaRPr lang="de-DE" sz="1600" dirty="0" smtClean="0">
              <a:solidFill>
                <a:prstClr val="black"/>
              </a:solidFill>
            </a:endParaRPr>
          </a:p>
          <a:p>
            <a:pPr algn="ctr"/>
            <a:r>
              <a:rPr lang="de-DE" sz="1600" dirty="0" smtClean="0">
                <a:solidFill>
                  <a:prstClr val="black"/>
                </a:solidFill>
              </a:rPr>
              <a:t>Infinitiv </a:t>
            </a:r>
            <a:r>
              <a:rPr lang="de-DE" sz="1600" dirty="0">
                <a:solidFill>
                  <a:prstClr val="black"/>
                </a:solidFill>
              </a:rPr>
              <a:t>steht immer </a:t>
            </a:r>
            <a:r>
              <a:rPr lang="de-DE" sz="1600" dirty="0">
                <a:solidFill>
                  <a:srgbClr val="C00000"/>
                </a:solidFill>
              </a:rPr>
              <a:t>an der letzten Stelle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87" y="1804919"/>
            <a:ext cx="5716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Gans ging nach Hause, </a:t>
            </a:r>
            <a:r>
              <a:rPr lang="de-DE" sz="1400" dirty="0">
                <a:solidFill>
                  <a:srgbClr val="CC2944"/>
                </a:solidFill>
              </a:rPr>
              <a:t>ohne</a:t>
            </a:r>
            <a:r>
              <a:rPr lang="de-DE" sz="1400" dirty="0"/>
              <a:t> sich </a:t>
            </a:r>
            <a:r>
              <a:rPr lang="de-DE" sz="1400" dirty="0">
                <a:solidFill>
                  <a:srgbClr val="CC2944"/>
                </a:solidFill>
              </a:rPr>
              <a:t>zu </a:t>
            </a:r>
            <a:r>
              <a:rPr lang="de-DE" sz="1400" dirty="0"/>
              <a:t>verabschieden.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9150" y="1824370"/>
            <a:ext cx="1270000" cy="2692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55" y="2870980"/>
            <a:ext cx="2272520" cy="2272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75" y="376238"/>
            <a:ext cx="842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Infinitivkonstruktionen</a:t>
            </a:r>
            <a:endParaRPr lang="ru-RU" sz="2800" dirty="0">
              <a:solidFill>
                <a:srgbClr val="CC2944"/>
              </a:solidFill>
              <a:latin typeface="Ghostlight" panose="00000500000000000000" pitchFamily="2" charset="0"/>
            </a:endParaRPr>
          </a:p>
          <a:p>
            <a:pPr algn="ctr"/>
            <a:r>
              <a:rPr lang="de-DE" sz="28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Allgemeine Regeln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837" y="1696996"/>
            <a:ext cx="2592387" cy="307026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4. </a:t>
            </a:r>
          </a:p>
          <a:p>
            <a:pPr algn="ctr"/>
            <a:r>
              <a:rPr lang="de-DE" sz="1600" dirty="0" smtClean="0">
                <a:solidFill>
                  <a:prstClr val="black"/>
                </a:solidFill>
              </a:rPr>
              <a:t>Wenn </a:t>
            </a:r>
            <a:r>
              <a:rPr lang="de-DE" sz="1600" dirty="0">
                <a:solidFill>
                  <a:prstClr val="black"/>
                </a:solidFill>
              </a:rPr>
              <a:t>Infinitiv ein trennbares Präfix hat, steht „zu“ </a:t>
            </a:r>
            <a:r>
              <a:rPr lang="de-DE" sz="1600" dirty="0">
                <a:solidFill>
                  <a:srgbClr val="C00000"/>
                </a:solidFill>
              </a:rPr>
              <a:t>zwischen </a:t>
            </a:r>
            <a:r>
              <a:rPr lang="de-DE" sz="1600" dirty="0">
                <a:solidFill>
                  <a:prstClr val="black"/>
                </a:solidFill>
              </a:rPr>
              <a:t>dem Präfix und </a:t>
            </a:r>
            <a:r>
              <a:rPr lang="de-DE" sz="1600" dirty="0" smtClean="0">
                <a:solidFill>
                  <a:prstClr val="black"/>
                </a:solidFill>
              </a:rPr>
              <a:t>der Wurzel </a:t>
            </a:r>
            <a:r>
              <a:rPr lang="de-DE" sz="1600" dirty="0">
                <a:solidFill>
                  <a:prstClr val="black"/>
                </a:solidFill>
              </a:rPr>
              <a:t>des </a:t>
            </a:r>
            <a:r>
              <a:rPr lang="de-DE" sz="1600" dirty="0" smtClean="0">
                <a:solidFill>
                  <a:prstClr val="black"/>
                </a:solidFill>
              </a:rPr>
              <a:t>Verbes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87" y="1804919"/>
            <a:ext cx="5716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Max ging spazieren, </a:t>
            </a:r>
            <a:r>
              <a:rPr lang="de-DE" sz="1400" dirty="0">
                <a:solidFill>
                  <a:srgbClr val="CC2944"/>
                </a:solidFill>
              </a:rPr>
              <a:t>anstatt</a:t>
            </a:r>
            <a:r>
              <a:rPr lang="de-DE" sz="1400" dirty="0"/>
              <a:t> die Wohnung </a:t>
            </a:r>
            <a:r>
              <a:rPr lang="de-DE" sz="1400" dirty="0">
                <a:solidFill>
                  <a:srgbClr val="C00000"/>
                </a:solidFill>
              </a:rPr>
              <a:t>auf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/>
              <a:t>räumen.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5" y="2471963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775" y="401475"/>
            <a:ext cx="84264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rgbClr val="CC2944"/>
                </a:solidFill>
                <a:latin typeface="Ghostlight" panose="00000500000000000000" pitchFamily="2" charset="0"/>
              </a:rPr>
              <a:t>Präfixe</a:t>
            </a:r>
            <a:endParaRPr lang="ru-RU" sz="2800" dirty="0" smtClean="0">
              <a:solidFill>
                <a:srgbClr val="CC2944"/>
              </a:solidFill>
              <a:latin typeface="Ghostlight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775" y="903387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Trennbare Präfixe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2633" y="93041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Untrennbare </a:t>
            </a:r>
            <a:r>
              <a:rPr lang="de-DE" sz="2400" dirty="0">
                <a:solidFill>
                  <a:srgbClr val="E7E6E6">
                    <a:lumMod val="50000"/>
                  </a:srgbClr>
                </a:solidFill>
                <a:latin typeface="Ghostlight" panose="00000500000000000000" pitchFamily="2" charset="0"/>
              </a:rPr>
              <a:t>Präfixe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776" y="1407468"/>
            <a:ext cx="1178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ea typeface="Times New Roman" panose="02020603050405020304" pitchFamily="18" charset="0"/>
              </a:rPr>
              <a:t>ab-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an-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auf-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aus-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bei-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ein-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fest-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hin-</a:t>
            </a:r>
            <a:endParaRPr lang="de-DE" sz="2800" b="1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682" y="1403151"/>
            <a:ext cx="23492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ea typeface="Times New Roman" panose="02020603050405020304" pitchFamily="18" charset="0"/>
              </a:rPr>
              <a:t>her-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los-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mit-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vor-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weg-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zurück-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zusammen-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88829" y="1512275"/>
            <a:ext cx="2349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>
                <a:ea typeface="Times New Roman" panose="02020603050405020304" pitchFamily="18" charset="0"/>
              </a:rPr>
              <a:t>be</a:t>
            </a:r>
            <a:r>
              <a:rPr lang="de-DE" sz="2800" b="1" dirty="0" smtClean="0">
                <a:ea typeface="Times New Roman" panose="02020603050405020304" pitchFamily="18" charset="0"/>
              </a:rPr>
              <a:t>-</a:t>
            </a:r>
            <a:endParaRPr lang="de-DE" sz="2800" b="1" dirty="0">
              <a:ea typeface="Times New Roman" panose="02020603050405020304" pitchFamily="18" charset="0"/>
            </a:endParaRPr>
          </a:p>
          <a:p>
            <a:r>
              <a:rPr lang="de-DE" sz="2800" b="1" dirty="0" err="1" smtClean="0">
                <a:ea typeface="Times New Roman" panose="02020603050405020304" pitchFamily="18" charset="0"/>
              </a:rPr>
              <a:t>ge</a:t>
            </a:r>
            <a:r>
              <a:rPr lang="de-DE" sz="2800" b="1" dirty="0" smtClean="0">
                <a:ea typeface="Times New Roman" panose="02020603050405020304" pitchFamily="18" charset="0"/>
              </a:rPr>
              <a:t>-</a:t>
            </a:r>
          </a:p>
          <a:p>
            <a:r>
              <a:rPr lang="de-DE" sz="2800" b="1" dirty="0" smtClean="0">
                <a:ea typeface="Times New Roman" panose="02020603050405020304" pitchFamily="18" charset="0"/>
              </a:rPr>
              <a:t>er-</a:t>
            </a:r>
          </a:p>
          <a:p>
            <a:r>
              <a:rPr lang="de-DE" sz="2800" b="1" dirty="0" err="1" smtClean="0">
                <a:ea typeface="Times New Roman" panose="02020603050405020304" pitchFamily="18" charset="0"/>
              </a:rPr>
              <a:t>zer</a:t>
            </a:r>
            <a:r>
              <a:rPr lang="de-DE" sz="2800" b="1" dirty="0" smtClean="0">
                <a:ea typeface="Times New Roman" panose="02020603050405020304" pitchFamily="18" charset="0"/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15175" y="1512275"/>
            <a:ext cx="1603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ea typeface="Times New Roman" panose="02020603050405020304" pitchFamily="18" charset="0"/>
              </a:rPr>
              <a:t>ver</a:t>
            </a:r>
            <a:r>
              <a:rPr lang="de-DE" sz="2800" b="1" dirty="0">
                <a:ea typeface="Times New Roman" panose="02020603050405020304" pitchFamily="18" charset="0"/>
              </a:rPr>
              <a:t>-</a:t>
            </a:r>
          </a:p>
          <a:p>
            <a:r>
              <a:rPr lang="de-DE" sz="2800" b="1" dirty="0" err="1">
                <a:ea typeface="Times New Roman" panose="02020603050405020304" pitchFamily="18" charset="0"/>
              </a:rPr>
              <a:t>ent</a:t>
            </a:r>
            <a:r>
              <a:rPr lang="de-DE" sz="2800" b="1" dirty="0">
                <a:ea typeface="Times New Roman" panose="02020603050405020304" pitchFamily="18" charset="0"/>
              </a:rPr>
              <a:t>-</a:t>
            </a:r>
          </a:p>
          <a:p>
            <a:r>
              <a:rPr lang="de-DE" sz="2800" b="1" dirty="0" err="1">
                <a:ea typeface="Times New Roman" panose="02020603050405020304" pitchFamily="18" charset="0"/>
              </a:rPr>
              <a:t>emp</a:t>
            </a:r>
            <a:r>
              <a:rPr lang="de-DE" sz="2800" b="1" dirty="0">
                <a:ea typeface="Times New Roman" panose="02020603050405020304" pitchFamily="18" charset="0"/>
              </a:rPr>
              <a:t>-</a:t>
            </a:r>
          </a:p>
          <a:p>
            <a:r>
              <a:rPr lang="de-DE" sz="2800" b="1" dirty="0">
                <a:ea typeface="Times New Roman" panose="02020603050405020304" pitchFamily="18" charset="0"/>
              </a:rPr>
              <a:t>miss- 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5036">
            <a:off x="6707126" y="3689888"/>
            <a:ext cx="2419471" cy="1512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4" grpId="0" build="p"/>
      <p:bldP spid="5" grpId="0" build="p"/>
      <p:bldP spid="12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4356100" cy="51434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wrap="square" lIns="180000" tIns="180000" rIns="180000" bIns="180000" anchor="ctr">
            <a:noAutofit/>
          </a:bodyPr>
          <a:lstStyle/>
          <a:p>
            <a:pPr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686" y="550105"/>
            <a:ext cx="3978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Infinitivkonstruktion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CC2944"/>
                </a:solidFill>
                <a:latin typeface="+mj-lt"/>
              </a:rPr>
              <a:t>mit</a:t>
            </a:r>
            <a:r>
              <a:rPr lang="en-US" sz="2400" dirty="0">
                <a:solidFill>
                  <a:srgbClr val="CC2944"/>
                </a:solidFill>
                <a:latin typeface="+mj-lt"/>
              </a:rPr>
              <a:t> „um … </a:t>
            </a:r>
            <a:r>
              <a:rPr lang="en-US" sz="2400" dirty="0" err="1">
                <a:solidFill>
                  <a:srgbClr val="CC2944"/>
                </a:solidFill>
                <a:latin typeface="+mj-lt"/>
              </a:rPr>
              <a:t>zu</a:t>
            </a:r>
            <a:r>
              <a:rPr lang="en-US" sz="2400" dirty="0" smtClean="0">
                <a:solidFill>
                  <a:srgbClr val="CC2944"/>
                </a:solidFill>
                <a:latin typeface="+mj-lt"/>
              </a:rPr>
              <a:t>“</a:t>
            </a:r>
            <a:endParaRPr lang="en-US" sz="2400" dirty="0">
              <a:solidFill>
                <a:srgbClr val="CC2944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686" y="2764264"/>
            <a:ext cx="3794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Diese Infinitivkonstruktion drückt ein </a:t>
            </a:r>
            <a:r>
              <a:rPr lang="de-DE" sz="1600" dirty="0">
                <a:solidFill>
                  <a:srgbClr val="C00000"/>
                </a:solidFill>
              </a:rPr>
              <a:t>Ziel</a:t>
            </a:r>
            <a:r>
              <a:rPr lang="de-DE" sz="1600" dirty="0"/>
              <a:t> oder eine </a:t>
            </a:r>
            <a:r>
              <a:rPr lang="de-DE" sz="1600" dirty="0">
                <a:solidFill>
                  <a:srgbClr val="C00000"/>
                </a:solidFill>
              </a:rPr>
              <a:t>Absicht </a:t>
            </a:r>
            <a:r>
              <a:rPr lang="de-DE" sz="1600" dirty="0" smtClean="0"/>
              <a:t>aus.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7686" y="1835506"/>
            <a:ext cx="2554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solidFill>
                  <a:prstClr val="black"/>
                </a:solidFill>
              </a:rPr>
              <a:t>Finalsätzen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685" y="3846910"/>
            <a:ext cx="25540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solidFill>
                  <a:prstClr val="black"/>
                </a:solidFill>
              </a:rPr>
              <a:t>wozu?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81524" y="397705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Peter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lernt Deutsch,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um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in Deutschland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studieren.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81524" y="2808161"/>
            <a:ext cx="42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Alex fährt im Urlaub ans Schwarze Meer, </a:t>
            </a:r>
            <a:endParaRPr lang="de-DE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rgbClr val="CC2944"/>
                </a:solidFill>
              </a:rPr>
              <a:t>um</a:t>
            </a:r>
            <a:r>
              <a:rPr lang="de-DE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viel zu baden und in der Sonne </a:t>
            </a:r>
            <a:r>
              <a:rPr lang="de-DE" sz="1400" dirty="0">
                <a:solidFill>
                  <a:srgbClr val="CC2944"/>
                </a:solidFill>
              </a:rPr>
              <a:t>zu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</a:rPr>
              <a:t> liegen.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4" y="1070386"/>
            <a:ext cx="1440000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74" y="3480842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utsch">
      <a:majorFont>
        <a:latin typeface="Ghostlight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1111</Words>
  <Application>Microsoft Office PowerPoint</Application>
  <PresentationFormat>Экран (16:9)</PresentationFormat>
  <Paragraphs>211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Ghostlight</vt:lpstr>
      <vt:lpstr>Calibri</vt:lpstr>
      <vt:lpstr>Times New Roman</vt:lpstr>
      <vt:lpstr>Gerbera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38</cp:revision>
  <dcterms:created xsi:type="dcterms:W3CDTF">2016-10-31T09:12:56Z</dcterms:created>
  <dcterms:modified xsi:type="dcterms:W3CDTF">2017-10-31T13:20:00Z</dcterms:modified>
</cp:coreProperties>
</file>