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autoCompressPictures="0">
  <p:sldMasterIdLst>
    <p:sldMasterId id="2147483660" r:id="rId1"/>
  </p:sldMasterIdLst>
  <p:notesMasterIdLst>
    <p:notesMasterId r:id="rId47"/>
  </p:notesMasterIdLst>
  <p:sldIdLst>
    <p:sldId id="411" r:id="rId2"/>
    <p:sldId id="276" r:id="rId3"/>
    <p:sldId id="318" r:id="rId4"/>
    <p:sldId id="376" r:id="rId5"/>
    <p:sldId id="347" r:id="rId6"/>
    <p:sldId id="377" r:id="rId7"/>
    <p:sldId id="378" r:id="rId8"/>
    <p:sldId id="348" r:id="rId9"/>
    <p:sldId id="379" r:id="rId10"/>
    <p:sldId id="277" r:id="rId11"/>
    <p:sldId id="279" r:id="rId12"/>
    <p:sldId id="349" r:id="rId13"/>
    <p:sldId id="380" r:id="rId14"/>
    <p:sldId id="350" r:id="rId15"/>
    <p:sldId id="381" r:id="rId16"/>
    <p:sldId id="382" r:id="rId17"/>
    <p:sldId id="383" r:id="rId18"/>
    <p:sldId id="384" r:id="rId19"/>
    <p:sldId id="385" r:id="rId20"/>
    <p:sldId id="351" r:id="rId21"/>
    <p:sldId id="352" r:id="rId22"/>
    <p:sldId id="386" r:id="rId23"/>
    <p:sldId id="387" r:id="rId24"/>
    <p:sldId id="388" r:id="rId25"/>
    <p:sldId id="389" r:id="rId26"/>
    <p:sldId id="390" r:id="rId27"/>
    <p:sldId id="391" r:id="rId28"/>
    <p:sldId id="393" r:id="rId29"/>
    <p:sldId id="392" r:id="rId30"/>
    <p:sldId id="394" r:id="rId31"/>
    <p:sldId id="395" r:id="rId32"/>
    <p:sldId id="396" r:id="rId33"/>
    <p:sldId id="397" r:id="rId34"/>
    <p:sldId id="399" r:id="rId35"/>
    <p:sldId id="400" r:id="rId36"/>
    <p:sldId id="401" r:id="rId37"/>
    <p:sldId id="402" r:id="rId38"/>
    <p:sldId id="403" r:id="rId39"/>
    <p:sldId id="404" r:id="rId40"/>
    <p:sldId id="405" r:id="rId41"/>
    <p:sldId id="406" r:id="rId42"/>
    <p:sldId id="407" r:id="rId43"/>
    <p:sldId id="408" r:id="rId44"/>
    <p:sldId id="409" r:id="rId45"/>
    <p:sldId id="410" r:id="rId46"/>
  </p:sldIdLst>
  <p:sldSz cx="9144000" cy="5143500" type="screen16x9"/>
  <p:notesSz cx="6858000" cy="9144000"/>
  <p:embeddedFontLst>
    <p:embeddedFont>
      <p:font typeface="Gerbera" panose="02000500000000000000" pitchFamily="2" charset="-52"/>
      <p:regular r:id="rId48"/>
      <p:bold r:id="rId49"/>
    </p:embeddedFont>
    <p:embeddedFont>
      <p:font typeface="Ghostlight" panose="00000500000000000000" pitchFamily="2" charset="0"/>
      <p:regular r:id="rId50"/>
      <p:italic r:id="rId51"/>
    </p:embeddedFont>
    <p:embeddedFont>
      <p:font typeface="Calibri" panose="020F0502020204030204" pitchFamily="34" charset="0"/>
      <p:regular r:id="rId52"/>
      <p:bold r:id="rId53"/>
      <p:italic r:id="rId54"/>
      <p:boldItalic r:id="rId55"/>
    </p:embeddedFont>
  </p:embeddedFontLst>
  <p:custDataLst>
    <p:tags r:id="rId56"/>
  </p:custDataLst>
  <p:defaultText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 userDrawn="1">
          <p15:clr>
            <a:srgbClr val="A4A3A4"/>
          </p15:clr>
        </p15:guide>
        <p15:guide id="2" pos="226" userDrawn="1">
          <p15:clr>
            <a:srgbClr val="A4A3A4"/>
          </p15:clr>
        </p15:guide>
        <p15:guide id="3" pos="5534" userDrawn="1">
          <p15:clr>
            <a:srgbClr val="A4A3A4"/>
          </p15:clr>
        </p15:guide>
        <p15:guide id="4" orient="horz" pos="3003" userDrawn="1">
          <p15:clr>
            <a:srgbClr val="A4A3A4"/>
          </p15:clr>
        </p15:guide>
        <p15:guide id="5" pos="2789" userDrawn="1">
          <p15:clr>
            <a:srgbClr val="A4A3A4"/>
          </p15:clr>
        </p15:guide>
        <p15:guide id="6" pos="2993" userDrawn="1">
          <p15:clr>
            <a:srgbClr val="A4A3A4"/>
          </p15:clr>
        </p15:guide>
        <p15:guide id="7" pos="1905" userDrawn="1">
          <p15:clr>
            <a:srgbClr val="A4A3A4"/>
          </p15:clr>
        </p15:guide>
        <p15:guide id="8" pos="3901" userDrawn="1">
          <p15:clr>
            <a:srgbClr val="A4A3A4"/>
          </p15:clr>
        </p15:guide>
        <p15:guide id="9" pos="2064" userDrawn="1">
          <p15:clr>
            <a:srgbClr val="A4A3A4"/>
          </p15:clr>
        </p15:guide>
        <p15:guide id="10" pos="36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2944"/>
    <a:srgbClr val="FFD919"/>
    <a:srgbClr val="E6BE8A"/>
    <a:srgbClr val="E0995E"/>
    <a:srgbClr val="F5CF87"/>
    <a:srgbClr val="647989"/>
    <a:srgbClr val="EB6464"/>
    <a:srgbClr val="0C0C0C"/>
    <a:srgbClr val="03030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24" autoAdjust="0"/>
    <p:restoredTop sz="89319" autoAdjust="0"/>
  </p:normalViewPr>
  <p:slideViewPr>
    <p:cSldViewPr snapToGrid="0">
      <p:cViewPr varScale="1">
        <p:scale>
          <a:sx n="94" d="100"/>
          <a:sy n="94" d="100"/>
        </p:scale>
        <p:origin x="948" y="90"/>
      </p:cViewPr>
      <p:guideLst>
        <p:guide orient="horz" pos="259"/>
        <p:guide pos="226"/>
        <p:guide pos="5534"/>
        <p:guide orient="horz" pos="3003"/>
        <p:guide pos="2789"/>
        <p:guide pos="2993"/>
        <p:guide pos="1905"/>
        <p:guide pos="3901"/>
        <p:guide pos="2064"/>
        <p:guide pos="36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644AAE-40D3-45B1-AFC6-E99462C187D3}" type="datetimeFigureOut">
              <a:rPr lang="ru-RU" smtClean="0"/>
              <a:t>05.04.2018</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223D20-826A-47A5-8329-0EF1FEDF3034}" type="slidenum">
              <a:rPr lang="ru-RU" smtClean="0"/>
              <a:t>‹#›</a:t>
            </a:fld>
            <a:endParaRPr lang="ru-RU"/>
          </a:p>
        </p:txBody>
      </p:sp>
    </p:spTree>
    <p:extLst>
      <p:ext uri="{BB962C8B-B14F-4D97-AF65-F5344CB8AC3E}">
        <p14:creationId xmlns:p14="http://schemas.microsoft.com/office/powerpoint/2010/main" val="348113411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5223D20-826A-47A5-8329-0EF1FEDF3034}" type="slidenum">
              <a:rPr lang="ru-RU" smtClean="0"/>
              <a:t>2</a:t>
            </a:fld>
            <a:endParaRPr lang="ru-RU"/>
          </a:p>
        </p:txBody>
      </p:sp>
    </p:spTree>
    <p:extLst>
      <p:ext uri="{BB962C8B-B14F-4D97-AF65-F5344CB8AC3E}">
        <p14:creationId xmlns:p14="http://schemas.microsoft.com/office/powerpoint/2010/main" val="1002486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5223D20-826A-47A5-8329-0EF1FEDF3034}" type="slidenum">
              <a:rPr lang="ru-RU" smtClean="0"/>
              <a:t>11</a:t>
            </a:fld>
            <a:endParaRPr lang="ru-RU"/>
          </a:p>
        </p:txBody>
      </p:sp>
    </p:spTree>
    <p:extLst>
      <p:ext uri="{BB962C8B-B14F-4D97-AF65-F5344CB8AC3E}">
        <p14:creationId xmlns:p14="http://schemas.microsoft.com/office/powerpoint/2010/main" val="494301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5223D20-826A-47A5-8329-0EF1FEDF3034}" type="slidenum">
              <a:rPr lang="ru-RU" smtClean="0"/>
              <a:t>12</a:t>
            </a:fld>
            <a:endParaRPr lang="ru-RU"/>
          </a:p>
        </p:txBody>
      </p:sp>
    </p:spTree>
    <p:extLst>
      <p:ext uri="{BB962C8B-B14F-4D97-AF65-F5344CB8AC3E}">
        <p14:creationId xmlns:p14="http://schemas.microsoft.com/office/powerpoint/2010/main" val="2565453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5223D20-826A-47A5-8329-0EF1FEDF3034}" type="slidenum">
              <a:rPr lang="ru-RU" smtClean="0"/>
              <a:t>13</a:t>
            </a:fld>
            <a:endParaRPr lang="ru-RU"/>
          </a:p>
        </p:txBody>
      </p:sp>
    </p:spTree>
    <p:extLst>
      <p:ext uri="{BB962C8B-B14F-4D97-AF65-F5344CB8AC3E}">
        <p14:creationId xmlns:p14="http://schemas.microsoft.com/office/powerpoint/2010/main" val="1473577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5223D20-826A-47A5-8329-0EF1FEDF3034}" type="slidenum">
              <a:rPr lang="ru-RU" smtClean="0"/>
              <a:t>14</a:t>
            </a:fld>
            <a:endParaRPr lang="ru-RU"/>
          </a:p>
        </p:txBody>
      </p:sp>
    </p:spTree>
    <p:extLst>
      <p:ext uri="{BB962C8B-B14F-4D97-AF65-F5344CB8AC3E}">
        <p14:creationId xmlns:p14="http://schemas.microsoft.com/office/powerpoint/2010/main" val="41565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5223D20-826A-47A5-8329-0EF1FEDF3034}" type="slidenum">
              <a:rPr lang="ru-RU" smtClean="0"/>
              <a:t>15</a:t>
            </a:fld>
            <a:endParaRPr lang="ru-RU"/>
          </a:p>
        </p:txBody>
      </p:sp>
    </p:spTree>
    <p:extLst>
      <p:ext uri="{BB962C8B-B14F-4D97-AF65-F5344CB8AC3E}">
        <p14:creationId xmlns:p14="http://schemas.microsoft.com/office/powerpoint/2010/main" val="3371983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5223D20-826A-47A5-8329-0EF1FEDF3034}" type="slidenum">
              <a:rPr lang="ru-RU" smtClean="0"/>
              <a:t>16</a:t>
            </a:fld>
            <a:endParaRPr lang="ru-RU"/>
          </a:p>
        </p:txBody>
      </p:sp>
    </p:spTree>
    <p:extLst>
      <p:ext uri="{BB962C8B-B14F-4D97-AF65-F5344CB8AC3E}">
        <p14:creationId xmlns:p14="http://schemas.microsoft.com/office/powerpoint/2010/main" val="1631637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5223D20-826A-47A5-8329-0EF1FEDF3034}" type="slidenum">
              <a:rPr lang="ru-RU" smtClean="0"/>
              <a:t>17</a:t>
            </a:fld>
            <a:endParaRPr lang="ru-RU"/>
          </a:p>
        </p:txBody>
      </p:sp>
    </p:spTree>
    <p:extLst>
      <p:ext uri="{BB962C8B-B14F-4D97-AF65-F5344CB8AC3E}">
        <p14:creationId xmlns:p14="http://schemas.microsoft.com/office/powerpoint/2010/main" val="3876438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5223D20-826A-47A5-8329-0EF1FEDF3034}" type="slidenum">
              <a:rPr lang="ru-RU" smtClean="0"/>
              <a:t>18</a:t>
            </a:fld>
            <a:endParaRPr lang="ru-RU"/>
          </a:p>
        </p:txBody>
      </p:sp>
    </p:spTree>
    <p:extLst>
      <p:ext uri="{BB962C8B-B14F-4D97-AF65-F5344CB8AC3E}">
        <p14:creationId xmlns:p14="http://schemas.microsoft.com/office/powerpoint/2010/main" val="40962082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5223D20-826A-47A5-8329-0EF1FEDF3034}" type="slidenum">
              <a:rPr lang="ru-RU" smtClean="0"/>
              <a:t>19</a:t>
            </a:fld>
            <a:endParaRPr lang="ru-RU"/>
          </a:p>
        </p:txBody>
      </p:sp>
    </p:spTree>
    <p:extLst>
      <p:ext uri="{BB962C8B-B14F-4D97-AF65-F5344CB8AC3E}">
        <p14:creationId xmlns:p14="http://schemas.microsoft.com/office/powerpoint/2010/main" val="1586009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5223D20-826A-47A5-8329-0EF1FEDF3034}" type="slidenum">
              <a:rPr lang="ru-RU" smtClean="0"/>
              <a:t>20</a:t>
            </a:fld>
            <a:endParaRPr lang="ru-RU"/>
          </a:p>
        </p:txBody>
      </p:sp>
    </p:spTree>
    <p:extLst>
      <p:ext uri="{BB962C8B-B14F-4D97-AF65-F5344CB8AC3E}">
        <p14:creationId xmlns:p14="http://schemas.microsoft.com/office/powerpoint/2010/main" val="2672522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5223D20-826A-47A5-8329-0EF1FEDF3034}" type="slidenum">
              <a:rPr lang="ru-RU" smtClean="0"/>
              <a:t>3</a:t>
            </a:fld>
            <a:endParaRPr lang="ru-RU"/>
          </a:p>
        </p:txBody>
      </p:sp>
    </p:spTree>
    <p:extLst>
      <p:ext uri="{BB962C8B-B14F-4D97-AF65-F5344CB8AC3E}">
        <p14:creationId xmlns:p14="http://schemas.microsoft.com/office/powerpoint/2010/main" val="11859787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5223D20-826A-47A5-8329-0EF1FEDF3034}" type="slidenum">
              <a:rPr lang="ru-RU" smtClean="0"/>
              <a:t>21</a:t>
            </a:fld>
            <a:endParaRPr lang="ru-RU"/>
          </a:p>
        </p:txBody>
      </p:sp>
    </p:spTree>
    <p:extLst>
      <p:ext uri="{BB962C8B-B14F-4D97-AF65-F5344CB8AC3E}">
        <p14:creationId xmlns:p14="http://schemas.microsoft.com/office/powerpoint/2010/main" val="15203302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5223D20-826A-47A5-8329-0EF1FEDF3034}" type="slidenum">
              <a:rPr lang="ru-RU" smtClean="0"/>
              <a:t>22</a:t>
            </a:fld>
            <a:endParaRPr lang="ru-RU"/>
          </a:p>
        </p:txBody>
      </p:sp>
    </p:spTree>
    <p:extLst>
      <p:ext uri="{BB962C8B-B14F-4D97-AF65-F5344CB8AC3E}">
        <p14:creationId xmlns:p14="http://schemas.microsoft.com/office/powerpoint/2010/main" val="3710123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5223D20-826A-47A5-8329-0EF1FEDF3034}" type="slidenum">
              <a:rPr lang="ru-RU" smtClean="0"/>
              <a:t>23</a:t>
            </a:fld>
            <a:endParaRPr lang="ru-RU"/>
          </a:p>
        </p:txBody>
      </p:sp>
    </p:spTree>
    <p:extLst>
      <p:ext uri="{BB962C8B-B14F-4D97-AF65-F5344CB8AC3E}">
        <p14:creationId xmlns:p14="http://schemas.microsoft.com/office/powerpoint/2010/main" val="23914115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5223D20-826A-47A5-8329-0EF1FEDF3034}" type="slidenum">
              <a:rPr lang="ru-RU" smtClean="0"/>
              <a:t>24</a:t>
            </a:fld>
            <a:endParaRPr lang="ru-RU"/>
          </a:p>
        </p:txBody>
      </p:sp>
    </p:spTree>
    <p:extLst>
      <p:ext uri="{BB962C8B-B14F-4D97-AF65-F5344CB8AC3E}">
        <p14:creationId xmlns:p14="http://schemas.microsoft.com/office/powerpoint/2010/main" val="1022495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5223D20-826A-47A5-8329-0EF1FEDF3034}" type="slidenum">
              <a:rPr lang="ru-RU" smtClean="0"/>
              <a:t>25</a:t>
            </a:fld>
            <a:endParaRPr lang="ru-RU"/>
          </a:p>
        </p:txBody>
      </p:sp>
    </p:spTree>
    <p:extLst>
      <p:ext uri="{BB962C8B-B14F-4D97-AF65-F5344CB8AC3E}">
        <p14:creationId xmlns:p14="http://schemas.microsoft.com/office/powerpoint/2010/main" val="25702485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5223D20-826A-47A5-8329-0EF1FEDF3034}" type="slidenum">
              <a:rPr lang="ru-RU" smtClean="0"/>
              <a:t>26</a:t>
            </a:fld>
            <a:endParaRPr lang="ru-RU"/>
          </a:p>
        </p:txBody>
      </p:sp>
    </p:spTree>
    <p:extLst>
      <p:ext uri="{BB962C8B-B14F-4D97-AF65-F5344CB8AC3E}">
        <p14:creationId xmlns:p14="http://schemas.microsoft.com/office/powerpoint/2010/main" val="27848633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5223D20-826A-47A5-8329-0EF1FEDF3034}" type="slidenum">
              <a:rPr lang="ru-RU" smtClean="0"/>
              <a:t>27</a:t>
            </a:fld>
            <a:endParaRPr lang="ru-RU"/>
          </a:p>
        </p:txBody>
      </p:sp>
    </p:spTree>
    <p:extLst>
      <p:ext uri="{BB962C8B-B14F-4D97-AF65-F5344CB8AC3E}">
        <p14:creationId xmlns:p14="http://schemas.microsoft.com/office/powerpoint/2010/main" val="27228930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5223D20-826A-47A5-8329-0EF1FEDF3034}" type="slidenum">
              <a:rPr lang="ru-RU" smtClean="0"/>
              <a:t>28</a:t>
            </a:fld>
            <a:endParaRPr lang="ru-RU"/>
          </a:p>
        </p:txBody>
      </p:sp>
    </p:spTree>
    <p:extLst>
      <p:ext uri="{BB962C8B-B14F-4D97-AF65-F5344CB8AC3E}">
        <p14:creationId xmlns:p14="http://schemas.microsoft.com/office/powerpoint/2010/main" val="15122832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5223D20-826A-47A5-8329-0EF1FEDF3034}" type="slidenum">
              <a:rPr lang="ru-RU" smtClean="0"/>
              <a:t>29</a:t>
            </a:fld>
            <a:endParaRPr lang="ru-RU"/>
          </a:p>
        </p:txBody>
      </p:sp>
    </p:spTree>
    <p:extLst>
      <p:ext uri="{BB962C8B-B14F-4D97-AF65-F5344CB8AC3E}">
        <p14:creationId xmlns:p14="http://schemas.microsoft.com/office/powerpoint/2010/main" val="19331615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5223D20-826A-47A5-8329-0EF1FEDF3034}" type="slidenum">
              <a:rPr lang="ru-RU" smtClean="0"/>
              <a:t>30</a:t>
            </a:fld>
            <a:endParaRPr lang="ru-RU"/>
          </a:p>
        </p:txBody>
      </p:sp>
    </p:spTree>
    <p:extLst>
      <p:ext uri="{BB962C8B-B14F-4D97-AF65-F5344CB8AC3E}">
        <p14:creationId xmlns:p14="http://schemas.microsoft.com/office/powerpoint/2010/main" val="2386655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5223D20-826A-47A5-8329-0EF1FEDF3034}" type="slidenum">
              <a:rPr lang="ru-RU" smtClean="0"/>
              <a:t>4</a:t>
            </a:fld>
            <a:endParaRPr lang="ru-RU"/>
          </a:p>
        </p:txBody>
      </p:sp>
    </p:spTree>
    <p:extLst>
      <p:ext uri="{BB962C8B-B14F-4D97-AF65-F5344CB8AC3E}">
        <p14:creationId xmlns:p14="http://schemas.microsoft.com/office/powerpoint/2010/main" val="37342705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5223D20-826A-47A5-8329-0EF1FEDF3034}" type="slidenum">
              <a:rPr lang="ru-RU" smtClean="0"/>
              <a:t>31</a:t>
            </a:fld>
            <a:endParaRPr lang="ru-RU"/>
          </a:p>
        </p:txBody>
      </p:sp>
    </p:spTree>
    <p:extLst>
      <p:ext uri="{BB962C8B-B14F-4D97-AF65-F5344CB8AC3E}">
        <p14:creationId xmlns:p14="http://schemas.microsoft.com/office/powerpoint/2010/main" val="17337850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5223D20-826A-47A5-8329-0EF1FEDF3034}" type="slidenum">
              <a:rPr lang="ru-RU" smtClean="0"/>
              <a:t>32</a:t>
            </a:fld>
            <a:endParaRPr lang="ru-RU"/>
          </a:p>
        </p:txBody>
      </p:sp>
    </p:spTree>
    <p:extLst>
      <p:ext uri="{BB962C8B-B14F-4D97-AF65-F5344CB8AC3E}">
        <p14:creationId xmlns:p14="http://schemas.microsoft.com/office/powerpoint/2010/main" val="37100119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5223D20-826A-47A5-8329-0EF1FEDF3034}" type="slidenum">
              <a:rPr lang="ru-RU" smtClean="0"/>
              <a:t>33</a:t>
            </a:fld>
            <a:endParaRPr lang="ru-RU"/>
          </a:p>
        </p:txBody>
      </p:sp>
    </p:spTree>
    <p:extLst>
      <p:ext uri="{BB962C8B-B14F-4D97-AF65-F5344CB8AC3E}">
        <p14:creationId xmlns:p14="http://schemas.microsoft.com/office/powerpoint/2010/main" val="22195338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5223D20-826A-47A5-8329-0EF1FEDF3034}" type="slidenum">
              <a:rPr lang="ru-RU" smtClean="0"/>
              <a:t>34</a:t>
            </a:fld>
            <a:endParaRPr lang="ru-RU"/>
          </a:p>
        </p:txBody>
      </p:sp>
    </p:spTree>
    <p:extLst>
      <p:ext uri="{BB962C8B-B14F-4D97-AF65-F5344CB8AC3E}">
        <p14:creationId xmlns:p14="http://schemas.microsoft.com/office/powerpoint/2010/main" val="36296065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5223D20-826A-47A5-8329-0EF1FEDF3034}" type="slidenum">
              <a:rPr lang="ru-RU" smtClean="0"/>
              <a:t>35</a:t>
            </a:fld>
            <a:endParaRPr lang="ru-RU"/>
          </a:p>
        </p:txBody>
      </p:sp>
    </p:spTree>
    <p:extLst>
      <p:ext uri="{BB962C8B-B14F-4D97-AF65-F5344CB8AC3E}">
        <p14:creationId xmlns:p14="http://schemas.microsoft.com/office/powerpoint/2010/main" val="14931966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5223D20-826A-47A5-8329-0EF1FEDF3034}" type="slidenum">
              <a:rPr lang="ru-RU" smtClean="0"/>
              <a:t>36</a:t>
            </a:fld>
            <a:endParaRPr lang="ru-RU"/>
          </a:p>
        </p:txBody>
      </p:sp>
    </p:spTree>
    <p:extLst>
      <p:ext uri="{BB962C8B-B14F-4D97-AF65-F5344CB8AC3E}">
        <p14:creationId xmlns:p14="http://schemas.microsoft.com/office/powerpoint/2010/main" val="38147696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5223D20-826A-47A5-8329-0EF1FEDF3034}" type="slidenum">
              <a:rPr lang="ru-RU" smtClean="0"/>
              <a:t>37</a:t>
            </a:fld>
            <a:endParaRPr lang="ru-RU"/>
          </a:p>
        </p:txBody>
      </p:sp>
    </p:spTree>
    <p:extLst>
      <p:ext uri="{BB962C8B-B14F-4D97-AF65-F5344CB8AC3E}">
        <p14:creationId xmlns:p14="http://schemas.microsoft.com/office/powerpoint/2010/main" val="37808523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5223D20-826A-47A5-8329-0EF1FEDF3034}" type="slidenum">
              <a:rPr lang="ru-RU" smtClean="0"/>
              <a:t>38</a:t>
            </a:fld>
            <a:endParaRPr lang="ru-RU"/>
          </a:p>
        </p:txBody>
      </p:sp>
    </p:spTree>
    <p:extLst>
      <p:ext uri="{BB962C8B-B14F-4D97-AF65-F5344CB8AC3E}">
        <p14:creationId xmlns:p14="http://schemas.microsoft.com/office/powerpoint/2010/main" val="27937699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5223D20-826A-47A5-8329-0EF1FEDF3034}" type="slidenum">
              <a:rPr lang="ru-RU" smtClean="0"/>
              <a:t>39</a:t>
            </a:fld>
            <a:endParaRPr lang="ru-RU"/>
          </a:p>
        </p:txBody>
      </p:sp>
    </p:spTree>
    <p:extLst>
      <p:ext uri="{BB962C8B-B14F-4D97-AF65-F5344CB8AC3E}">
        <p14:creationId xmlns:p14="http://schemas.microsoft.com/office/powerpoint/2010/main" val="32280756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5223D20-826A-47A5-8329-0EF1FEDF3034}" type="slidenum">
              <a:rPr lang="ru-RU" smtClean="0"/>
              <a:t>40</a:t>
            </a:fld>
            <a:endParaRPr lang="ru-RU"/>
          </a:p>
        </p:txBody>
      </p:sp>
    </p:spTree>
    <p:extLst>
      <p:ext uri="{BB962C8B-B14F-4D97-AF65-F5344CB8AC3E}">
        <p14:creationId xmlns:p14="http://schemas.microsoft.com/office/powerpoint/2010/main" val="4128115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5223D20-826A-47A5-8329-0EF1FEDF3034}" type="slidenum">
              <a:rPr lang="ru-RU" smtClean="0"/>
              <a:t>5</a:t>
            </a:fld>
            <a:endParaRPr lang="ru-RU"/>
          </a:p>
        </p:txBody>
      </p:sp>
    </p:spTree>
    <p:extLst>
      <p:ext uri="{BB962C8B-B14F-4D97-AF65-F5344CB8AC3E}">
        <p14:creationId xmlns:p14="http://schemas.microsoft.com/office/powerpoint/2010/main" val="30610469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5223D20-826A-47A5-8329-0EF1FEDF3034}" type="slidenum">
              <a:rPr lang="ru-RU" smtClean="0"/>
              <a:t>41</a:t>
            </a:fld>
            <a:endParaRPr lang="ru-RU"/>
          </a:p>
        </p:txBody>
      </p:sp>
    </p:spTree>
    <p:extLst>
      <p:ext uri="{BB962C8B-B14F-4D97-AF65-F5344CB8AC3E}">
        <p14:creationId xmlns:p14="http://schemas.microsoft.com/office/powerpoint/2010/main" val="18736535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5223D20-826A-47A5-8329-0EF1FEDF3034}" type="slidenum">
              <a:rPr lang="ru-RU" smtClean="0"/>
              <a:t>42</a:t>
            </a:fld>
            <a:endParaRPr lang="ru-RU"/>
          </a:p>
        </p:txBody>
      </p:sp>
    </p:spTree>
    <p:extLst>
      <p:ext uri="{BB962C8B-B14F-4D97-AF65-F5344CB8AC3E}">
        <p14:creationId xmlns:p14="http://schemas.microsoft.com/office/powerpoint/2010/main" val="339043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5223D20-826A-47A5-8329-0EF1FEDF3034}" type="slidenum">
              <a:rPr lang="ru-RU" smtClean="0"/>
              <a:t>43</a:t>
            </a:fld>
            <a:endParaRPr lang="ru-RU"/>
          </a:p>
        </p:txBody>
      </p:sp>
    </p:spTree>
    <p:extLst>
      <p:ext uri="{BB962C8B-B14F-4D97-AF65-F5344CB8AC3E}">
        <p14:creationId xmlns:p14="http://schemas.microsoft.com/office/powerpoint/2010/main" val="14127531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5223D20-826A-47A5-8329-0EF1FEDF3034}" type="slidenum">
              <a:rPr lang="ru-RU" smtClean="0"/>
              <a:t>44</a:t>
            </a:fld>
            <a:endParaRPr lang="ru-RU"/>
          </a:p>
        </p:txBody>
      </p:sp>
    </p:spTree>
    <p:extLst>
      <p:ext uri="{BB962C8B-B14F-4D97-AF65-F5344CB8AC3E}">
        <p14:creationId xmlns:p14="http://schemas.microsoft.com/office/powerpoint/2010/main" val="34547410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5223D20-826A-47A5-8329-0EF1FEDF3034}" type="slidenum">
              <a:rPr lang="ru-RU" smtClean="0"/>
              <a:t>45</a:t>
            </a:fld>
            <a:endParaRPr lang="ru-RU"/>
          </a:p>
        </p:txBody>
      </p:sp>
    </p:spTree>
    <p:extLst>
      <p:ext uri="{BB962C8B-B14F-4D97-AF65-F5344CB8AC3E}">
        <p14:creationId xmlns:p14="http://schemas.microsoft.com/office/powerpoint/2010/main" val="2193053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5223D20-826A-47A5-8329-0EF1FEDF3034}" type="slidenum">
              <a:rPr lang="ru-RU" smtClean="0"/>
              <a:t>6</a:t>
            </a:fld>
            <a:endParaRPr lang="ru-RU"/>
          </a:p>
        </p:txBody>
      </p:sp>
    </p:spTree>
    <p:extLst>
      <p:ext uri="{BB962C8B-B14F-4D97-AF65-F5344CB8AC3E}">
        <p14:creationId xmlns:p14="http://schemas.microsoft.com/office/powerpoint/2010/main" val="2051906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5223D20-826A-47A5-8329-0EF1FEDF3034}" type="slidenum">
              <a:rPr lang="ru-RU" smtClean="0"/>
              <a:t>7</a:t>
            </a:fld>
            <a:endParaRPr lang="ru-RU"/>
          </a:p>
        </p:txBody>
      </p:sp>
    </p:spTree>
    <p:extLst>
      <p:ext uri="{BB962C8B-B14F-4D97-AF65-F5344CB8AC3E}">
        <p14:creationId xmlns:p14="http://schemas.microsoft.com/office/powerpoint/2010/main" val="3170243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5223D20-826A-47A5-8329-0EF1FEDF3034}" type="slidenum">
              <a:rPr lang="ru-RU" smtClean="0"/>
              <a:t>8</a:t>
            </a:fld>
            <a:endParaRPr lang="ru-RU"/>
          </a:p>
        </p:txBody>
      </p:sp>
    </p:spTree>
    <p:extLst>
      <p:ext uri="{BB962C8B-B14F-4D97-AF65-F5344CB8AC3E}">
        <p14:creationId xmlns:p14="http://schemas.microsoft.com/office/powerpoint/2010/main" val="2805981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5223D20-826A-47A5-8329-0EF1FEDF3034}" type="slidenum">
              <a:rPr lang="ru-RU" smtClean="0"/>
              <a:t>9</a:t>
            </a:fld>
            <a:endParaRPr lang="ru-RU"/>
          </a:p>
        </p:txBody>
      </p:sp>
    </p:spTree>
    <p:extLst>
      <p:ext uri="{BB962C8B-B14F-4D97-AF65-F5344CB8AC3E}">
        <p14:creationId xmlns:p14="http://schemas.microsoft.com/office/powerpoint/2010/main" val="2077232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5223D20-826A-47A5-8329-0EF1FEDF3034}" type="slidenum">
              <a:rPr lang="ru-RU" smtClean="0"/>
              <a:t>10</a:t>
            </a:fld>
            <a:endParaRPr lang="ru-RU"/>
          </a:p>
        </p:txBody>
      </p:sp>
    </p:spTree>
    <p:extLst>
      <p:ext uri="{BB962C8B-B14F-4D97-AF65-F5344CB8AC3E}">
        <p14:creationId xmlns:p14="http://schemas.microsoft.com/office/powerpoint/2010/main" val="3428918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ru-RU"/>
              <a:t>Образец заголовка</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656C9B02-2C97-452E-A66E-D99602A3E84E}" type="datetimeFigureOut">
              <a:rPr lang="ru-RU" smtClean="0"/>
              <a:t>05.04.2018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D35ABC-0913-4CA5-989E-6D0FB03C1F3D}" type="slidenum">
              <a:rPr lang="ru-RU" smtClean="0"/>
              <a:t>‹#›</a:t>
            </a:fld>
            <a:endParaRPr lang="ru-RU"/>
          </a:p>
        </p:txBody>
      </p:sp>
    </p:spTree>
    <p:extLst>
      <p:ext uri="{BB962C8B-B14F-4D97-AF65-F5344CB8AC3E}">
        <p14:creationId xmlns:p14="http://schemas.microsoft.com/office/powerpoint/2010/main" val="1859488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56C9B02-2C97-452E-A66E-D99602A3E84E}" type="datetimeFigureOut">
              <a:rPr lang="ru-RU" smtClean="0"/>
              <a:t>05.04.2018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D35ABC-0913-4CA5-989E-6D0FB03C1F3D}" type="slidenum">
              <a:rPr lang="ru-RU" smtClean="0"/>
              <a:t>‹#›</a:t>
            </a:fld>
            <a:endParaRPr lang="ru-RU"/>
          </a:p>
        </p:txBody>
      </p:sp>
    </p:spTree>
    <p:extLst>
      <p:ext uri="{BB962C8B-B14F-4D97-AF65-F5344CB8AC3E}">
        <p14:creationId xmlns:p14="http://schemas.microsoft.com/office/powerpoint/2010/main" val="976512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56C9B02-2C97-452E-A66E-D99602A3E84E}" type="datetimeFigureOut">
              <a:rPr lang="ru-RU" smtClean="0"/>
              <a:t>05.04.2018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D35ABC-0913-4CA5-989E-6D0FB03C1F3D}" type="slidenum">
              <a:rPr lang="ru-RU" smtClean="0"/>
              <a:t>‹#›</a:t>
            </a:fld>
            <a:endParaRPr lang="ru-RU"/>
          </a:p>
        </p:txBody>
      </p:sp>
    </p:spTree>
    <p:extLst>
      <p:ext uri="{BB962C8B-B14F-4D97-AF65-F5344CB8AC3E}">
        <p14:creationId xmlns:p14="http://schemas.microsoft.com/office/powerpoint/2010/main" val="828859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656C9B02-2C97-452E-A66E-D99602A3E84E}" type="datetimeFigureOut">
              <a:rPr lang="ru-RU" smtClean="0"/>
              <a:t>05.04.2018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D35ABC-0913-4CA5-989E-6D0FB03C1F3D}" type="slidenum">
              <a:rPr lang="ru-RU" smtClean="0"/>
              <a:t>‹#›</a:t>
            </a:fld>
            <a:endParaRPr lang="ru-RU"/>
          </a:p>
        </p:txBody>
      </p:sp>
    </p:spTree>
    <p:extLst>
      <p:ext uri="{BB962C8B-B14F-4D97-AF65-F5344CB8AC3E}">
        <p14:creationId xmlns:p14="http://schemas.microsoft.com/office/powerpoint/2010/main" val="3763838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ru-RU"/>
              <a:t>Образец заголовка</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656C9B02-2C97-452E-A66E-D99602A3E84E}" type="datetimeFigureOut">
              <a:rPr lang="ru-RU" smtClean="0"/>
              <a:t>05.04.2018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7D35ABC-0913-4CA5-989E-6D0FB03C1F3D}" type="slidenum">
              <a:rPr lang="ru-RU" smtClean="0"/>
              <a:t>‹#›</a:t>
            </a:fld>
            <a:endParaRPr lang="ru-RU"/>
          </a:p>
        </p:txBody>
      </p:sp>
    </p:spTree>
    <p:extLst>
      <p:ext uri="{BB962C8B-B14F-4D97-AF65-F5344CB8AC3E}">
        <p14:creationId xmlns:p14="http://schemas.microsoft.com/office/powerpoint/2010/main" val="2191428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656C9B02-2C97-452E-A66E-D99602A3E84E}" type="datetimeFigureOut">
              <a:rPr lang="ru-RU" smtClean="0"/>
              <a:t>05.04.2018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7D35ABC-0913-4CA5-989E-6D0FB03C1F3D}" type="slidenum">
              <a:rPr lang="ru-RU" smtClean="0"/>
              <a:t>‹#›</a:t>
            </a:fld>
            <a:endParaRPr lang="ru-RU"/>
          </a:p>
        </p:txBody>
      </p:sp>
    </p:spTree>
    <p:extLst>
      <p:ext uri="{BB962C8B-B14F-4D97-AF65-F5344CB8AC3E}">
        <p14:creationId xmlns:p14="http://schemas.microsoft.com/office/powerpoint/2010/main" val="2158267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Content Placeholder 3"/>
          <p:cNvSpPr>
            <a:spLocks noGrp="1"/>
          </p:cNvSpPr>
          <p:nvPr>
            <p:ph sz="half" idx="2"/>
          </p:nvPr>
        </p:nvSpPr>
        <p:spPr>
          <a:xfrm>
            <a:off x="629842" y="1878806"/>
            <a:ext cx="3868340" cy="276344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Content Placeholder 5"/>
          <p:cNvSpPr>
            <a:spLocks noGrp="1"/>
          </p:cNvSpPr>
          <p:nvPr>
            <p:ph sz="quarter" idx="4"/>
          </p:nvPr>
        </p:nvSpPr>
        <p:spPr>
          <a:xfrm>
            <a:off x="4629150" y="1878806"/>
            <a:ext cx="3887391" cy="276344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656C9B02-2C97-452E-A66E-D99602A3E84E}" type="datetimeFigureOut">
              <a:rPr lang="ru-RU" smtClean="0"/>
              <a:t>05.04.2018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37D35ABC-0913-4CA5-989E-6D0FB03C1F3D}" type="slidenum">
              <a:rPr lang="ru-RU" smtClean="0"/>
              <a:t>‹#›</a:t>
            </a:fld>
            <a:endParaRPr lang="ru-RU"/>
          </a:p>
        </p:txBody>
      </p:sp>
    </p:spTree>
    <p:extLst>
      <p:ext uri="{BB962C8B-B14F-4D97-AF65-F5344CB8AC3E}">
        <p14:creationId xmlns:p14="http://schemas.microsoft.com/office/powerpoint/2010/main" val="208112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656C9B02-2C97-452E-A66E-D99602A3E84E}" type="datetimeFigureOut">
              <a:rPr lang="ru-RU" smtClean="0"/>
              <a:t>05.04.2018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37D35ABC-0913-4CA5-989E-6D0FB03C1F3D}" type="slidenum">
              <a:rPr lang="ru-RU" smtClean="0"/>
              <a:t>‹#›</a:t>
            </a:fld>
            <a:endParaRPr lang="ru-RU"/>
          </a:p>
        </p:txBody>
      </p:sp>
    </p:spTree>
    <p:extLst>
      <p:ext uri="{BB962C8B-B14F-4D97-AF65-F5344CB8AC3E}">
        <p14:creationId xmlns:p14="http://schemas.microsoft.com/office/powerpoint/2010/main" val="1254078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6C9B02-2C97-452E-A66E-D99602A3E84E}" type="datetimeFigureOut">
              <a:rPr lang="ru-RU" smtClean="0"/>
              <a:t>05.04.2018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37D35ABC-0913-4CA5-989E-6D0FB03C1F3D}" type="slidenum">
              <a:rPr lang="ru-RU" smtClean="0"/>
              <a:t>‹#›</a:t>
            </a:fld>
            <a:endParaRPr lang="ru-RU"/>
          </a:p>
        </p:txBody>
      </p:sp>
    </p:spTree>
    <p:extLst>
      <p:ext uri="{BB962C8B-B14F-4D97-AF65-F5344CB8AC3E}">
        <p14:creationId xmlns:p14="http://schemas.microsoft.com/office/powerpoint/2010/main" val="4025125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ru-RU"/>
              <a:t>Образец заголовка</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Date Placeholder 4"/>
          <p:cNvSpPr>
            <a:spLocks noGrp="1"/>
          </p:cNvSpPr>
          <p:nvPr>
            <p:ph type="dt" sz="half" idx="10"/>
          </p:nvPr>
        </p:nvSpPr>
        <p:spPr/>
        <p:txBody>
          <a:bodyPr/>
          <a:lstStyle/>
          <a:p>
            <a:fld id="{656C9B02-2C97-452E-A66E-D99602A3E84E}" type="datetimeFigureOut">
              <a:rPr lang="ru-RU" smtClean="0"/>
              <a:t>05.04.2018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7D35ABC-0913-4CA5-989E-6D0FB03C1F3D}" type="slidenum">
              <a:rPr lang="ru-RU" smtClean="0"/>
              <a:t>‹#›</a:t>
            </a:fld>
            <a:endParaRPr lang="ru-RU"/>
          </a:p>
        </p:txBody>
      </p:sp>
    </p:spTree>
    <p:extLst>
      <p:ext uri="{BB962C8B-B14F-4D97-AF65-F5344CB8AC3E}">
        <p14:creationId xmlns:p14="http://schemas.microsoft.com/office/powerpoint/2010/main" val="4245751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Date Placeholder 4"/>
          <p:cNvSpPr>
            <a:spLocks noGrp="1"/>
          </p:cNvSpPr>
          <p:nvPr>
            <p:ph type="dt" sz="half" idx="10"/>
          </p:nvPr>
        </p:nvSpPr>
        <p:spPr/>
        <p:txBody>
          <a:bodyPr/>
          <a:lstStyle/>
          <a:p>
            <a:fld id="{656C9B02-2C97-452E-A66E-D99602A3E84E}" type="datetimeFigureOut">
              <a:rPr lang="ru-RU" smtClean="0"/>
              <a:t>05.04.2018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7D35ABC-0913-4CA5-989E-6D0FB03C1F3D}" type="slidenum">
              <a:rPr lang="ru-RU" smtClean="0"/>
              <a:t>‹#›</a:t>
            </a:fld>
            <a:endParaRPr lang="ru-RU"/>
          </a:p>
        </p:txBody>
      </p:sp>
    </p:spTree>
    <p:extLst>
      <p:ext uri="{BB962C8B-B14F-4D97-AF65-F5344CB8AC3E}">
        <p14:creationId xmlns:p14="http://schemas.microsoft.com/office/powerpoint/2010/main" val="3286384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56C9B02-2C97-452E-A66E-D99602A3E84E}" type="datetimeFigureOut">
              <a:rPr lang="ru-RU" smtClean="0"/>
              <a:t>05.04.2018</a:t>
            </a:fld>
            <a:endParaRPr lang="ru-RU"/>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7D35ABC-0913-4CA5-989E-6D0FB03C1F3D}" type="slidenum">
              <a:rPr lang="ru-RU" smtClean="0"/>
              <a:t>‹#›</a:t>
            </a:fld>
            <a:endParaRPr lang="ru-RU"/>
          </a:p>
        </p:txBody>
      </p:sp>
    </p:spTree>
    <p:extLst>
      <p:ext uri="{BB962C8B-B14F-4D97-AF65-F5344CB8AC3E}">
        <p14:creationId xmlns:p14="http://schemas.microsoft.com/office/powerpoint/2010/main" val="16717844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png"/><Relationship Id="rId7"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png"/><Relationship Id="rId7"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png"/><Relationship Id="rId7"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50.jpeg"/><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1.png"/><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5DA8C21-F8DA-44DE-82CC-1AA799FBD396}"/>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xmlns="" id="{78C2134D-4CB7-47C8-AD1B-EC85817D0EF4}"/>
              </a:ext>
            </a:extLst>
          </p:cNvPr>
          <p:cNvSpPr>
            <a:spLocks noGrp="1"/>
          </p:cNvSpPr>
          <p:nvPr>
            <p:ph idx="1"/>
          </p:nvPr>
        </p:nvSpPr>
        <p:spPr/>
        <p:txBody>
          <a:bodyPr/>
          <a:lstStyle/>
          <a:p>
            <a:endParaRPr lang="ru-RU"/>
          </a:p>
        </p:txBody>
      </p:sp>
      <p:pic>
        <p:nvPicPr>
          <p:cNvPr id="4" name="Рисунок 3">
            <a:extLst>
              <a:ext uri="{FF2B5EF4-FFF2-40B4-BE49-F238E27FC236}">
                <a16:creationId xmlns:a16="http://schemas.microsoft.com/office/drawing/2014/main" xmlns="" id="{63D06892-BAEB-4EA5-87E7-0CB0EFBCDB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xmlns="" id="{5D705AD1-750D-4045-A9D4-6C7E4B79B084}"/>
              </a:ext>
            </a:extLst>
          </p:cNvPr>
          <p:cNvSpPr txBox="1"/>
          <p:nvPr/>
        </p:nvSpPr>
        <p:spPr>
          <a:xfrm>
            <a:off x="1219953" y="2205306"/>
            <a:ext cx="2842495" cy="984885"/>
          </a:xfrm>
          <a:prstGeom prst="rect">
            <a:avLst/>
          </a:prstGeom>
          <a:noFill/>
        </p:spPr>
        <p:txBody>
          <a:bodyPr wrap="square" lIns="0" tIns="0" rIns="0" bIns="0" rtlCol="0">
            <a:spAutoFit/>
          </a:bodyPr>
          <a:lstStyle/>
          <a:p>
            <a:r>
              <a:rPr lang="de-DE" sz="3200" dirty="0">
                <a:solidFill>
                  <a:schemeClr val="bg1"/>
                </a:solidFill>
                <a:latin typeface="Ghostlight" panose="00000500000000000000" pitchFamily="2" charset="0"/>
              </a:rPr>
              <a:t>Christine Nöstlinger </a:t>
            </a:r>
          </a:p>
        </p:txBody>
      </p:sp>
      <p:pic>
        <p:nvPicPr>
          <p:cNvPr id="8" name="Picture 4" descr="Картинки по запросу Christine Nöstlinger">
            <a:extLst>
              <a:ext uri="{FF2B5EF4-FFF2-40B4-BE49-F238E27FC236}">
                <a16:creationId xmlns:a16="http://schemas.microsoft.com/office/drawing/2014/main" xmlns="" id="{9E81AE93-B945-4D8F-AB8B-5339D818CA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338962" y="1370266"/>
            <a:ext cx="3328171" cy="2654964"/>
          </a:xfrm>
          <a:prstGeom prst="parallelogram">
            <a:avLst>
              <a:gd name="adj" fmla="val 36910"/>
            </a:avLst>
          </a:prstGeom>
          <a:noFill/>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xmlns="" id="{E45FE04E-0728-41CA-8DD9-86D23C37A2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2000" y="0"/>
            <a:ext cx="1152000" cy="252000"/>
          </a:xfrm>
          <a:prstGeom prst="rect">
            <a:avLst/>
          </a:prstGeom>
        </p:spPr>
      </p:pic>
    </p:spTree>
    <p:extLst>
      <p:ext uri="{BB962C8B-B14F-4D97-AF65-F5344CB8AC3E}">
        <p14:creationId xmlns:p14="http://schemas.microsoft.com/office/powerpoint/2010/main" val="322380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Картинки по запросу Christine Nöstlinger &quot;Die feuerrote Friederike&quot;">
            <a:extLst>
              <a:ext uri="{FF2B5EF4-FFF2-40B4-BE49-F238E27FC236}">
                <a16:creationId xmlns:a16="http://schemas.microsoft.com/office/drawing/2014/main" xmlns="" id="{45191C89-A8C1-4186-BD5F-0218CFB363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320115" y="0"/>
            <a:ext cx="3823885"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xmlns="" id="{6F29B33C-A822-45CF-A92C-21BB9AC9C2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2000" y="0"/>
            <a:ext cx="1152000" cy="252000"/>
          </a:xfrm>
          <a:prstGeom prst="rect">
            <a:avLst/>
          </a:prstGeom>
        </p:spPr>
      </p:pic>
      <p:sp>
        <p:nvSpPr>
          <p:cNvPr id="2" name="Прямоугольник 1">
            <a:extLst>
              <a:ext uri="{FF2B5EF4-FFF2-40B4-BE49-F238E27FC236}">
                <a16:creationId xmlns:a16="http://schemas.microsoft.com/office/drawing/2014/main" xmlns="" id="{43DDD135-2D9E-405B-A40A-D43A68FC9FF5}"/>
              </a:ext>
            </a:extLst>
          </p:cNvPr>
          <p:cNvSpPr/>
          <p:nvPr/>
        </p:nvSpPr>
        <p:spPr>
          <a:xfrm>
            <a:off x="358775" y="411163"/>
            <a:ext cx="2622834" cy="523220"/>
          </a:xfrm>
          <a:prstGeom prst="rect">
            <a:avLst/>
          </a:prstGeom>
        </p:spPr>
        <p:txBody>
          <a:bodyPr wrap="none">
            <a:spAutoFit/>
          </a:bodyPr>
          <a:lstStyle/>
          <a:p>
            <a:r>
              <a:rPr lang="de-DE" sz="2800" dirty="0">
                <a:solidFill>
                  <a:srgbClr val="CC2944"/>
                </a:solidFill>
                <a:latin typeface="+mj-lt"/>
                <a:ea typeface="Calibri" panose="020F0502020204030204" pitchFamily="34" charset="0"/>
                <a:cs typeface="Times New Roman" panose="02020603050405020304" pitchFamily="18" charset="0"/>
              </a:rPr>
              <a:t>Kinderbuch </a:t>
            </a:r>
            <a:endParaRPr lang="de-DE" sz="2800" dirty="0">
              <a:solidFill>
                <a:srgbClr val="CC2944"/>
              </a:solidFill>
              <a:latin typeface="+mj-lt"/>
            </a:endParaRPr>
          </a:p>
        </p:txBody>
      </p:sp>
      <p:sp>
        <p:nvSpPr>
          <p:cNvPr id="5" name="Прямоугольник 4">
            <a:extLst>
              <a:ext uri="{FF2B5EF4-FFF2-40B4-BE49-F238E27FC236}">
                <a16:creationId xmlns:a16="http://schemas.microsoft.com/office/drawing/2014/main" xmlns="" id="{C9CF9FB0-F40F-415B-9031-0065823C6DF0}"/>
              </a:ext>
            </a:extLst>
          </p:cNvPr>
          <p:cNvSpPr/>
          <p:nvPr/>
        </p:nvSpPr>
        <p:spPr>
          <a:xfrm>
            <a:off x="358775" y="1228137"/>
            <a:ext cx="2153154" cy="400110"/>
          </a:xfrm>
          <a:prstGeom prst="rect">
            <a:avLst/>
          </a:prstGeom>
        </p:spPr>
        <p:txBody>
          <a:bodyPr wrap="none">
            <a:spAutoFit/>
          </a:bodyPr>
          <a:lstStyle/>
          <a:p>
            <a:r>
              <a:rPr lang="de-DE" sz="1600" dirty="0">
                <a:ea typeface="Calibri" panose="020F0502020204030204" pitchFamily="34" charset="0"/>
                <a:cs typeface="Times New Roman" panose="02020603050405020304" pitchFamily="18" charset="0"/>
              </a:rPr>
              <a:t>Erscheinung: </a:t>
            </a:r>
            <a:r>
              <a:rPr lang="de-DE" sz="2000" dirty="0">
                <a:latin typeface="+mj-lt"/>
                <a:ea typeface="Calibri" panose="020F0502020204030204" pitchFamily="34" charset="0"/>
                <a:cs typeface="Times New Roman" panose="02020603050405020304" pitchFamily="18" charset="0"/>
              </a:rPr>
              <a:t>1970 </a:t>
            </a:r>
            <a:endParaRPr lang="de-DE" sz="2000" dirty="0">
              <a:latin typeface="+mj-lt"/>
            </a:endParaRPr>
          </a:p>
        </p:txBody>
      </p:sp>
      <p:sp>
        <p:nvSpPr>
          <p:cNvPr id="9" name="Прямоугольник 8">
            <a:extLst>
              <a:ext uri="{FF2B5EF4-FFF2-40B4-BE49-F238E27FC236}">
                <a16:creationId xmlns:a16="http://schemas.microsoft.com/office/drawing/2014/main" xmlns="" id="{519B4228-7993-4C2B-B3CF-CA0AB9271524}"/>
              </a:ext>
            </a:extLst>
          </p:cNvPr>
          <p:cNvSpPr/>
          <p:nvPr/>
        </p:nvSpPr>
        <p:spPr>
          <a:xfrm>
            <a:off x="0" y="2571750"/>
            <a:ext cx="2812648" cy="830997"/>
          </a:xfrm>
          <a:prstGeom prst="rect">
            <a:avLst/>
          </a:prstGeom>
          <a:solidFill>
            <a:srgbClr val="FFD919"/>
          </a:solidFill>
          <a:ln>
            <a:noFill/>
          </a:ln>
        </p:spPr>
        <p:txBody>
          <a:bodyPr wrap="square">
            <a:spAutoFit/>
          </a:bodyPr>
          <a:lstStyle/>
          <a:p>
            <a:pPr algn="ctr">
              <a:spcAft>
                <a:spcPts val="0"/>
              </a:spcAft>
            </a:pPr>
            <a:r>
              <a:rPr lang="de-DE" sz="1600" dirty="0">
                <a:ea typeface="Times New Roman" panose="02020603050405020304" pitchFamily="18" charset="0"/>
              </a:rPr>
              <a:t>Die Illustrationen stammten von ihrer älteren Tochter Barbara.  </a:t>
            </a:r>
            <a:endParaRPr lang="ru-RU" sz="1400" dirty="0">
              <a:effectLst/>
              <a:ea typeface="Times New Roman" panose="02020603050405020304" pitchFamily="18" charset="0"/>
            </a:endParaRPr>
          </a:p>
        </p:txBody>
      </p:sp>
    </p:spTree>
    <p:extLst>
      <p:ext uri="{BB962C8B-B14F-4D97-AF65-F5344CB8AC3E}">
        <p14:creationId xmlns:p14="http://schemas.microsoft.com/office/powerpoint/2010/main" val="99569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barn(inVertical)">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Картинки по запросу Christine Nöstlinger">
            <a:extLst>
              <a:ext uri="{FF2B5EF4-FFF2-40B4-BE49-F238E27FC236}">
                <a16:creationId xmlns:a16="http://schemas.microsoft.com/office/drawing/2014/main" xmlns="" id="{022608FF-945F-4516-B71A-3FAAC55C46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0115" y="0"/>
            <a:ext cx="3852863"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a:extLst>
              <a:ext uri="{FF2B5EF4-FFF2-40B4-BE49-F238E27FC236}">
                <a16:creationId xmlns:a16="http://schemas.microsoft.com/office/drawing/2014/main" xmlns="" id="{486695EE-9062-406B-9665-691613FD80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2000" y="0"/>
            <a:ext cx="1152000" cy="252000"/>
          </a:xfrm>
          <a:prstGeom prst="rect">
            <a:avLst/>
          </a:prstGeom>
        </p:spPr>
      </p:pic>
      <p:grpSp>
        <p:nvGrpSpPr>
          <p:cNvPr id="10" name="Группа 9">
            <a:extLst>
              <a:ext uri="{FF2B5EF4-FFF2-40B4-BE49-F238E27FC236}">
                <a16:creationId xmlns:a16="http://schemas.microsoft.com/office/drawing/2014/main" xmlns="" id="{C6E444AA-8174-4D77-B9D0-581C800065B4}"/>
              </a:ext>
            </a:extLst>
          </p:cNvPr>
          <p:cNvGrpSpPr/>
          <p:nvPr/>
        </p:nvGrpSpPr>
        <p:grpSpPr>
          <a:xfrm>
            <a:off x="1130279" y="2617286"/>
            <a:ext cx="2968566" cy="2526214"/>
            <a:chOff x="586269" y="1551838"/>
            <a:chExt cx="2968566" cy="2526214"/>
          </a:xfrm>
        </p:grpSpPr>
        <p:grpSp>
          <p:nvGrpSpPr>
            <p:cNvPr id="9" name="Группа 8">
              <a:extLst>
                <a:ext uri="{FF2B5EF4-FFF2-40B4-BE49-F238E27FC236}">
                  <a16:creationId xmlns:a16="http://schemas.microsoft.com/office/drawing/2014/main" xmlns="" id="{2CE83C12-A05D-4ADA-ADAE-67604D5A216C}"/>
                </a:ext>
              </a:extLst>
            </p:cNvPr>
            <p:cNvGrpSpPr/>
            <p:nvPr/>
          </p:nvGrpSpPr>
          <p:grpSpPr>
            <a:xfrm>
              <a:off x="586269" y="1551838"/>
              <a:ext cx="2968566" cy="2526214"/>
              <a:chOff x="19109" y="1947157"/>
              <a:chExt cx="2968566" cy="2526214"/>
            </a:xfrm>
          </p:grpSpPr>
          <p:pic>
            <p:nvPicPr>
              <p:cNvPr id="6" name="Рисунок 5">
                <a:extLst>
                  <a:ext uri="{FF2B5EF4-FFF2-40B4-BE49-F238E27FC236}">
                    <a16:creationId xmlns:a16="http://schemas.microsoft.com/office/drawing/2014/main" xmlns="" id="{8448C0D4-2881-4327-ABF1-932E3909A943}"/>
                  </a:ext>
                </a:extLst>
              </p:cNvPr>
              <p:cNvPicPr>
                <a:picLocks noChangeAspect="1"/>
              </p:cNvPicPr>
              <p:nvPr/>
            </p:nvPicPr>
            <p:blipFill rotWithShape="1">
              <a:blip r:embed="rId5">
                <a:extLst>
                  <a:ext uri="{28A0092B-C50C-407E-A947-70E740481C1C}">
                    <a14:useLocalDpi xmlns:a14="http://schemas.microsoft.com/office/drawing/2010/main" val="0"/>
                  </a:ext>
                </a:extLst>
              </a:blip>
              <a:srcRect b="28218"/>
              <a:stretch/>
            </p:blipFill>
            <p:spPr>
              <a:xfrm>
                <a:off x="19110" y="1947157"/>
                <a:ext cx="2968565" cy="2130895"/>
              </a:xfrm>
              <a:prstGeom prst="rect">
                <a:avLst/>
              </a:prstGeom>
            </p:spPr>
          </p:pic>
          <p:sp>
            <p:nvSpPr>
              <p:cNvPr id="8" name="Прямоугольник: скругленные углы 7">
                <a:extLst>
                  <a:ext uri="{FF2B5EF4-FFF2-40B4-BE49-F238E27FC236}">
                    <a16:creationId xmlns:a16="http://schemas.microsoft.com/office/drawing/2014/main" xmlns="" id="{F7929624-E54C-4BFC-A7E3-CDC238E3B477}"/>
                  </a:ext>
                </a:extLst>
              </p:cNvPr>
              <p:cNvSpPr/>
              <p:nvPr/>
            </p:nvSpPr>
            <p:spPr>
              <a:xfrm>
                <a:off x="19109" y="3875251"/>
                <a:ext cx="2968565" cy="598120"/>
              </a:xfrm>
              <a:prstGeom prst="roundRect">
                <a:avLst/>
              </a:prstGeom>
              <a:solidFill>
                <a:srgbClr val="E6BE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7" name="Прямоугольник 6">
              <a:extLst>
                <a:ext uri="{FF2B5EF4-FFF2-40B4-BE49-F238E27FC236}">
                  <a16:creationId xmlns:a16="http://schemas.microsoft.com/office/drawing/2014/main" xmlns="" id="{ED6FC68F-0C85-4985-AFE0-75A70499FEB6}"/>
                </a:ext>
              </a:extLst>
            </p:cNvPr>
            <p:cNvSpPr/>
            <p:nvPr/>
          </p:nvSpPr>
          <p:spPr>
            <a:xfrm>
              <a:off x="1014011" y="3548159"/>
              <a:ext cx="2113079" cy="461665"/>
            </a:xfrm>
            <a:prstGeom prst="rect">
              <a:avLst/>
            </a:prstGeom>
          </p:spPr>
          <p:txBody>
            <a:bodyPr wrap="none">
              <a:spAutoFit/>
            </a:bodyPr>
            <a:lstStyle/>
            <a:p>
              <a:r>
                <a:rPr lang="de-DE" sz="2400" dirty="0">
                  <a:solidFill>
                    <a:schemeClr val="bg1"/>
                  </a:solidFill>
                  <a:latin typeface="+mj-lt"/>
                  <a:ea typeface="Calibri" panose="020F0502020204030204" pitchFamily="34" charset="0"/>
                </a:rPr>
                <a:t>100 Bücher </a:t>
              </a:r>
              <a:endParaRPr lang="de-DE" sz="2400" dirty="0">
                <a:solidFill>
                  <a:schemeClr val="bg1"/>
                </a:solidFill>
                <a:latin typeface="+mj-lt"/>
              </a:endParaRPr>
            </a:p>
          </p:txBody>
        </p:sp>
      </p:grpSp>
      <p:sp>
        <p:nvSpPr>
          <p:cNvPr id="11" name="Прямоугольник 10">
            <a:extLst>
              <a:ext uri="{FF2B5EF4-FFF2-40B4-BE49-F238E27FC236}">
                <a16:creationId xmlns:a16="http://schemas.microsoft.com/office/drawing/2014/main" xmlns="" id="{295B6DEC-0DF5-4413-B9E4-DFBE8DB69861}"/>
              </a:ext>
            </a:extLst>
          </p:cNvPr>
          <p:cNvSpPr/>
          <p:nvPr/>
        </p:nvSpPr>
        <p:spPr>
          <a:xfrm>
            <a:off x="0" y="977356"/>
            <a:ext cx="3576577" cy="1127296"/>
          </a:xfrm>
          <a:prstGeom prst="rect">
            <a:avLst/>
          </a:prstGeom>
          <a:solidFill>
            <a:srgbClr val="FFD919"/>
          </a:solidFill>
          <a:ln>
            <a:noFill/>
          </a:ln>
        </p:spPr>
        <p:txBody>
          <a:bodyPr wrap="square">
            <a:spAutoFit/>
          </a:bodyPr>
          <a:lstStyle/>
          <a:p>
            <a:pPr algn="ctr">
              <a:lnSpc>
                <a:spcPct val="107000"/>
              </a:lnSpc>
              <a:spcAft>
                <a:spcPts val="0"/>
              </a:spcAft>
            </a:pPr>
            <a:r>
              <a:rPr lang="de-DE" sz="1600" dirty="0">
                <a:ea typeface="Calibri" panose="020F0502020204030204" pitchFamily="34" charset="0"/>
                <a:cs typeface="Times New Roman" panose="02020603050405020304" pitchFamily="18" charset="0"/>
              </a:rPr>
              <a:t>Eine ihrer bekanntesten Figuren ist der </a:t>
            </a:r>
            <a:r>
              <a:rPr lang="de-DE" sz="1600" dirty="0">
                <a:solidFill>
                  <a:srgbClr val="CC2944"/>
                </a:solidFill>
                <a:ea typeface="Calibri" panose="020F0502020204030204" pitchFamily="34" charset="0"/>
                <a:cs typeface="Times New Roman" panose="02020603050405020304" pitchFamily="18" charset="0"/>
              </a:rPr>
              <a:t>Franz</a:t>
            </a:r>
            <a:r>
              <a:rPr lang="de-DE" sz="1600" dirty="0">
                <a:ea typeface="Calibri" panose="020F0502020204030204" pitchFamily="34" charset="0"/>
                <a:cs typeface="Times New Roman" panose="02020603050405020304" pitchFamily="18" charset="0"/>
              </a:rPr>
              <a:t>, der mit seinem Charme zum Liebling der Leseanfänger geworden ist. </a:t>
            </a:r>
            <a:endParaRPr lang="ru-RU" sz="12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76432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xmlns="" id="{940F0DF0-EF79-4144-B47B-8D748DF412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2000" y="0"/>
            <a:ext cx="1152000" cy="252000"/>
          </a:xfrm>
          <a:prstGeom prst="rect">
            <a:avLst/>
          </a:prstGeom>
        </p:spPr>
      </p:pic>
      <p:pic>
        <p:nvPicPr>
          <p:cNvPr id="5124" name="Picture 4" descr="Картинки по запросу Christine Nöstlinger Wir pfeifen auf den Gurkenkönig">
            <a:extLst>
              <a:ext uri="{FF2B5EF4-FFF2-40B4-BE49-F238E27FC236}">
                <a16:creationId xmlns:a16="http://schemas.microsoft.com/office/drawing/2014/main" xmlns="" id="{8F29D2A3-110C-46EC-B813-9609545BB8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1970" y="1307939"/>
            <a:ext cx="2583255" cy="34740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Картинки по запросу Christine Nöstlinger &quot;Die feuerrote Friederike&quot;">
            <a:extLst>
              <a:ext uri="{FF2B5EF4-FFF2-40B4-BE49-F238E27FC236}">
                <a16:creationId xmlns:a16="http://schemas.microsoft.com/office/drawing/2014/main" xmlns="" id="{0B71C506-B51F-4B66-90FC-541C9CDFB70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360420" y="1307939"/>
            <a:ext cx="2663767" cy="3459324"/>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a:extLst>
              <a:ext uri="{FF2B5EF4-FFF2-40B4-BE49-F238E27FC236}">
                <a16:creationId xmlns:a16="http://schemas.microsoft.com/office/drawing/2014/main" xmlns="" id="{96AAAF3A-4D1C-439C-8133-12EF6687466B}"/>
              </a:ext>
            </a:extLst>
          </p:cNvPr>
          <p:cNvSpPr/>
          <p:nvPr/>
        </p:nvSpPr>
        <p:spPr>
          <a:xfrm>
            <a:off x="3276600" y="756562"/>
            <a:ext cx="2596983" cy="4044377"/>
          </a:xfrm>
          <a:prstGeom prst="rect">
            <a:avLst/>
          </a:prstGeom>
          <a:solidFill>
            <a:srgbClr val="FFD919"/>
          </a:solidFill>
          <a:ln>
            <a:noFill/>
          </a:ln>
        </p:spPr>
        <p:txBody>
          <a:bodyPr wrap="square">
            <a:spAutoFit/>
          </a:bodyPr>
          <a:lstStyle/>
          <a:p>
            <a:pPr algn="ctr">
              <a:lnSpc>
                <a:spcPct val="107000"/>
              </a:lnSpc>
              <a:spcAft>
                <a:spcPts val="0"/>
              </a:spcAft>
            </a:pPr>
            <a:endParaRPr lang="de-DE" sz="1600" dirty="0">
              <a:ea typeface="Calibri" panose="020F0502020204030204" pitchFamily="34" charset="0"/>
              <a:cs typeface="Times New Roman" panose="02020603050405020304" pitchFamily="18" charset="0"/>
            </a:endParaRPr>
          </a:p>
          <a:p>
            <a:pPr algn="ctr">
              <a:lnSpc>
                <a:spcPct val="107000"/>
              </a:lnSpc>
              <a:spcAft>
                <a:spcPts val="0"/>
              </a:spcAft>
            </a:pPr>
            <a:endParaRPr lang="de-DE" sz="1600" dirty="0">
              <a:ea typeface="Calibri" panose="020F0502020204030204" pitchFamily="34" charset="0"/>
              <a:cs typeface="Times New Roman" panose="02020603050405020304" pitchFamily="18" charset="0"/>
            </a:endParaRPr>
          </a:p>
          <a:p>
            <a:pPr algn="ctr">
              <a:lnSpc>
                <a:spcPct val="107000"/>
              </a:lnSpc>
              <a:spcAft>
                <a:spcPts val="0"/>
              </a:spcAft>
            </a:pPr>
            <a:endParaRPr lang="de-DE" sz="1600" dirty="0">
              <a:ea typeface="Calibri" panose="020F0502020204030204" pitchFamily="34" charset="0"/>
              <a:cs typeface="Times New Roman" panose="02020603050405020304" pitchFamily="18" charset="0"/>
            </a:endParaRPr>
          </a:p>
          <a:p>
            <a:pPr algn="ctr">
              <a:lnSpc>
                <a:spcPct val="107000"/>
              </a:lnSpc>
              <a:spcAft>
                <a:spcPts val="0"/>
              </a:spcAft>
            </a:pPr>
            <a:endParaRPr lang="de-DE" sz="1600" dirty="0">
              <a:ea typeface="Calibri" panose="020F0502020204030204" pitchFamily="34" charset="0"/>
              <a:cs typeface="Times New Roman" panose="02020603050405020304" pitchFamily="18" charset="0"/>
            </a:endParaRPr>
          </a:p>
          <a:p>
            <a:pPr algn="ctr">
              <a:lnSpc>
                <a:spcPct val="107000"/>
              </a:lnSpc>
              <a:spcAft>
                <a:spcPts val="0"/>
              </a:spcAft>
            </a:pPr>
            <a:endParaRPr lang="de-DE" sz="1600" dirty="0">
              <a:ea typeface="Calibri" panose="020F0502020204030204" pitchFamily="34" charset="0"/>
              <a:cs typeface="Times New Roman" panose="02020603050405020304" pitchFamily="18" charset="0"/>
            </a:endParaRPr>
          </a:p>
          <a:p>
            <a:pPr algn="ctr">
              <a:lnSpc>
                <a:spcPct val="107000"/>
              </a:lnSpc>
              <a:spcAft>
                <a:spcPts val="0"/>
              </a:spcAft>
            </a:pPr>
            <a:endParaRPr lang="de-DE" sz="1600" dirty="0">
              <a:ea typeface="Calibri" panose="020F0502020204030204" pitchFamily="34" charset="0"/>
              <a:cs typeface="Times New Roman" panose="02020603050405020304" pitchFamily="18" charset="0"/>
            </a:endParaRPr>
          </a:p>
          <a:p>
            <a:pPr algn="ctr">
              <a:lnSpc>
                <a:spcPct val="107000"/>
              </a:lnSpc>
              <a:spcAft>
                <a:spcPts val="0"/>
              </a:spcAft>
            </a:pPr>
            <a:endParaRPr lang="de-DE" sz="1600" dirty="0">
              <a:ea typeface="Calibri" panose="020F0502020204030204" pitchFamily="34" charset="0"/>
              <a:cs typeface="Times New Roman" panose="02020603050405020304" pitchFamily="18" charset="0"/>
            </a:endParaRPr>
          </a:p>
          <a:p>
            <a:pPr algn="ctr">
              <a:lnSpc>
                <a:spcPct val="107000"/>
              </a:lnSpc>
              <a:spcAft>
                <a:spcPts val="0"/>
              </a:spcAft>
            </a:pPr>
            <a:endParaRPr lang="de-DE" sz="1600" dirty="0">
              <a:ea typeface="Calibri" panose="020F0502020204030204" pitchFamily="34" charset="0"/>
              <a:cs typeface="Times New Roman" panose="02020603050405020304" pitchFamily="18" charset="0"/>
            </a:endParaRPr>
          </a:p>
          <a:p>
            <a:pPr algn="ctr">
              <a:lnSpc>
                <a:spcPct val="107000"/>
              </a:lnSpc>
              <a:spcAft>
                <a:spcPts val="0"/>
              </a:spcAft>
            </a:pPr>
            <a:endParaRPr lang="de-DE" sz="1600" dirty="0">
              <a:ea typeface="Calibri" panose="020F0502020204030204" pitchFamily="34" charset="0"/>
              <a:cs typeface="Times New Roman" panose="02020603050405020304" pitchFamily="18" charset="0"/>
            </a:endParaRPr>
          </a:p>
          <a:p>
            <a:pPr algn="ctr">
              <a:lnSpc>
                <a:spcPct val="107000"/>
              </a:lnSpc>
              <a:spcAft>
                <a:spcPts val="0"/>
              </a:spcAft>
            </a:pPr>
            <a:endParaRPr lang="de-DE" sz="1600" dirty="0">
              <a:ea typeface="Calibri" panose="020F0502020204030204" pitchFamily="34" charset="0"/>
              <a:cs typeface="Times New Roman" panose="02020603050405020304" pitchFamily="18" charset="0"/>
            </a:endParaRPr>
          </a:p>
          <a:p>
            <a:pPr algn="ctr">
              <a:lnSpc>
                <a:spcPct val="107000"/>
              </a:lnSpc>
              <a:spcAft>
                <a:spcPts val="0"/>
              </a:spcAft>
            </a:pPr>
            <a:endParaRPr lang="de-DE" sz="1600" dirty="0">
              <a:ea typeface="Calibri" panose="020F0502020204030204" pitchFamily="34" charset="0"/>
              <a:cs typeface="Times New Roman" panose="02020603050405020304" pitchFamily="18" charset="0"/>
            </a:endParaRPr>
          </a:p>
          <a:p>
            <a:pPr algn="ctr">
              <a:lnSpc>
                <a:spcPct val="107000"/>
              </a:lnSpc>
              <a:spcAft>
                <a:spcPts val="0"/>
              </a:spcAft>
            </a:pPr>
            <a:endParaRPr lang="de-DE" sz="1600" dirty="0">
              <a:ea typeface="Calibri" panose="020F0502020204030204" pitchFamily="34" charset="0"/>
              <a:cs typeface="Times New Roman" panose="02020603050405020304" pitchFamily="18" charset="0"/>
            </a:endParaRPr>
          </a:p>
          <a:p>
            <a:pPr algn="ctr">
              <a:lnSpc>
                <a:spcPct val="107000"/>
              </a:lnSpc>
              <a:spcAft>
                <a:spcPts val="0"/>
              </a:spcAft>
            </a:pPr>
            <a:endParaRPr lang="de-DE" sz="1600" dirty="0">
              <a:ea typeface="Calibri" panose="020F0502020204030204" pitchFamily="34" charset="0"/>
              <a:cs typeface="Times New Roman" panose="02020603050405020304" pitchFamily="18" charset="0"/>
            </a:endParaRPr>
          </a:p>
          <a:p>
            <a:pPr algn="ctr">
              <a:lnSpc>
                <a:spcPct val="107000"/>
              </a:lnSpc>
              <a:spcAft>
                <a:spcPts val="0"/>
              </a:spcAft>
            </a:pPr>
            <a:endParaRPr lang="de-DE" sz="1600" dirty="0">
              <a:ea typeface="Calibri" panose="020F0502020204030204" pitchFamily="34" charset="0"/>
              <a:cs typeface="Times New Roman" panose="02020603050405020304" pitchFamily="18" charset="0"/>
            </a:endParaRPr>
          </a:p>
          <a:p>
            <a:pPr algn="ctr">
              <a:lnSpc>
                <a:spcPct val="107000"/>
              </a:lnSpc>
              <a:spcAft>
                <a:spcPts val="0"/>
              </a:spcAft>
            </a:pPr>
            <a:endParaRPr lang="de-DE" sz="1600" dirty="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xmlns="" id="{E0F15A8B-AF10-4270-9ED0-5A99FD495500}"/>
              </a:ext>
            </a:extLst>
          </p:cNvPr>
          <p:cNvSpPr txBox="1"/>
          <p:nvPr/>
        </p:nvSpPr>
        <p:spPr>
          <a:xfrm>
            <a:off x="358775" y="440281"/>
            <a:ext cx="1588897" cy="523220"/>
          </a:xfrm>
          <a:prstGeom prst="rect">
            <a:avLst/>
          </a:prstGeom>
          <a:noFill/>
        </p:spPr>
        <p:txBody>
          <a:bodyPr wrap="none" rtlCol="0">
            <a:spAutoFit/>
          </a:bodyPr>
          <a:lstStyle/>
          <a:p>
            <a:r>
              <a:rPr lang="de-DE" sz="2800" dirty="0">
                <a:solidFill>
                  <a:srgbClr val="CC2944"/>
                </a:solidFill>
                <a:latin typeface="+mj-lt"/>
              </a:rPr>
              <a:t>Bücher</a:t>
            </a:r>
          </a:p>
        </p:txBody>
      </p:sp>
      <p:sp>
        <p:nvSpPr>
          <p:cNvPr id="10" name="Прямоугольник 9">
            <a:extLst>
              <a:ext uri="{FF2B5EF4-FFF2-40B4-BE49-F238E27FC236}">
                <a16:creationId xmlns:a16="http://schemas.microsoft.com/office/drawing/2014/main" xmlns="" id="{C37B4125-65AD-4B7A-8298-D723A2FE8932}"/>
              </a:ext>
            </a:extLst>
          </p:cNvPr>
          <p:cNvSpPr/>
          <p:nvPr/>
        </p:nvSpPr>
        <p:spPr>
          <a:xfrm>
            <a:off x="3317707" y="885924"/>
            <a:ext cx="2555877" cy="3785652"/>
          </a:xfrm>
          <a:prstGeom prst="rect">
            <a:avLst/>
          </a:prstGeom>
        </p:spPr>
        <p:txBody>
          <a:bodyPr wrap="square">
            <a:spAutoFit/>
          </a:bodyPr>
          <a:lstStyle/>
          <a:p>
            <a:pPr algn="ctr"/>
            <a:r>
              <a:rPr lang="de-DE" sz="1600" dirty="0"/>
              <a:t>Ihre Erzählungen zeichnen sich durch eine Sprache aus, die nah an der jeweiligen Zielgruppe ist, thematisch verarbeitet sie Alltagsgeschehen. Immer wieder tauchen aber auch das Aufbegehren gegenüber jeglicher Art von Autorität auf, das ungenierte Ansprechen von Sexualität und anderen Tabuthemen.</a:t>
            </a:r>
          </a:p>
        </p:txBody>
      </p:sp>
    </p:spTree>
    <p:extLst>
      <p:ext uri="{BB962C8B-B14F-4D97-AF65-F5344CB8AC3E}">
        <p14:creationId xmlns:p14="http://schemas.microsoft.com/office/powerpoint/2010/main" val="324785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barn(outHorizontal)">
                                      <p:cBhvr>
                                        <p:cTn id="12" dur="500"/>
                                        <p:tgtEl>
                                          <p:spTgt spid="51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wipe(up)">
                                      <p:cBhvr>
                                        <p:cTn id="21" dur="1125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xmlns="" id="{940F0DF0-EF79-4144-B47B-8D748DF412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2000" y="0"/>
            <a:ext cx="1152000" cy="252000"/>
          </a:xfrm>
          <a:prstGeom prst="rect">
            <a:avLst/>
          </a:prstGeom>
        </p:spPr>
      </p:pic>
      <p:sp>
        <p:nvSpPr>
          <p:cNvPr id="8" name="TextBox 7">
            <a:extLst>
              <a:ext uri="{FF2B5EF4-FFF2-40B4-BE49-F238E27FC236}">
                <a16:creationId xmlns:a16="http://schemas.microsoft.com/office/drawing/2014/main" xmlns="" id="{E0F15A8B-AF10-4270-9ED0-5A99FD495500}"/>
              </a:ext>
            </a:extLst>
          </p:cNvPr>
          <p:cNvSpPr txBox="1"/>
          <p:nvPr/>
        </p:nvSpPr>
        <p:spPr>
          <a:xfrm>
            <a:off x="3311525" y="421026"/>
            <a:ext cx="4842992" cy="523220"/>
          </a:xfrm>
          <a:prstGeom prst="rect">
            <a:avLst/>
          </a:prstGeom>
          <a:noFill/>
        </p:spPr>
        <p:txBody>
          <a:bodyPr wrap="none" rtlCol="0">
            <a:spAutoFit/>
          </a:bodyPr>
          <a:lstStyle/>
          <a:p>
            <a:r>
              <a:rPr lang="de-DE" sz="2800" dirty="0">
                <a:solidFill>
                  <a:srgbClr val="CC2944"/>
                </a:solidFill>
                <a:latin typeface="+mj-lt"/>
              </a:rPr>
              <a:t>Füllt diesen Lückentext!</a:t>
            </a:r>
          </a:p>
        </p:txBody>
      </p:sp>
      <p:sp>
        <p:nvSpPr>
          <p:cNvPr id="2" name="Прямоугольник 1">
            <a:extLst>
              <a:ext uri="{FF2B5EF4-FFF2-40B4-BE49-F238E27FC236}">
                <a16:creationId xmlns:a16="http://schemas.microsoft.com/office/drawing/2014/main" xmlns="" id="{60CD4EB0-AAF0-48FB-877A-7A070EB16B6D}"/>
              </a:ext>
            </a:extLst>
          </p:cNvPr>
          <p:cNvSpPr/>
          <p:nvPr/>
        </p:nvSpPr>
        <p:spPr>
          <a:xfrm>
            <a:off x="3311525" y="1285258"/>
            <a:ext cx="5473700" cy="3253968"/>
          </a:xfrm>
          <a:prstGeom prst="rect">
            <a:avLst/>
          </a:prstGeom>
        </p:spPr>
        <p:txBody>
          <a:bodyPr wrap="square">
            <a:spAutoFit/>
          </a:bodyPr>
          <a:lstStyle/>
          <a:p>
            <a:pPr>
              <a:lnSpc>
                <a:spcPct val="107000"/>
              </a:lnSpc>
              <a:spcAft>
                <a:spcPts val="0"/>
              </a:spcAft>
            </a:pPr>
            <a:r>
              <a:rPr lang="de-DE" sz="1600" b="1" dirty="0">
                <a:ea typeface="Calibri" panose="020F0502020204030204" pitchFamily="34" charset="0"/>
                <a:cs typeface="Times New Roman" panose="02020603050405020304" pitchFamily="18" charset="0"/>
              </a:rPr>
              <a:t>Christine Nöstlinger</a:t>
            </a:r>
            <a:r>
              <a:rPr lang="de-DE" sz="1600" dirty="0">
                <a:ea typeface="Calibri" panose="020F0502020204030204" pitchFamily="34" charset="0"/>
                <a:cs typeface="Times New Roman" panose="02020603050405020304" pitchFamily="18" charset="0"/>
              </a:rPr>
              <a:t>, 1936 in _____ geboren, gehört zu den erfolgreichsten Kinder- und Jugendbuchautoren der Gegenwart. Sie hat mehr als ___ Bücher für alle Altersgruppen herausgebracht, phantastische und realistische, immer _____ engagierte Geschichten, die in viele ___________________ worden sind. Als ____________ ihrer phantastischen Erzählungen gilt „Konrad, das Kind aus der _________________“. Christine __________, die auch als Journalistin arbeitet und Romane, Essays, Zeitungskolumnen und Lyrik schreibt, hat viele renommierte ______________ erhalten.</a:t>
            </a:r>
            <a:endParaRPr lang="ru-RU" sz="1200" dirty="0">
              <a:effectLst/>
              <a:ea typeface="Calibri" panose="020F0502020204030204" pitchFamily="34" charset="0"/>
              <a:cs typeface="Times New Roman" panose="02020603050405020304" pitchFamily="18" charset="0"/>
            </a:endParaRPr>
          </a:p>
        </p:txBody>
      </p:sp>
      <p:pic>
        <p:nvPicPr>
          <p:cNvPr id="6148" name="Picture 4" descr="Картинки по запросу  Christine Nöstlinger">
            <a:extLst>
              <a:ext uri="{FF2B5EF4-FFF2-40B4-BE49-F238E27FC236}">
                <a16:creationId xmlns:a16="http://schemas.microsoft.com/office/drawing/2014/main" xmlns="" id="{ABA49602-6FFE-4D57-9D46-6B60445FD9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775" y="0"/>
            <a:ext cx="3854450" cy="5143500"/>
          </a:xfrm>
          <a:prstGeom prst="flowChartDelay">
            <a:avLst/>
          </a:prstGeom>
          <a:noFill/>
          <a:extLst>
            <a:ext uri="{909E8E84-426E-40DD-AFC4-6F175D3DCCD1}">
              <a14:hiddenFill xmlns:a14="http://schemas.microsoft.com/office/drawing/2010/main">
                <a:solidFill>
                  <a:srgbClr val="FFFFFF"/>
                </a:solidFill>
              </a14:hiddenFill>
            </a:ext>
          </a:extLst>
        </p:spPr>
      </p:pic>
      <p:sp>
        <p:nvSpPr>
          <p:cNvPr id="3" name="Прямоугольник 2">
            <a:extLst>
              <a:ext uri="{FF2B5EF4-FFF2-40B4-BE49-F238E27FC236}">
                <a16:creationId xmlns:a16="http://schemas.microsoft.com/office/drawing/2014/main" xmlns="" id="{277A4FAB-6A21-4C66-801F-4BE7B2E475B0}"/>
              </a:ext>
            </a:extLst>
          </p:cNvPr>
          <p:cNvSpPr/>
          <p:nvPr/>
        </p:nvSpPr>
        <p:spPr>
          <a:xfrm>
            <a:off x="6116724" y="1279618"/>
            <a:ext cx="686406" cy="338554"/>
          </a:xfrm>
          <a:prstGeom prst="rect">
            <a:avLst/>
          </a:prstGeom>
        </p:spPr>
        <p:txBody>
          <a:bodyPr wrap="none">
            <a:spAutoFit/>
          </a:bodyPr>
          <a:lstStyle/>
          <a:p>
            <a:r>
              <a:rPr lang="de-DE" sz="1600" dirty="0">
                <a:solidFill>
                  <a:srgbClr val="CC2944"/>
                </a:solidFill>
              </a:rPr>
              <a:t>Wien</a:t>
            </a:r>
          </a:p>
        </p:txBody>
      </p:sp>
      <p:sp>
        <p:nvSpPr>
          <p:cNvPr id="4" name="Прямоугольник 3">
            <a:extLst>
              <a:ext uri="{FF2B5EF4-FFF2-40B4-BE49-F238E27FC236}">
                <a16:creationId xmlns:a16="http://schemas.microsoft.com/office/drawing/2014/main" xmlns="" id="{05E93256-DA7C-4D7D-AE4B-AB29AE58349B}"/>
              </a:ext>
            </a:extLst>
          </p:cNvPr>
          <p:cNvSpPr/>
          <p:nvPr/>
        </p:nvSpPr>
        <p:spPr>
          <a:xfrm>
            <a:off x="6431084" y="1809900"/>
            <a:ext cx="519694" cy="338554"/>
          </a:xfrm>
          <a:prstGeom prst="rect">
            <a:avLst/>
          </a:prstGeom>
        </p:spPr>
        <p:txBody>
          <a:bodyPr wrap="none">
            <a:spAutoFit/>
          </a:bodyPr>
          <a:lstStyle/>
          <a:p>
            <a:r>
              <a:rPr lang="de-DE" sz="1600" dirty="0">
                <a:solidFill>
                  <a:srgbClr val="CC2944"/>
                </a:solidFill>
              </a:rPr>
              <a:t>100</a:t>
            </a:r>
          </a:p>
        </p:txBody>
      </p:sp>
      <p:sp>
        <p:nvSpPr>
          <p:cNvPr id="5" name="Прямоугольник 4">
            <a:extLst>
              <a:ext uri="{FF2B5EF4-FFF2-40B4-BE49-F238E27FC236}">
                <a16:creationId xmlns:a16="http://schemas.microsoft.com/office/drawing/2014/main" xmlns="" id="{8BDD1FAD-B268-49F1-87E7-16B1AEBAFFFB}"/>
              </a:ext>
            </a:extLst>
          </p:cNvPr>
          <p:cNvSpPr/>
          <p:nvPr/>
        </p:nvSpPr>
        <p:spPr>
          <a:xfrm>
            <a:off x="5160155" y="2323106"/>
            <a:ext cx="707245" cy="338554"/>
          </a:xfrm>
          <a:prstGeom prst="rect">
            <a:avLst/>
          </a:prstGeom>
        </p:spPr>
        <p:txBody>
          <a:bodyPr wrap="none">
            <a:spAutoFit/>
          </a:bodyPr>
          <a:lstStyle/>
          <a:p>
            <a:r>
              <a:rPr lang="de-DE" sz="1600" dirty="0">
                <a:solidFill>
                  <a:srgbClr val="CC2944"/>
                </a:solidFill>
              </a:rPr>
              <a:t>sozial</a:t>
            </a:r>
          </a:p>
        </p:txBody>
      </p:sp>
      <p:sp>
        <p:nvSpPr>
          <p:cNvPr id="11" name="Прямоугольник 10">
            <a:extLst>
              <a:ext uri="{FF2B5EF4-FFF2-40B4-BE49-F238E27FC236}">
                <a16:creationId xmlns:a16="http://schemas.microsoft.com/office/drawing/2014/main" xmlns="" id="{3F897FD4-3FB5-47B2-B704-22294A181A8B}"/>
              </a:ext>
            </a:extLst>
          </p:cNvPr>
          <p:cNvSpPr/>
          <p:nvPr/>
        </p:nvSpPr>
        <p:spPr>
          <a:xfrm>
            <a:off x="4053339" y="2584071"/>
            <a:ext cx="2063385" cy="338554"/>
          </a:xfrm>
          <a:prstGeom prst="rect">
            <a:avLst/>
          </a:prstGeom>
        </p:spPr>
        <p:txBody>
          <a:bodyPr wrap="none">
            <a:spAutoFit/>
          </a:bodyPr>
          <a:lstStyle/>
          <a:p>
            <a:r>
              <a:rPr lang="de-DE" sz="1600" dirty="0">
                <a:solidFill>
                  <a:srgbClr val="CC2944"/>
                </a:solidFill>
              </a:rPr>
              <a:t>Sprachen übersetzt</a:t>
            </a:r>
          </a:p>
        </p:txBody>
      </p:sp>
      <p:sp>
        <p:nvSpPr>
          <p:cNvPr id="12" name="Прямоугольник 11">
            <a:extLst>
              <a:ext uri="{FF2B5EF4-FFF2-40B4-BE49-F238E27FC236}">
                <a16:creationId xmlns:a16="http://schemas.microsoft.com/office/drawing/2014/main" xmlns="" id="{937F16B9-A4C9-43E8-9420-DED03CB211F0}"/>
              </a:ext>
            </a:extLst>
          </p:cNvPr>
          <p:cNvSpPr/>
          <p:nvPr/>
        </p:nvSpPr>
        <p:spPr>
          <a:xfrm>
            <a:off x="3311525" y="2845036"/>
            <a:ext cx="1404552" cy="338554"/>
          </a:xfrm>
          <a:prstGeom prst="rect">
            <a:avLst/>
          </a:prstGeom>
        </p:spPr>
        <p:txBody>
          <a:bodyPr wrap="none">
            <a:spAutoFit/>
          </a:bodyPr>
          <a:lstStyle/>
          <a:p>
            <a:r>
              <a:rPr lang="de-DE" sz="1600" dirty="0">
                <a:solidFill>
                  <a:srgbClr val="CC2944"/>
                </a:solidFill>
              </a:rPr>
              <a:t>Meisterwerk</a:t>
            </a:r>
          </a:p>
        </p:txBody>
      </p:sp>
      <p:sp>
        <p:nvSpPr>
          <p:cNvPr id="13" name="Прямоугольник 12">
            <a:extLst>
              <a:ext uri="{FF2B5EF4-FFF2-40B4-BE49-F238E27FC236}">
                <a16:creationId xmlns:a16="http://schemas.microsoft.com/office/drawing/2014/main" xmlns="" id="{73F7065C-DFC7-4A8D-829B-1B3891508EEC}"/>
              </a:ext>
            </a:extLst>
          </p:cNvPr>
          <p:cNvSpPr/>
          <p:nvPr/>
        </p:nvSpPr>
        <p:spPr>
          <a:xfrm>
            <a:off x="5822202" y="3108713"/>
            <a:ext cx="1885453" cy="338554"/>
          </a:xfrm>
          <a:prstGeom prst="rect">
            <a:avLst/>
          </a:prstGeom>
        </p:spPr>
        <p:txBody>
          <a:bodyPr wrap="none">
            <a:spAutoFit/>
          </a:bodyPr>
          <a:lstStyle/>
          <a:p>
            <a:r>
              <a:rPr lang="de-DE" sz="1600" dirty="0">
                <a:solidFill>
                  <a:srgbClr val="CC2944"/>
                </a:solidFill>
              </a:rPr>
              <a:t>Konservenbüchse</a:t>
            </a:r>
          </a:p>
        </p:txBody>
      </p:sp>
      <p:sp>
        <p:nvSpPr>
          <p:cNvPr id="14" name="Прямоугольник 13">
            <a:extLst>
              <a:ext uri="{FF2B5EF4-FFF2-40B4-BE49-F238E27FC236}">
                <a16:creationId xmlns:a16="http://schemas.microsoft.com/office/drawing/2014/main" xmlns="" id="{7080224A-19A5-4C97-9C7B-66AFACC1EF58}"/>
              </a:ext>
            </a:extLst>
          </p:cNvPr>
          <p:cNvSpPr/>
          <p:nvPr/>
        </p:nvSpPr>
        <p:spPr>
          <a:xfrm>
            <a:off x="4216882" y="3360954"/>
            <a:ext cx="1192955" cy="338554"/>
          </a:xfrm>
          <a:prstGeom prst="rect">
            <a:avLst/>
          </a:prstGeom>
        </p:spPr>
        <p:txBody>
          <a:bodyPr wrap="none">
            <a:spAutoFit/>
          </a:bodyPr>
          <a:lstStyle/>
          <a:p>
            <a:r>
              <a:rPr lang="de-DE" sz="1600" dirty="0">
                <a:solidFill>
                  <a:srgbClr val="CC2944"/>
                </a:solidFill>
              </a:rPr>
              <a:t>Nöstlinger</a:t>
            </a:r>
          </a:p>
        </p:txBody>
      </p:sp>
      <p:sp>
        <p:nvSpPr>
          <p:cNvPr id="15" name="Прямоугольник 14">
            <a:extLst>
              <a:ext uri="{FF2B5EF4-FFF2-40B4-BE49-F238E27FC236}">
                <a16:creationId xmlns:a16="http://schemas.microsoft.com/office/drawing/2014/main" xmlns="" id="{4603B6BB-02EE-4BAF-B4E4-2EB6D14503B7}"/>
              </a:ext>
            </a:extLst>
          </p:cNvPr>
          <p:cNvSpPr/>
          <p:nvPr/>
        </p:nvSpPr>
        <p:spPr>
          <a:xfrm>
            <a:off x="6385470" y="3883505"/>
            <a:ext cx="1606530" cy="338554"/>
          </a:xfrm>
          <a:prstGeom prst="rect">
            <a:avLst/>
          </a:prstGeom>
        </p:spPr>
        <p:txBody>
          <a:bodyPr wrap="none">
            <a:spAutoFit/>
          </a:bodyPr>
          <a:lstStyle/>
          <a:p>
            <a:r>
              <a:rPr lang="de-DE" sz="1600" dirty="0">
                <a:solidFill>
                  <a:srgbClr val="CC2944"/>
                </a:solidFill>
              </a:rPr>
              <a:t>Literaturpreise</a:t>
            </a:r>
          </a:p>
        </p:txBody>
      </p:sp>
    </p:spTree>
    <p:extLst>
      <p:ext uri="{BB962C8B-B14F-4D97-AF65-F5344CB8AC3E}">
        <p14:creationId xmlns:p14="http://schemas.microsoft.com/office/powerpoint/2010/main" val="2294738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wipe(left)">
                                      <p:cBhvr>
                                        <p:cTn id="7" dur="1000"/>
                                        <p:tgtEl>
                                          <p:spTgt spid="61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1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1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1" grpId="0"/>
      <p:bldP spid="12" grpId="0"/>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xmlns="" id="{92A8881A-271B-4C27-A7EE-4B3784082589}"/>
              </a:ext>
            </a:extLst>
          </p:cNvPr>
          <p:cNvSpPr/>
          <p:nvPr/>
        </p:nvSpPr>
        <p:spPr>
          <a:xfrm>
            <a:off x="-1" y="52747"/>
            <a:ext cx="3215474" cy="1063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rgbClr val="CC2944"/>
                </a:solidFill>
                <a:latin typeface="+mj-lt"/>
              </a:rPr>
              <a:t>Meisterwerk</a:t>
            </a:r>
          </a:p>
        </p:txBody>
      </p:sp>
      <p:pic>
        <p:nvPicPr>
          <p:cNvPr id="8" name="Рисунок 7">
            <a:extLst>
              <a:ext uri="{FF2B5EF4-FFF2-40B4-BE49-F238E27FC236}">
                <a16:creationId xmlns:a16="http://schemas.microsoft.com/office/drawing/2014/main" xmlns="" id="{7FCC860F-F405-49CF-A7EA-FD76282CFE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2000" y="0"/>
            <a:ext cx="1152000" cy="252000"/>
          </a:xfrm>
          <a:prstGeom prst="rect">
            <a:avLst/>
          </a:prstGeom>
        </p:spPr>
      </p:pic>
      <p:pic>
        <p:nvPicPr>
          <p:cNvPr id="1026" name="Picture 2" descr="Похожее изображение">
            <a:extLst>
              <a:ext uri="{FF2B5EF4-FFF2-40B4-BE49-F238E27FC236}">
                <a16:creationId xmlns:a16="http://schemas.microsoft.com/office/drawing/2014/main" xmlns="" id="{2356CACB-D49C-4240-9FCA-9CFD8395E0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5867400" y="411162"/>
            <a:ext cx="2917825" cy="4356101"/>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a:extLst>
              <a:ext uri="{FF2B5EF4-FFF2-40B4-BE49-F238E27FC236}">
                <a16:creationId xmlns:a16="http://schemas.microsoft.com/office/drawing/2014/main" xmlns="" id="{F36E5562-C197-41C7-A133-4E339B3ECC22}"/>
              </a:ext>
            </a:extLst>
          </p:cNvPr>
          <p:cNvSpPr/>
          <p:nvPr/>
        </p:nvSpPr>
        <p:spPr>
          <a:xfrm>
            <a:off x="0" y="1989708"/>
            <a:ext cx="3744430" cy="830997"/>
          </a:xfrm>
          <a:prstGeom prst="rect">
            <a:avLst/>
          </a:prstGeom>
          <a:solidFill>
            <a:srgbClr val="FFD919"/>
          </a:solidFill>
        </p:spPr>
        <p:txBody>
          <a:bodyPr wrap="square">
            <a:spAutoFit/>
          </a:bodyPr>
          <a:lstStyle/>
          <a:p>
            <a:pPr algn="ctr"/>
            <a:r>
              <a:rPr lang="de-DE" sz="1600" dirty="0"/>
              <a:t>Viele von ihren Büchern sind nicht nur bekannt, sondern auch verfilmt wurden. </a:t>
            </a:r>
          </a:p>
        </p:txBody>
      </p:sp>
    </p:spTree>
    <p:extLst>
      <p:ext uri="{BB962C8B-B14F-4D97-AF65-F5344CB8AC3E}">
        <p14:creationId xmlns:p14="http://schemas.microsoft.com/office/powerpoint/2010/main" val="1630276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12" descr="Картинки по запросу Christine Nöstlinger">
            <a:extLst>
              <a:ext uri="{FF2B5EF4-FFF2-40B4-BE49-F238E27FC236}">
                <a16:creationId xmlns:a16="http://schemas.microsoft.com/office/drawing/2014/main" xmlns="" id="{E7CB4D22-B774-41F7-BB56-246D138567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2287" y="0"/>
            <a:ext cx="3541713"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a:extLst>
              <a:ext uri="{FF2B5EF4-FFF2-40B4-BE49-F238E27FC236}">
                <a16:creationId xmlns:a16="http://schemas.microsoft.com/office/drawing/2014/main" xmlns="" id="{92A8881A-271B-4C27-A7EE-4B3784082589}"/>
              </a:ext>
            </a:extLst>
          </p:cNvPr>
          <p:cNvSpPr/>
          <p:nvPr/>
        </p:nvSpPr>
        <p:spPr>
          <a:xfrm>
            <a:off x="358775" y="52747"/>
            <a:ext cx="2856698" cy="1063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rgbClr val="CC2944"/>
                </a:solidFill>
                <a:latin typeface="+mj-lt"/>
              </a:rPr>
              <a:t>Bücher</a:t>
            </a:r>
            <a:endParaRPr lang="en-US" sz="2800" dirty="0">
              <a:solidFill>
                <a:srgbClr val="CC2944"/>
              </a:solidFill>
              <a:latin typeface="+mj-lt"/>
            </a:endParaRPr>
          </a:p>
        </p:txBody>
      </p:sp>
      <p:pic>
        <p:nvPicPr>
          <p:cNvPr id="8" name="Рисунок 7">
            <a:extLst>
              <a:ext uri="{FF2B5EF4-FFF2-40B4-BE49-F238E27FC236}">
                <a16:creationId xmlns:a16="http://schemas.microsoft.com/office/drawing/2014/main" xmlns="" id="{7FCC860F-F405-49CF-A7EA-FD76282CFE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2000" y="0"/>
            <a:ext cx="1152000" cy="252000"/>
          </a:xfrm>
          <a:prstGeom prst="rect">
            <a:avLst/>
          </a:prstGeom>
        </p:spPr>
      </p:pic>
      <p:sp>
        <p:nvSpPr>
          <p:cNvPr id="6" name="Прямоугольник 5">
            <a:extLst>
              <a:ext uri="{FF2B5EF4-FFF2-40B4-BE49-F238E27FC236}">
                <a16:creationId xmlns:a16="http://schemas.microsoft.com/office/drawing/2014/main" xmlns="" id="{465CE9F4-FD27-4C10-8607-5024A173B9A3}"/>
              </a:ext>
            </a:extLst>
          </p:cNvPr>
          <p:cNvSpPr/>
          <p:nvPr/>
        </p:nvSpPr>
        <p:spPr>
          <a:xfrm>
            <a:off x="358775" y="1338651"/>
            <a:ext cx="1135247" cy="338554"/>
          </a:xfrm>
          <a:prstGeom prst="rect">
            <a:avLst/>
          </a:prstGeom>
        </p:spPr>
        <p:txBody>
          <a:bodyPr wrap="none">
            <a:spAutoFit/>
          </a:bodyPr>
          <a:lstStyle/>
          <a:p>
            <a:r>
              <a:rPr lang="de-DE" sz="1600" dirty="0"/>
              <a:t>„Lollipop“</a:t>
            </a:r>
          </a:p>
        </p:txBody>
      </p:sp>
      <p:sp>
        <p:nvSpPr>
          <p:cNvPr id="7" name="Прямоугольник 6">
            <a:extLst>
              <a:ext uri="{FF2B5EF4-FFF2-40B4-BE49-F238E27FC236}">
                <a16:creationId xmlns:a16="http://schemas.microsoft.com/office/drawing/2014/main" xmlns="" id="{34305839-608E-4A67-8911-04A5B364555C}"/>
              </a:ext>
            </a:extLst>
          </p:cNvPr>
          <p:cNvSpPr/>
          <p:nvPr/>
        </p:nvSpPr>
        <p:spPr>
          <a:xfrm>
            <a:off x="358775" y="1689276"/>
            <a:ext cx="1524776" cy="338554"/>
          </a:xfrm>
          <a:prstGeom prst="rect">
            <a:avLst/>
          </a:prstGeom>
        </p:spPr>
        <p:txBody>
          <a:bodyPr wrap="none">
            <a:spAutoFit/>
          </a:bodyPr>
          <a:lstStyle/>
          <a:p>
            <a:r>
              <a:rPr lang="de-DE" sz="1600" dirty="0"/>
              <a:t>„Pfui Spinne!“</a:t>
            </a:r>
          </a:p>
        </p:txBody>
      </p:sp>
      <p:sp>
        <p:nvSpPr>
          <p:cNvPr id="9" name="Прямоугольник 8">
            <a:extLst>
              <a:ext uri="{FF2B5EF4-FFF2-40B4-BE49-F238E27FC236}">
                <a16:creationId xmlns:a16="http://schemas.microsoft.com/office/drawing/2014/main" xmlns="" id="{1E58DFAE-EEE8-442D-8852-CD5E78DCFC69}"/>
              </a:ext>
            </a:extLst>
          </p:cNvPr>
          <p:cNvSpPr/>
          <p:nvPr/>
        </p:nvSpPr>
        <p:spPr>
          <a:xfrm>
            <a:off x="358775" y="2039901"/>
            <a:ext cx="5245347" cy="338554"/>
          </a:xfrm>
          <a:prstGeom prst="rect">
            <a:avLst/>
          </a:prstGeom>
        </p:spPr>
        <p:txBody>
          <a:bodyPr wrap="none">
            <a:spAutoFit/>
          </a:bodyPr>
          <a:lstStyle/>
          <a:p>
            <a:r>
              <a:rPr lang="de-DE" sz="1600" dirty="0"/>
              <a:t>„Konrad“ oder „Das Kind aus der Konservenbüchse“ </a:t>
            </a:r>
          </a:p>
        </p:txBody>
      </p:sp>
      <p:sp>
        <p:nvSpPr>
          <p:cNvPr id="10" name="Прямоугольник 9">
            <a:extLst>
              <a:ext uri="{FF2B5EF4-FFF2-40B4-BE49-F238E27FC236}">
                <a16:creationId xmlns:a16="http://schemas.microsoft.com/office/drawing/2014/main" xmlns="" id="{F60253C4-F320-4C83-8383-0000AA7A5100}"/>
              </a:ext>
            </a:extLst>
          </p:cNvPr>
          <p:cNvSpPr/>
          <p:nvPr/>
        </p:nvSpPr>
        <p:spPr>
          <a:xfrm>
            <a:off x="358775" y="2390526"/>
            <a:ext cx="3820277" cy="338554"/>
          </a:xfrm>
          <a:prstGeom prst="rect">
            <a:avLst/>
          </a:prstGeom>
        </p:spPr>
        <p:txBody>
          <a:bodyPr wrap="none">
            <a:spAutoFit/>
          </a:bodyPr>
          <a:lstStyle/>
          <a:p>
            <a:r>
              <a:rPr lang="de-DE" sz="1600" dirty="0"/>
              <a:t>„Ilse Janda, 14“ oder „Die Ilse ist weg“</a:t>
            </a:r>
          </a:p>
        </p:txBody>
      </p:sp>
      <p:sp>
        <p:nvSpPr>
          <p:cNvPr id="11" name="Прямоугольник 10">
            <a:extLst>
              <a:ext uri="{FF2B5EF4-FFF2-40B4-BE49-F238E27FC236}">
                <a16:creationId xmlns:a16="http://schemas.microsoft.com/office/drawing/2014/main" xmlns="" id="{977DBE0E-B09C-4B62-8A8B-FC1DFA7BE378}"/>
              </a:ext>
            </a:extLst>
          </p:cNvPr>
          <p:cNvSpPr/>
          <p:nvPr/>
        </p:nvSpPr>
        <p:spPr>
          <a:xfrm>
            <a:off x="358775" y="2741151"/>
            <a:ext cx="3913251" cy="338554"/>
          </a:xfrm>
          <a:prstGeom prst="rect">
            <a:avLst/>
          </a:prstGeom>
        </p:spPr>
        <p:txBody>
          <a:bodyPr wrap="none">
            <a:spAutoFit/>
          </a:bodyPr>
          <a:lstStyle/>
          <a:p>
            <a:r>
              <a:rPr lang="de-DE" sz="1600" dirty="0"/>
              <a:t>„Hugo, das Kind in den besten Jahren“</a:t>
            </a:r>
          </a:p>
        </p:txBody>
      </p:sp>
      <p:sp>
        <p:nvSpPr>
          <p:cNvPr id="12" name="Прямоугольник 11">
            <a:extLst>
              <a:ext uri="{FF2B5EF4-FFF2-40B4-BE49-F238E27FC236}">
                <a16:creationId xmlns:a16="http://schemas.microsoft.com/office/drawing/2014/main" xmlns="" id="{0D7B3CC0-84C4-439E-AE1D-AD8DAE5918B3}"/>
              </a:ext>
            </a:extLst>
          </p:cNvPr>
          <p:cNvSpPr/>
          <p:nvPr/>
        </p:nvSpPr>
        <p:spPr>
          <a:xfrm>
            <a:off x="358775" y="3091778"/>
            <a:ext cx="1662635" cy="338554"/>
          </a:xfrm>
          <a:prstGeom prst="rect">
            <a:avLst/>
          </a:prstGeom>
        </p:spPr>
        <p:txBody>
          <a:bodyPr wrap="none">
            <a:spAutoFit/>
          </a:bodyPr>
          <a:lstStyle/>
          <a:p>
            <a:r>
              <a:rPr lang="de-DE" sz="1600" dirty="0"/>
              <a:t>„Oh, du Hölle!“</a:t>
            </a:r>
          </a:p>
        </p:txBody>
      </p:sp>
      <p:sp>
        <p:nvSpPr>
          <p:cNvPr id="4" name="Прямоугольник 3">
            <a:extLst>
              <a:ext uri="{FF2B5EF4-FFF2-40B4-BE49-F238E27FC236}">
                <a16:creationId xmlns:a16="http://schemas.microsoft.com/office/drawing/2014/main" xmlns="" id="{CE66DAA8-5563-4CB1-BC44-DE626117937F}"/>
              </a:ext>
            </a:extLst>
          </p:cNvPr>
          <p:cNvSpPr/>
          <p:nvPr/>
        </p:nvSpPr>
        <p:spPr>
          <a:xfrm>
            <a:off x="0" y="3936266"/>
            <a:ext cx="2725563" cy="830997"/>
          </a:xfrm>
          <a:prstGeom prst="rect">
            <a:avLst/>
          </a:prstGeom>
          <a:solidFill>
            <a:srgbClr val="FFD919"/>
          </a:solidFill>
        </p:spPr>
        <p:txBody>
          <a:bodyPr wrap="square">
            <a:spAutoFit/>
          </a:bodyPr>
          <a:lstStyle/>
          <a:p>
            <a:pPr algn="ctr"/>
            <a:r>
              <a:rPr lang="de-DE" sz="1600" dirty="0"/>
              <a:t>Sie schrieb Romane, Essays, Zeitungskolumnen und Lyrik. </a:t>
            </a:r>
          </a:p>
        </p:txBody>
      </p:sp>
    </p:spTree>
    <p:extLst>
      <p:ext uri="{BB962C8B-B14F-4D97-AF65-F5344CB8AC3E}">
        <p14:creationId xmlns:p14="http://schemas.microsoft.com/office/powerpoint/2010/main" val="2587622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750" fill="hold"/>
                                        <p:tgtEl>
                                          <p:spTgt spid="7"/>
                                        </p:tgtEl>
                                        <p:attrNameLst>
                                          <p:attrName>ppt_x</p:attrName>
                                        </p:attrNameLst>
                                      </p:cBhvr>
                                      <p:tavLst>
                                        <p:tav tm="0">
                                          <p:val>
                                            <p:strVal val="0-#ppt_w/2"/>
                                          </p:val>
                                        </p:tav>
                                        <p:tav tm="100000">
                                          <p:val>
                                            <p:strVal val="#ppt_x"/>
                                          </p:val>
                                        </p:tav>
                                      </p:tavLst>
                                    </p:anim>
                                    <p:anim calcmode="lin" valueType="num">
                                      <p:cBhvr additive="base">
                                        <p:cTn id="14" dur="75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0-#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750" fill="hold"/>
                                        <p:tgtEl>
                                          <p:spTgt spid="10"/>
                                        </p:tgtEl>
                                        <p:attrNameLst>
                                          <p:attrName>ppt_x</p:attrName>
                                        </p:attrNameLst>
                                      </p:cBhvr>
                                      <p:tavLst>
                                        <p:tav tm="0">
                                          <p:val>
                                            <p:strVal val="0-#ppt_w/2"/>
                                          </p:val>
                                        </p:tav>
                                        <p:tav tm="100000">
                                          <p:val>
                                            <p:strVal val="#ppt_x"/>
                                          </p:val>
                                        </p:tav>
                                      </p:tavLst>
                                    </p:anim>
                                    <p:anim calcmode="lin" valueType="num">
                                      <p:cBhvr additive="base">
                                        <p:cTn id="26" dur="75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750" fill="hold"/>
                                        <p:tgtEl>
                                          <p:spTgt spid="11"/>
                                        </p:tgtEl>
                                        <p:attrNameLst>
                                          <p:attrName>ppt_x</p:attrName>
                                        </p:attrNameLst>
                                      </p:cBhvr>
                                      <p:tavLst>
                                        <p:tav tm="0">
                                          <p:val>
                                            <p:strVal val="0-#ppt_w/2"/>
                                          </p:val>
                                        </p:tav>
                                        <p:tav tm="100000">
                                          <p:val>
                                            <p:strVal val="#ppt_x"/>
                                          </p:val>
                                        </p:tav>
                                      </p:tavLst>
                                    </p:anim>
                                    <p:anim calcmode="lin" valueType="num">
                                      <p:cBhvr additive="base">
                                        <p:cTn id="32" dur="75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750" fill="hold"/>
                                        <p:tgtEl>
                                          <p:spTgt spid="12"/>
                                        </p:tgtEl>
                                        <p:attrNameLst>
                                          <p:attrName>ppt_x</p:attrName>
                                        </p:attrNameLst>
                                      </p:cBhvr>
                                      <p:tavLst>
                                        <p:tav tm="0">
                                          <p:val>
                                            <p:strVal val="0-#ppt_w/2"/>
                                          </p:val>
                                        </p:tav>
                                        <p:tav tm="100000">
                                          <p:val>
                                            <p:strVal val="#ppt_x"/>
                                          </p:val>
                                        </p:tav>
                                      </p:tavLst>
                                    </p:anim>
                                    <p:anim calcmode="lin" valueType="num">
                                      <p:cBhvr additive="base">
                                        <p:cTn id="38" dur="7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1" grpId="0"/>
      <p:bldP spid="12"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Картинки по запросу Christine Nöstlinger">
            <a:extLst>
              <a:ext uri="{FF2B5EF4-FFF2-40B4-BE49-F238E27FC236}">
                <a16:creationId xmlns:a16="http://schemas.microsoft.com/office/drawing/2014/main" xmlns="" id="{20CBDD34-3B32-4D5F-A628-8F70A46BCB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2839" y="-11947"/>
            <a:ext cx="2951162" cy="517349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a:extLst>
              <a:ext uri="{FF2B5EF4-FFF2-40B4-BE49-F238E27FC236}">
                <a16:creationId xmlns:a16="http://schemas.microsoft.com/office/drawing/2014/main" xmlns="" id="{92A8881A-271B-4C27-A7EE-4B3784082589}"/>
              </a:ext>
            </a:extLst>
          </p:cNvPr>
          <p:cNvSpPr/>
          <p:nvPr/>
        </p:nvSpPr>
        <p:spPr>
          <a:xfrm>
            <a:off x="358774" y="52747"/>
            <a:ext cx="3182939" cy="1063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rgbClr val="CC2944"/>
                </a:solidFill>
                <a:latin typeface="+mj-lt"/>
              </a:rPr>
              <a:t>Literaturpreise </a:t>
            </a:r>
            <a:endParaRPr lang="en-US" sz="2800" dirty="0">
              <a:solidFill>
                <a:srgbClr val="CC2944"/>
              </a:solidFill>
              <a:latin typeface="+mj-lt"/>
            </a:endParaRPr>
          </a:p>
        </p:txBody>
      </p:sp>
      <p:pic>
        <p:nvPicPr>
          <p:cNvPr id="8" name="Рисунок 7">
            <a:extLst>
              <a:ext uri="{FF2B5EF4-FFF2-40B4-BE49-F238E27FC236}">
                <a16:creationId xmlns:a16="http://schemas.microsoft.com/office/drawing/2014/main" xmlns="" id="{7FCC860F-F405-49CF-A7EA-FD76282CFE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2000" y="0"/>
            <a:ext cx="1152000" cy="252000"/>
          </a:xfrm>
          <a:prstGeom prst="rect">
            <a:avLst/>
          </a:prstGeom>
        </p:spPr>
      </p:pic>
      <p:sp>
        <p:nvSpPr>
          <p:cNvPr id="6" name="Прямоугольник 5">
            <a:extLst>
              <a:ext uri="{FF2B5EF4-FFF2-40B4-BE49-F238E27FC236}">
                <a16:creationId xmlns:a16="http://schemas.microsoft.com/office/drawing/2014/main" xmlns="" id="{465CE9F4-FD27-4C10-8607-5024A173B9A3}"/>
              </a:ext>
            </a:extLst>
          </p:cNvPr>
          <p:cNvSpPr/>
          <p:nvPr/>
        </p:nvSpPr>
        <p:spPr>
          <a:xfrm>
            <a:off x="358774" y="1346938"/>
            <a:ext cx="5344193" cy="646331"/>
          </a:xfrm>
          <a:prstGeom prst="rect">
            <a:avLst/>
          </a:prstGeom>
        </p:spPr>
        <p:txBody>
          <a:bodyPr wrap="square">
            <a:spAutoFit/>
          </a:bodyPr>
          <a:lstStyle/>
          <a:p>
            <a:r>
              <a:rPr lang="de-DE" sz="2000" dirty="0">
                <a:solidFill>
                  <a:srgbClr val="CC2944"/>
                </a:solidFill>
              </a:rPr>
              <a:t>1973</a:t>
            </a:r>
            <a:r>
              <a:rPr lang="de-DE" sz="1600" dirty="0"/>
              <a:t> Deutscher Jugendliteraturpreis für „Wir pfeifen auf den Gurkenkönig“.</a:t>
            </a:r>
          </a:p>
        </p:txBody>
      </p:sp>
      <p:sp>
        <p:nvSpPr>
          <p:cNvPr id="7" name="Прямоугольник 6">
            <a:extLst>
              <a:ext uri="{FF2B5EF4-FFF2-40B4-BE49-F238E27FC236}">
                <a16:creationId xmlns:a16="http://schemas.microsoft.com/office/drawing/2014/main" xmlns="" id="{34305839-608E-4A67-8911-04A5B364555C}"/>
              </a:ext>
            </a:extLst>
          </p:cNvPr>
          <p:cNvSpPr/>
          <p:nvPr/>
        </p:nvSpPr>
        <p:spPr>
          <a:xfrm>
            <a:off x="358774" y="2159458"/>
            <a:ext cx="5247941" cy="646331"/>
          </a:xfrm>
          <a:prstGeom prst="rect">
            <a:avLst/>
          </a:prstGeom>
        </p:spPr>
        <p:txBody>
          <a:bodyPr wrap="square">
            <a:spAutoFit/>
          </a:bodyPr>
          <a:lstStyle/>
          <a:p>
            <a:r>
              <a:rPr lang="de-DE" sz="2000" dirty="0">
                <a:solidFill>
                  <a:srgbClr val="CC2944"/>
                </a:solidFill>
              </a:rPr>
              <a:t>1979</a:t>
            </a:r>
            <a:r>
              <a:rPr lang="de-DE" sz="1600" dirty="0"/>
              <a:t> Österreichischer Staatspreis für Kinder- und Jugendliteratur für „Rosa Riedl Schutzgespenst“.</a:t>
            </a:r>
          </a:p>
        </p:txBody>
      </p:sp>
      <p:sp>
        <p:nvSpPr>
          <p:cNvPr id="9" name="Прямоугольник 8">
            <a:extLst>
              <a:ext uri="{FF2B5EF4-FFF2-40B4-BE49-F238E27FC236}">
                <a16:creationId xmlns:a16="http://schemas.microsoft.com/office/drawing/2014/main" xmlns="" id="{1E58DFAE-EEE8-442D-8852-CD5E78DCFC69}"/>
              </a:ext>
            </a:extLst>
          </p:cNvPr>
          <p:cNvSpPr/>
          <p:nvPr/>
        </p:nvSpPr>
        <p:spPr>
          <a:xfrm>
            <a:off x="337957" y="2971978"/>
            <a:ext cx="4089581" cy="400110"/>
          </a:xfrm>
          <a:prstGeom prst="rect">
            <a:avLst/>
          </a:prstGeom>
        </p:spPr>
        <p:txBody>
          <a:bodyPr wrap="none">
            <a:spAutoFit/>
          </a:bodyPr>
          <a:lstStyle/>
          <a:p>
            <a:r>
              <a:rPr lang="de-DE" sz="2000" dirty="0">
                <a:solidFill>
                  <a:srgbClr val="CC2944"/>
                </a:solidFill>
              </a:rPr>
              <a:t>1984</a:t>
            </a:r>
            <a:r>
              <a:rPr lang="de-DE" sz="1600" dirty="0"/>
              <a:t> Hans Christian Andersen Medaille.</a:t>
            </a:r>
          </a:p>
        </p:txBody>
      </p:sp>
      <p:sp>
        <p:nvSpPr>
          <p:cNvPr id="10" name="Прямоугольник 9">
            <a:extLst>
              <a:ext uri="{FF2B5EF4-FFF2-40B4-BE49-F238E27FC236}">
                <a16:creationId xmlns:a16="http://schemas.microsoft.com/office/drawing/2014/main" xmlns="" id="{F60253C4-F320-4C83-8383-0000AA7A5100}"/>
              </a:ext>
            </a:extLst>
          </p:cNvPr>
          <p:cNvSpPr/>
          <p:nvPr/>
        </p:nvSpPr>
        <p:spPr>
          <a:xfrm>
            <a:off x="358774" y="3538278"/>
            <a:ext cx="5079499" cy="892552"/>
          </a:xfrm>
          <a:prstGeom prst="rect">
            <a:avLst/>
          </a:prstGeom>
        </p:spPr>
        <p:txBody>
          <a:bodyPr wrap="square">
            <a:spAutoFit/>
          </a:bodyPr>
          <a:lstStyle/>
          <a:p>
            <a:r>
              <a:rPr lang="de-DE" sz="2000" dirty="0">
                <a:solidFill>
                  <a:srgbClr val="CC2944"/>
                </a:solidFill>
              </a:rPr>
              <a:t>2002</a:t>
            </a:r>
            <a:r>
              <a:rPr lang="de-DE" sz="1600" dirty="0"/>
              <a:t> war sie – eine ganz besondere Ehre – die erste Preisträgerin des neu geschaffenen Astrid-Lindgren-Gedächtnispreises ALMA. </a:t>
            </a:r>
          </a:p>
        </p:txBody>
      </p:sp>
    </p:spTree>
    <p:extLst>
      <p:ext uri="{BB962C8B-B14F-4D97-AF65-F5344CB8AC3E}">
        <p14:creationId xmlns:p14="http://schemas.microsoft.com/office/powerpoint/2010/main" val="3103537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xmlns="" id="{0A8563F4-FEF4-4C94-AC95-63EBA2BFCF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3" name="Прямоугольник 12">
            <a:extLst>
              <a:ext uri="{FF2B5EF4-FFF2-40B4-BE49-F238E27FC236}">
                <a16:creationId xmlns:a16="http://schemas.microsoft.com/office/drawing/2014/main" xmlns="" id="{95D13807-3843-4D90-B369-A0DBFE0A432D}"/>
              </a:ext>
            </a:extLst>
          </p:cNvPr>
          <p:cNvSpPr/>
          <p:nvPr/>
        </p:nvSpPr>
        <p:spPr>
          <a:xfrm rot="10800000">
            <a:off x="1308142" y="498727"/>
            <a:ext cx="481012" cy="526106"/>
          </a:xfrm>
          <a:prstGeom prst="rect">
            <a:avLst/>
          </a:prstGeom>
          <a:noFill/>
        </p:spPr>
        <p:txBody>
          <a:bodyPr wrap="square" lIns="0" tIns="0" rIns="0" bIns="0" anchor="ctr" anchorCtr="0">
            <a:spAutoFit/>
          </a:bodyPr>
          <a:lstStyle/>
          <a:p>
            <a:pPr algn="ctr">
              <a:lnSpc>
                <a:spcPts val="2200"/>
              </a:lnSpc>
            </a:pPr>
            <a:r>
              <a:rPr lang="de-DE" sz="10000" dirty="0">
                <a:solidFill>
                  <a:srgbClr val="FFD919">
                    <a:alpha val="25000"/>
                  </a:srgbClr>
                </a:solidFill>
                <a:latin typeface="Ghostlight"/>
              </a:rPr>
              <a:t>„</a:t>
            </a:r>
          </a:p>
        </p:txBody>
      </p:sp>
      <p:sp>
        <p:nvSpPr>
          <p:cNvPr id="14" name="Прямоугольник 13">
            <a:extLst>
              <a:ext uri="{FF2B5EF4-FFF2-40B4-BE49-F238E27FC236}">
                <a16:creationId xmlns:a16="http://schemas.microsoft.com/office/drawing/2014/main" xmlns="" id="{F83DF341-E4BA-4D17-B168-176C9AF86F8A}"/>
              </a:ext>
            </a:extLst>
          </p:cNvPr>
          <p:cNvSpPr/>
          <p:nvPr/>
        </p:nvSpPr>
        <p:spPr>
          <a:xfrm>
            <a:off x="7103530" y="4104568"/>
            <a:ext cx="403224" cy="526106"/>
          </a:xfrm>
          <a:prstGeom prst="rect">
            <a:avLst/>
          </a:prstGeom>
          <a:noFill/>
        </p:spPr>
        <p:txBody>
          <a:bodyPr wrap="square" lIns="0" tIns="0" rIns="0" bIns="0" anchor="ctr" anchorCtr="0">
            <a:spAutoFit/>
          </a:bodyPr>
          <a:lstStyle/>
          <a:p>
            <a:pPr algn="ctr">
              <a:lnSpc>
                <a:spcPts val="2200"/>
              </a:lnSpc>
            </a:pPr>
            <a:r>
              <a:rPr lang="de-DE" sz="10000" dirty="0">
                <a:solidFill>
                  <a:srgbClr val="FFD919">
                    <a:alpha val="25000"/>
                  </a:srgbClr>
                </a:solidFill>
                <a:latin typeface="Ghostlight"/>
              </a:rPr>
              <a:t>„</a:t>
            </a:r>
          </a:p>
        </p:txBody>
      </p:sp>
      <p:pic>
        <p:nvPicPr>
          <p:cNvPr id="8" name="Рисунок 7">
            <a:extLst>
              <a:ext uri="{FF2B5EF4-FFF2-40B4-BE49-F238E27FC236}">
                <a16:creationId xmlns:a16="http://schemas.microsoft.com/office/drawing/2014/main" xmlns="" id="{7FCC860F-F405-49CF-A7EA-FD76282CFE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2000" y="0"/>
            <a:ext cx="1152000" cy="252000"/>
          </a:xfrm>
          <a:prstGeom prst="rect">
            <a:avLst/>
          </a:prstGeom>
        </p:spPr>
      </p:pic>
      <p:sp>
        <p:nvSpPr>
          <p:cNvPr id="3" name="Прямоугольник 2">
            <a:extLst>
              <a:ext uri="{FF2B5EF4-FFF2-40B4-BE49-F238E27FC236}">
                <a16:creationId xmlns:a16="http://schemas.microsoft.com/office/drawing/2014/main" xmlns="" id="{32E730C2-1BF7-4BAA-A525-4BE05E70072E}"/>
              </a:ext>
            </a:extLst>
          </p:cNvPr>
          <p:cNvSpPr/>
          <p:nvPr/>
        </p:nvSpPr>
        <p:spPr>
          <a:xfrm>
            <a:off x="2286000" y="1255620"/>
            <a:ext cx="4572000" cy="2632259"/>
          </a:xfrm>
          <a:prstGeom prst="rect">
            <a:avLst/>
          </a:prstGeom>
        </p:spPr>
        <p:txBody>
          <a:bodyPr>
            <a:spAutoFit/>
          </a:bodyPr>
          <a:lstStyle/>
          <a:p>
            <a:pPr>
              <a:lnSpc>
                <a:spcPct val="150000"/>
              </a:lnSpc>
            </a:pPr>
            <a:r>
              <a:rPr lang="de-DE" sz="1600" dirty="0">
                <a:solidFill>
                  <a:schemeClr val="bg1"/>
                </a:solidFill>
              </a:rPr>
              <a:t>Christine Nöstlinger ist eine wahre Nichterzieherin im Sinne Astrid Lindgrens. Ihre vielseitige und äußerst engagierte Tätigkeit als Schriftstellerin ist geprägt von respektlosem Humor, scharfsinnigem Ernst und stiller Wärme, und sie steht vorbehaltlos auf der Seite der Kinder und Außenseiter.</a:t>
            </a:r>
          </a:p>
        </p:txBody>
      </p:sp>
    </p:spTree>
    <p:extLst>
      <p:ext uri="{BB962C8B-B14F-4D97-AF65-F5344CB8AC3E}">
        <p14:creationId xmlns:p14="http://schemas.microsoft.com/office/powerpoint/2010/main" val="195506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Картинки по запросу Christine Nöstlinger">
            <a:extLst>
              <a:ext uri="{FF2B5EF4-FFF2-40B4-BE49-F238E27FC236}">
                <a16:creationId xmlns:a16="http://schemas.microsoft.com/office/drawing/2014/main" xmlns="" id="{20CBDD34-3B32-4D5F-A628-8F70A46BCB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2839" y="-11947"/>
            <a:ext cx="2951162" cy="517349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a:extLst>
              <a:ext uri="{FF2B5EF4-FFF2-40B4-BE49-F238E27FC236}">
                <a16:creationId xmlns:a16="http://schemas.microsoft.com/office/drawing/2014/main" xmlns="" id="{92A8881A-271B-4C27-A7EE-4B3784082589}"/>
              </a:ext>
            </a:extLst>
          </p:cNvPr>
          <p:cNvSpPr/>
          <p:nvPr/>
        </p:nvSpPr>
        <p:spPr>
          <a:xfrm>
            <a:off x="358774" y="52747"/>
            <a:ext cx="3182939" cy="1063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rgbClr val="CC2944"/>
                </a:solidFill>
                <a:latin typeface="+mj-lt"/>
              </a:rPr>
              <a:t>Literaturpreise </a:t>
            </a:r>
            <a:endParaRPr lang="en-US" sz="2800" dirty="0">
              <a:solidFill>
                <a:srgbClr val="CC2944"/>
              </a:solidFill>
              <a:latin typeface="+mj-lt"/>
            </a:endParaRPr>
          </a:p>
        </p:txBody>
      </p:sp>
      <p:pic>
        <p:nvPicPr>
          <p:cNvPr id="8" name="Рисунок 7">
            <a:extLst>
              <a:ext uri="{FF2B5EF4-FFF2-40B4-BE49-F238E27FC236}">
                <a16:creationId xmlns:a16="http://schemas.microsoft.com/office/drawing/2014/main" xmlns="" id="{7FCC860F-F405-49CF-A7EA-FD76282CFE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2000" y="0"/>
            <a:ext cx="1152000" cy="252000"/>
          </a:xfrm>
          <a:prstGeom prst="rect">
            <a:avLst/>
          </a:prstGeom>
        </p:spPr>
      </p:pic>
      <p:sp>
        <p:nvSpPr>
          <p:cNvPr id="6" name="Прямоугольник 5">
            <a:extLst>
              <a:ext uri="{FF2B5EF4-FFF2-40B4-BE49-F238E27FC236}">
                <a16:creationId xmlns:a16="http://schemas.microsoft.com/office/drawing/2014/main" xmlns="" id="{465CE9F4-FD27-4C10-8607-5024A173B9A3}"/>
              </a:ext>
            </a:extLst>
          </p:cNvPr>
          <p:cNvSpPr/>
          <p:nvPr/>
        </p:nvSpPr>
        <p:spPr>
          <a:xfrm>
            <a:off x="358774" y="1011272"/>
            <a:ext cx="5344193" cy="646331"/>
          </a:xfrm>
          <a:prstGeom prst="rect">
            <a:avLst/>
          </a:prstGeom>
        </p:spPr>
        <p:txBody>
          <a:bodyPr wrap="square">
            <a:spAutoFit/>
          </a:bodyPr>
          <a:lstStyle/>
          <a:p>
            <a:r>
              <a:rPr lang="de-DE" sz="2000" dirty="0">
                <a:solidFill>
                  <a:srgbClr val="CC2944"/>
                </a:solidFill>
              </a:rPr>
              <a:t>1973</a:t>
            </a:r>
            <a:r>
              <a:rPr lang="de-DE" sz="1600" dirty="0"/>
              <a:t> Deutscher Jugendliteraturpreis für „Wir pfeifen auf den Gurkenkönig“.</a:t>
            </a:r>
          </a:p>
        </p:txBody>
      </p:sp>
      <p:sp>
        <p:nvSpPr>
          <p:cNvPr id="7" name="Прямоугольник 6">
            <a:extLst>
              <a:ext uri="{FF2B5EF4-FFF2-40B4-BE49-F238E27FC236}">
                <a16:creationId xmlns:a16="http://schemas.microsoft.com/office/drawing/2014/main" xmlns="" id="{34305839-608E-4A67-8911-04A5B364555C}"/>
              </a:ext>
            </a:extLst>
          </p:cNvPr>
          <p:cNvSpPr/>
          <p:nvPr/>
        </p:nvSpPr>
        <p:spPr>
          <a:xfrm>
            <a:off x="358774" y="1823792"/>
            <a:ext cx="5247941" cy="646331"/>
          </a:xfrm>
          <a:prstGeom prst="rect">
            <a:avLst/>
          </a:prstGeom>
        </p:spPr>
        <p:txBody>
          <a:bodyPr wrap="square">
            <a:spAutoFit/>
          </a:bodyPr>
          <a:lstStyle/>
          <a:p>
            <a:r>
              <a:rPr lang="de-DE" sz="2000" dirty="0">
                <a:solidFill>
                  <a:srgbClr val="CC2944"/>
                </a:solidFill>
              </a:rPr>
              <a:t>1979</a:t>
            </a:r>
            <a:r>
              <a:rPr lang="de-DE" sz="1600" dirty="0"/>
              <a:t> Österreichischer Staatspreis für Kinder- und Jugendliteratur für „Rosa Riedl Schutzgespenst“.</a:t>
            </a:r>
          </a:p>
        </p:txBody>
      </p:sp>
      <p:sp>
        <p:nvSpPr>
          <p:cNvPr id="9" name="Прямоугольник 8">
            <a:extLst>
              <a:ext uri="{FF2B5EF4-FFF2-40B4-BE49-F238E27FC236}">
                <a16:creationId xmlns:a16="http://schemas.microsoft.com/office/drawing/2014/main" xmlns="" id="{1E58DFAE-EEE8-442D-8852-CD5E78DCFC69}"/>
              </a:ext>
            </a:extLst>
          </p:cNvPr>
          <p:cNvSpPr/>
          <p:nvPr/>
        </p:nvSpPr>
        <p:spPr>
          <a:xfrm>
            <a:off x="337957" y="2636312"/>
            <a:ext cx="4089581" cy="400110"/>
          </a:xfrm>
          <a:prstGeom prst="rect">
            <a:avLst/>
          </a:prstGeom>
        </p:spPr>
        <p:txBody>
          <a:bodyPr wrap="none">
            <a:spAutoFit/>
          </a:bodyPr>
          <a:lstStyle/>
          <a:p>
            <a:r>
              <a:rPr lang="de-DE" sz="2000" dirty="0">
                <a:solidFill>
                  <a:srgbClr val="CC2944"/>
                </a:solidFill>
              </a:rPr>
              <a:t>1984</a:t>
            </a:r>
            <a:r>
              <a:rPr lang="de-DE" sz="1600" dirty="0"/>
              <a:t> Hans Christian Andersen Medaille.</a:t>
            </a:r>
          </a:p>
        </p:txBody>
      </p:sp>
      <p:sp>
        <p:nvSpPr>
          <p:cNvPr id="10" name="Прямоугольник 9">
            <a:extLst>
              <a:ext uri="{FF2B5EF4-FFF2-40B4-BE49-F238E27FC236}">
                <a16:creationId xmlns:a16="http://schemas.microsoft.com/office/drawing/2014/main" xmlns="" id="{F60253C4-F320-4C83-8383-0000AA7A5100}"/>
              </a:ext>
            </a:extLst>
          </p:cNvPr>
          <p:cNvSpPr/>
          <p:nvPr/>
        </p:nvSpPr>
        <p:spPr>
          <a:xfrm>
            <a:off x="358774" y="3202612"/>
            <a:ext cx="5079499" cy="892552"/>
          </a:xfrm>
          <a:prstGeom prst="rect">
            <a:avLst/>
          </a:prstGeom>
        </p:spPr>
        <p:txBody>
          <a:bodyPr wrap="square">
            <a:spAutoFit/>
          </a:bodyPr>
          <a:lstStyle/>
          <a:p>
            <a:r>
              <a:rPr lang="de-DE" sz="2000" dirty="0">
                <a:solidFill>
                  <a:srgbClr val="CC2944"/>
                </a:solidFill>
              </a:rPr>
              <a:t>2002</a:t>
            </a:r>
            <a:r>
              <a:rPr lang="de-DE" sz="1600" dirty="0"/>
              <a:t> war sie – eine ganz besondere Ehre – die erste Preisträgerin des neu geschaffenen Astrid-Lindgren-Gedächtnispreises ALMA. </a:t>
            </a:r>
          </a:p>
        </p:txBody>
      </p:sp>
      <p:sp>
        <p:nvSpPr>
          <p:cNvPr id="3" name="Прямоугольник 2">
            <a:extLst>
              <a:ext uri="{FF2B5EF4-FFF2-40B4-BE49-F238E27FC236}">
                <a16:creationId xmlns:a16="http://schemas.microsoft.com/office/drawing/2014/main" xmlns="" id="{285906BA-42BF-4605-833A-F2125655B74D}"/>
              </a:ext>
            </a:extLst>
          </p:cNvPr>
          <p:cNvSpPr/>
          <p:nvPr/>
        </p:nvSpPr>
        <p:spPr>
          <a:xfrm>
            <a:off x="358775" y="4261354"/>
            <a:ext cx="4139275" cy="400110"/>
          </a:xfrm>
          <a:prstGeom prst="rect">
            <a:avLst/>
          </a:prstGeom>
        </p:spPr>
        <p:txBody>
          <a:bodyPr wrap="none">
            <a:spAutoFit/>
          </a:bodyPr>
          <a:lstStyle/>
          <a:p>
            <a:r>
              <a:rPr lang="de-DE" sz="2000" dirty="0">
                <a:solidFill>
                  <a:srgbClr val="CC2944"/>
                </a:solidFill>
              </a:rPr>
              <a:t>2003</a:t>
            </a:r>
            <a:r>
              <a:rPr lang="de-DE" sz="1600" dirty="0"/>
              <a:t> Astrid-Lindgren-Gedächtnis-Preis.</a:t>
            </a:r>
          </a:p>
        </p:txBody>
      </p:sp>
    </p:spTree>
    <p:extLst>
      <p:ext uri="{BB962C8B-B14F-4D97-AF65-F5344CB8AC3E}">
        <p14:creationId xmlns:p14="http://schemas.microsoft.com/office/powerpoint/2010/main" val="3006699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xmlns="" id="{2EF12DFD-2159-435E-BE71-6DC39E4109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Прямоугольник 7">
            <a:extLst>
              <a:ext uri="{FF2B5EF4-FFF2-40B4-BE49-F238E27FC236}">
                <a16:creationId xmlns:a16="http://schemas.microsoft.com/office/drawing/2014/main" xmlns="" id="{C4F35E82-9699-4FFC-9D0B-B6DCC28A364F}"/>
              </a:ext>
            </a:extLst>
          </p:cNvPr>
          <p:cNvSpPr/>
          <p:nvPr/>
        </p:nvSpPr>
        <p:spPr>
          <a:xfrm flipH="1">
            <a:off x="5832894" y="3511491"/>
            <a:ext cx="2592388" cy="656590"/>
          </a:xfrm>
          <a:prstGeom prst="rect">
            <a:avLst/>
          </a:prstGeom>
        </p:spPr>
        <p:txBody>
          <a:bodyPr wrap="square">
            <a:spAutoFit/>
          </a:bodyPr>
          <a:lstStyle/>
          <a:p>
            <a:pPr algn="ctr">
              <a:lnSpc>
                <a:spcPts val="2200"/>
              </a:lnSpc>
            </a:pPr>
            <a:r>
              <a:rPr lang="de-DE" sz="1600" dirty="0">
                <a:solidFill>
                  <a:srgbClr val="FFD919"/>
                </a:solidFill>
              </a:rPr>
              <a:t>Christine Nöstlinger </a:t>
            </a:r>
            <a:r>
              <a:rPr lang="de-DE" sz="1400" dirty="0">
                <a:solidFill>
                  <a:prstClr val="white"/>
                </a:solidFill>
              </a:rPr>
              <a:t>(1936)</a:t>
            </a:r>
          </a:p>
        </p:txBody>
      </p:sp>
      <p:sp>
        <p:nvSpPr>
          <p:cNvPr id="9" name="Прямоугольник 8">
            <a:extLst>
              <a:ext uri="{FF2B5EF4-FFF2-40B4-BE49-F238E27FC236}">
                <a16:creationId xmlns:a16="http://schemas.microsoft.com/office/drawing/2014/main" xmlns="" id="{21B749FC-1718-406F-B7F5-48A29A2CF32D}"/>
              </a:ext>
            </a:extLst>
          </p:cNvPr>
          <p:cNvSpPr/>
          <p:nvPr/>
        </p:nvSpPr>
        <p:spPr>
          <a:xfrm rot="10800000">
            <a:off x="453900" y="438569"/>
            <a:ext cx="481012" cy="526106"/>
          </a:xfrm>
          <a:prstGeom prst="rect">
            <a:avLst/>
          </a:prstGeom>
          <a:noFill/>
        </p:spPr>
        <p:txBody>
          <a:bodyPr wrap="square" lIns="0" tIns="0" rIns="0" bIns="0" anchor="ctr" anchorCtr="0">
            <a:spAutoFit/>
          </a:bodyPr>
          <a:lstStyle/>
          <a:p>
            <a:pPr algn="ctr">
              <a:lnSpc>
                <a:spcPts val="2200"/>
              </a:lnSpc>
            </a:pPr>
            <a:r>
              <a:rPr lang="de-DE" sz="10000" dirty="0">
                <a:solidFill>
                  <a:srgbClr val="FFD919">
                    <a:alpha val="25000"/>
                  </a:srgbClr>
                </a:solidFill>
                <a:latin typeface="Ghostlight"/>
              </a:rPr>
              <a:t>„</a:t>
            </a:r>
          </a:p>
        </p:txBody>
      </p:sp>
      <p:sp>
        <p:nvSpPr>
          <p:cNvPr id="10" name="Прямоугольник 9">
            <a:extLst>
              <a:ext uri="{FF2B5EF4-FFF2-40B4-BE49-F238E27FC236}">
                <a16:creationId xmlns:a16="http://schemas.microsoft.com/office/drawing/2014/main" xmlns="" id="{8E74394F-17B2-43C6-A8F2-D0F85D1D9F54}"/>
              </a:ext>
            </a:extLst>
          </p:cNvPr>
          <p:cNvSpPr/>
          <p:nvPr/>
        </p:nvSpPr>
        <p:spPr>
          <a:xfrm>
            <a:off x="5138406" y="4168081"/>
            <a:ext cx="403224" cy="526106"/>
          </a:xfrm>
          <a:prstGeom prst="rect">
            <a:avLst/>
          </a:prstGeom>
          <a:noFill/>
        </p:spPr>
        <p:txBody>
          <a:bodyPr wrap="square" lIns="0" tIns="0" rIns="0" bIns="0" anchor="ctr" anchorCtr="0">
            <a:spAutoFit/>
          </a:bodyPr>
          <a:lstStyle/>
          <a:p>
            <a:pPr algn="ctr">
              <a:lnSpc>
                <a:spcPts val="2200"/>
              </a:lnSpc>
            </a:pPr>
            <a:r>
              <a:rPr lang="de-DE" sz="10000" dirty="0">
                <a:solidFill>
                  <a:srgbClr val="FFD919">
                    <a:alpha val="25000"/>
                  </a:srgbClr>
                </a:solidFill>
                <a:latin typeface="Ghostlight"/>
              </a:rPr>
              <a:t>„</a:t>
            </a:r>
          </a:p>
        </p:txBody>
      </p:sp>
      <p:pic>
        <p:nvPicPr>
          <p:cNvPr id="1028" name="Picture 4" descr="Картинки по запросу Christine Nöstlinger">
            <a:extLst>
              <a:ext uri="{FF2B5EF4-FFF2-40B4-BE49-F238E27FC236}">
                <a16:creationId xmlns:a16="http://schemas.microsoft.com/office/drawing/2014/main" xmlns="" id="{FD2B6204-94AC-4864-9BFD-978723DB24D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049088" y="920944"/>
            <a:ext cx="2160000" cy="2160000"/>
          </a:xfrm>
          <a:prstGeom prst="ellipse">
            <a:avLst/>
          </a:prstGeom>
          <a:noFill/>
          <a:extLst>
            <a:ext uri="{909E8E84-426E-40DD-AFC4-6F175D3DCCD1}">
              <a14:hiddenFill xmlns:a14="http://schemas.microsoft.com/office/drawing/2010/main">
                <a:solidFill>
                  <a:srgbClr val="FFFFFF"/>
                </a:solidFill>
              </a14:hiddenFill>
            </a:ext>
          </a:extLst>
        </p:spPr>
      </p:pic>
      <p:sp>
        <p:nvSpPr>
          <p:cNvPr id="11" name="Прямоугольник 10">
            <a:extLst>
              <a:ext uri="{FF2B5EF4-FFF2-40B4-BE49-F238E27FC236}">
                <a16:creationId xmlns:a16="http://schemas.microsoft.com/office/drawing/2014/main" xmlns="" id="{647DE38C-C273-4B32-9F5E-26C5DABD78BC}"/>
              </a:ext>
            </a:extLst>
          </p:cNvPr>
          <p:cNvSpPr/>
          <p:nvPr/>
        </p:nvSpPr>
        <p:spPr>
          <a:xfrm>
            <a:off x="1014916" y="701622"/>
            <a:ext cx="4099260" cy="3785652"/>
          </a:xfrm>
          <a:prstGeom prst="rect">
            <a:avLst/>
          </a:prstGeom>
        </p:spPr>
        <p:txBody>
          <a:bodyPr wrap="square">
            <a:spAutoFit/>
          </a:bodyPr>
          <a:lstStyle/>
          <a:p>
            <a:pPr>
              <a:lnSpc>
                <a:spcPct val="150000"/>
              </a:lnSpc>
            </a:pPr>
            <a:r>
              <a:rPr lang="de-DE" sz="1600" dirty="0">
                <a:solidFill>
                  <a:prstClr val="white"/>
                </a:solidFill>
                <a:ea typeface="Calibri" panose="020F0502020204030204" pitchFamily="34" charset="0"/>
              </a:rPr>
              <a:t>Ich habe gewisse Vermutungen darüber, was Kinder lesen wollen, und gewisse Vermutungen, was Kinder lesen sollten. Und dann habe ich noch das dringende Bedürfnis, mir gewisse Dinge von der Seele zu schreiben. Und die feste Überzeugung, dass Kinder beim Lesen gern lachen, die habe ich auch. Aus diesen vier Komponenten mische ich üblicherweise meine Bücher zusammen.</a:t>
            </a:r>
            <a:endParaRPr lang="ru-RU" sz="1600" dirty="0">
              <a:solidFill>
                <a:prstClr val="white"/>
              </a:solidFill>
            </a:endParaRPr>
          </a:p>
        </p:txBody>
      </p:sp>
      <p:pic>
        <p:nvPicPr>
          <p:cNvPr id="6" name="Рисунок 5">
            <a:extLst>
              <a:ext uri="{FF2B5EF4-FFF2-40B4-BE49-F238E27FC236}">
                <a16:creationId xmlns:a16="http://schemas.microsoft.com/office/drawing/2014/main" xmlns="" id="{411E4162-427B-442D-A422-8414263A91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2000" y="0"/>
            <a:ext cx="1152000" cy="252000"/>
          </a:xfrm>
          <a:prstGeom prst="rect">
            <a:avLst/>
          </a:prstGeom>
        </p:spPr>
      </p:pic>
    </p:spTree>
    <p:extLst>
      <p:ext uri="{BB962C8B-B14F-4D97-AF65-F5344CB8AC3E}">
        <p14:creationId xmlns:p14="http://schemas.microsoft.com/office/powerpoint/2010/main" val="284727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up)">
                                      <p:cBhvr>
                                        <p:cTn id="7" dur="875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xmlns="" id="{2EF12DFD-2159-435E-BE71-6DC39E4109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Прямоугольник 7">
            <a:extLst>
              <a:ext uri="{FF2B5EF4-FFF2-40B4-BE49-F238E27FC236}">
                <a16:creationId xmlns:a16="http://schemas.microsoft.com/office/drawing/2014/main" xmlns="" id="{C4F35E82-9699-4FFC-9D0B-B6DCC28A364F}"/>
              </a:ext>
            </a:extLst>
          </p:cNvPr>
          <p:cNvSpPr/>
          <p:nvPr/>
        </p:nvSpPr>
        <p:spPr>
          <a:xfrm flipH="1">
            <a:off x="5832894" y="3511491"/>
            <a:ext cx="2592388" cy="656590"/>
          </a:xfrm>
          <a:prstGeom prst="rect">
            <a:avLst/>
          </a:prstGeom>
        </p:spPr>
        <p:txBody>
          <a:bodyPr wrap="square">
            <a:spAutoFit/>
          </a:bodyPr>
          <a:lstStyle/>
          <a:p>
            <a:pPr algn="ctr">
              <a:lnSpc>
                <a:spcPts val="2200"/>
              </a:lnSpc>
            </a:pPr>
            <a:r>
              <a:rPr lang="de-DE" sz="1600" dirty="0">
                <a:solidFill>
                  <a:srgbClr val="FFD919"/>
                </a:solidFill>
              </a:rPr>
              <a:t>Christine Nöstlinger </a:t>
            </a:r>
            <a:r>
              <a:rPr lang="de-DE" sz="1400" dirty="0">
                <a:solidFill>
                  <a:prstClr val="white"/>
                </a:solidFill>
              </a:rPr>
              <a:t>(1936)</a:t>
            </a:r>
          </a:p>
        </p:txBody>
      </p:sp>
      <p:sp>
        <p:nvSpPr>
          <p:cNvPr id="9" name="Прямоугольник 8">
            <a:extLst>
              <a:ext uri="{FF2B5EF4-FFF2-40B4-BE49-F238E27FC236}">
                <a16:creationId xmlns:a16="http://schemas.microsoft.com/office/drawing/2014/main" xmlns="" id="{21B749FC-1718-406F-B7F5-48A29A2CF32D}"/>
              </a:ext>
            </a:extLst>
          </p:cNvPr>
          <p:cNvSpPr/>
          <p:nvPr/>
        </p:nvSpPr>
        <p:spPr>
          <a:xfrm rot="10800000">
            <a:off x="453900" y="438569"/>
            <a:ext cx="481012" cy="526106"/>
          </a:xfrm>
          <a:prstGeom prst="rect">
            <a:avLst/>
          </a:prstGeom>
          <a:noFill/>
        </p:spPr>
        <p:txBody>
          <a:bodyPr wrap="square" lIns="0" tIns="0" rIns="0" bIns="0" anchor="ctr" anchorCtr="0">
            <a:spAutoFit/>
          </a:bodyPr>
          <a:lstStyle/>
          <a:p>
            <a:pPr algn="ctr">
              <a:lnSpc>
                <a:spcPts val="2200"/>
              </a:lnSpc>
            </a:pPr>
            <a:r>
              <a:rPr lang="de-DE" sz="10000" dirty="0">
                <a:solidFill>
                  <a:srgbClr val="FFD919">
                    <a:alpha val="25000"/>
                  </a:srgbClr>
                </a:solidFill>
                <a:latin typeface="Ghostlight"/>
              </a:rPr>
              <a:t>„</a:t>
            </a:r>
          </a:p>
        </p:txBody>
      </p:sp>
      <p:sp>
        <p:nvSpPr>
          <p:cNvPr id="10" name="Прямоугольник 9">
            <a:extLst>
              <a:ext uri="{FF2B5EF4-FFF2-40B4-BE49-F238E27FC236}">
                <a16:creationId xmlns:a16="http://schemas.microsoft.com/office/drawing/2014/main" xmlns="" id="{8E74394F-17B2-43C6-A8F2-D0F85D1D9F54}"/>
              </a:ext>
            </a:extLst>
          </p:cNvPr>
          <p:cNvSpPr/>
          <p:nvPr/>
        </p:nvSpPr>
        <p:spPr>
          <a:xfrm>
            <a:off x="5154414" y="4056442"/>
            <a:ext cx="403224" cy="526106"/>
          </a:xfrm>
          <a:prstGeom prst="rect">
            <a:avLst/>
          </a:prstGeom>
          <a:noFill/>
        </p:spPr>
        <p:txBody>
          <a:bodyPr wrap="square" lIns="0" tIns="0" rIns="0" bIns="0" anchor="ctr" anchorCtr="0">
            <a:spAutoFit/>
          </a:bodyPr>
          <a:lstStyle/>
          <a:p>
            <a:pPr algn="ctr">
              <a:lnSpc>
                <a:spcPts val="2200"/>
              </a:lnSpc>
            </a:pPr>
            <a:r>
              <a:rPr lang="de-DE" sz="10000" dirty="0">
                <a:solidFill>
                  <a:srgbClr val="FFD919">
                    <a:alpha val="25000"/>
                  </a:srgbClr>
                </a:solidFill>
                <a:latin typeface="Ghostlight"/>
              </a:rPr>
              <a:t>„</a:t>
            </a:r>
          </a:p>
        </p:txBody>
      </p:sp>
      <p:pic>
        <p:nvPicPr>
          <p:cNvPr id="1028" name="Picture 4" descr="Картинки по запросу Christine Nöstlinger">
            <a:extLst>
              <a:ext uri="{FF2B5EF4-FFF2-40B4-BE49-F238E27FC236}">
                <a16:creationId xmlns:a16="http://schemas.microsoft.com/office/drawing/2014/main" xmlns="" id="{FD2B6204-94AC-4864-9BFD-978723DB24D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049088" y="920944"/>
            <a:ext cx="2160000" cy="2160000"/>
          </a:xfrm>
          <a:prstGeom prst="ellipse">
            <a:avLst/>
          </a:prstGeom>
          <a:noFill/>
          <a:extLst>
            <a:ext uri="{909E8E84-426E-40DD-AFC4-6F175D3DCCD1}">
              <a14:hiddenFill xmlns:a14="http://schemas.microsoft.com/office/drawing/2010/main">
                <a:solidFill>
                  <a:srgbClr val="FFFFFF"/>
                </a:solidFill>
              </a14:hiddenFill>
            </a:ext>
          </a:extLst>
        </p:spPr>
      </p:pic>
      <p:sp>
        <p:nvSpPr>
          <p:cNvPr id="11" name="Прямоугольник 10">
            <a:extLst>
              <a:ext uri="{FF2B5EF4-FFF2-40B4-BE49-F238E27FC236}">
                <a16:creationId xmlns:a16="http://schemas.microsoft.com/office/drawing/2014/main" xmlns="" id="{647DE38C-C273-4B32-9F5E-26C5DABD78BC}"/>
              </a:ext>
            </a:extLst>
          </p:cNvPr>
          <p:cNvSpPr/>
          <p:nvPr/>
        </p:nvSpPr>
        <p:spPr>
          <a:xfrm>
            <a:off x="1160880" y="701622"/>
            <a:ext cx="3873292" cy="3740255"/>
          </a:xfrm>
          <a:prstGeom prst="rect">
            <a:avLst/>
          </a:prstGeom>
        </p:spPr>
        <p:txBody>
          <a:bodyPr wrap="square">
            <a:spAutoFit/>
          </a:bodyPr>
          <a:lstStyle/>
          <a:p>
            <a:pPr>
              <a:lnSpc>
                <a:spcPct val="150000"/>
              </a:lnSpc>
            </a:pPr>
            <a:r>
              <a:rPr lang="de-DE" sz="1600" dirty="0">
                <a:solidFill>
                  <a:prstClr val="white"/>
                </a:solidFill>
                <a:ea typeface="Calibri" panose="020F0502020204030204" pitchFamily="34" charset="0"/>
              </a:rPr>
              <a:t>Zum Schreiben kam ich, weil ich eine schlechte Zeichnerin war. Ich malte ein Kinderbuch und schrieb mir einen Text dazu. Das Buch wurde gedruckt, der Text fand mehr Anerkennung als die Bilder. Darum verlegte ich mich aufs Schreiben und Texten, hatte damit Erfolg und war davon so hingerissen, dass ich wie eine Brummhummel drauflos produzierte.</a:t>
            </a:r>
            <a:endParaRPr lang="ru-RU" sz="1600" dirty="0">
              <a:solidFill>
                <a:prstClr val="white"/>
              </a:solidFill>
            </a:endParaRPr>
          </a:p>
        </p:txBody>
      </p:sp>
      <p:pic>
        <p:nvPicPr>
          <p:cNvPr id="6" name="Рисунок 5">
            <a:extLst>
              <a:ext uri="{FF2B5EF4-FFF2-40B4-BE49-F238E27FC236}">
                <a16:creationId xmlns:a16="http://schemas.microsoft.com/office/drawing/2014/main" xmlns="" id="{411E4162-427B-442D-A422-8414263A91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2000" y="0"/>
            <a:ext cx="1152000" cy="252000"/>
          </a:xfrm>
          <a:prstGeom prst="rect">
            <a:avLst/>
          </a:prstGeom>
        </p:spPr>
      </p:pic>
    </p:spTree>
    <p:extLst>
      <p:ext uri="{BB962C8B-B14F-4D97-AF65-F5344CB8AC3E}">
        <p14:creationId xmlns:p14="http://schemas.microsoft.com/office/powerpoint/2010/main" val="1325495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up)">
                                      <p:cBhvr>
                                        <p:cTn id="7" dur="2524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xmlns="" id="{44DAED84-DA6F-4796-A845-8BE1E69CE8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Прямоугольник 3">
            <a:extLst>
              <a:ext uri="{FF2B5EF4-FFF2-40B4-BE49-F238E27FC236}">
                <a16:creationId xmlns:a16="http://schemas.microsoft.com/office/drawing/2014/main" xmlns="" id="{549C026E-D57C-47E9-A743-98738CE91531}"/>
              </a:ext>
            </a:extLst>
          </p:cNvPr>
          <p:cNvSpPr/>
          <p:nvPr/>
        </p:nvSpPr>
        <p:spPr>
          <a:xfrm>
            <a:off x="2309784" y="1834048"/>
            <a:ext cx="4524431" cy="1475404"/>
          </a:xfrm>
          <a:prstGeom prst="rect">
            <a:avLst/>
          </a:prstGeom>
        </p:spPr>
        <p:txBody>
          <a:bodyPr wrap="square">
            <a:spAutoFit/>
          </a:bodyPr>
          <a:lstStyle/>
          <a:p>
            <a:pPr algn="ctr">
              <a:lnSpc>
                <a:spcPct val="107000"/>
              </a:lnSpc>
              <a:spcAft>
                <a:spcPts val="800"/>
              </a:spcAft>
            </a:pPr>
            <a:r>
              <a:rPr lang="de-DE" sz="2800" dirty="0">
                <a:solidFill>
                  <a:srgbClr val="FFFF00"/>
                </a:solidFill>
                <a:latin typeface="+mj-lt"/>
              </a:rPr>
              <a:t>Interessante Fakten über Christine Nöstlinger</a:t>
            </a:r>
            <a:endParaRPr lang="ru-RU" sz="5400" dirty="0">
              <a:solidFill>
                <a:srgbClr val="FFFF00"/>
              </a:solidFill>
              <a:effectLst/>
              <a:latin typeface="+mj-lt"/>
              <a:ea typeface="Calibri" panose="020F0502020204030204" pitchFamily="34" charset="0"/>
              <a:cs typeface="Times New Roman" panose="02020603050405020304" pitchFamily="18" charset="0"/>
            </a:endParaRPr>
          </a:p>
        </p:txBody>
      </p:sp>
      <p:pic>
        <p:nvPicPr>
          <p:cNvPr id="6" name="Рисунок 5">
            <a:extLst>
              <a:ext uri="{FF2B5EF4-FFF2-40B4-BE49-F238E27FC236}">
                <a16:creationId xmlns:a16="http://schemas.microsoft.com/office/drawing/2014/main" xmlns="" id="{8CA4E1FB-348A-46F4-BD85-03859802AE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2000" y="0"/>
            <a:ext cx="1152000" cy="252000"/>
          </a:xfrm>
          <a:prstGeom prst="rect">
            <a:avLst/>
          </a:prstGeom>
        </p:spPr>
      </p:pic>
    </p:spTree>
    <p:extLst>
      <p:ext uri="{BB962C8B-B14F-4D97-AF65-F5344CB8AC3E}">
        <p14:creationId xmlns:p14="http://schemas.microsoft.com/office/powerpoint/2010/main" val="34900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xmlns="" id="{13AC0399-8E14-43CD-8018-361FC1306C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2000" y="0"/>
            <a:ext cx="1152000" cy="252000"/>
          </a:xfrm>
          <a:prstGeom prst="rect">
            <a:avLst/>
          </a:prstGeom>
        </p:spPr>
      </p:pic>
      <p:pic>
        <p:nvPicPr>
          <p:cNvPr id="4" name="Picture 2" descr="Картинки по запросу Christine Nöstlinger">
            <a:extLst>
              <a:ext uri="{FF2B5EF4-FFF2-40B4-BE49-F238E27FC236}">
                <a16:creationId xmlns:a16="http://schemas.microsoft.com/office/drawing/2014/main" xmlns="" id="{CD4A610E-6886-4FFF-A523-7FB40A7321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8775" y="1395413"/>
            <a:ext cx="5886450" cy="337185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a:extLst>
              <a:ext uri="{FF2B5EF4-FFF2-40B4-BE49-F238E27FC236}">
                <a16:creationId xmlns:a16="http://schemas.microsoft.com/office/drawing/2014/main" xmlns="" id="{2FC1574A-E2A3-4B0E-BBDD-6030C3E1EE08}"/>
              </a:ext>
            </a:extLst>
          </p:cNvPr>
          <p:cNvSpPr/>
          <p:nvPr/>
        </p:nvSpPr>
        <p:spPr>
          <a:xfrm>
            <a:off x="1567010" y="585944"/>
            <a:ext cx="6144631" cy="464230"/>
          </a:xfrm>
          <a:prstGeom prst="rect">
            <a:avLst/>
          </a:prstGeom>
        </p:spPr>
        <p:txBody>
          <a:bodyPr wrap="none">
            <a:spAutoFit/>
          </a:bodyPr>
          <a:lstStyle/>
          <a:p>
            <a:pPr>
              <a:lnSpc>
                <a:spcPct val="107000"/>
              </a:lnSpc>
              <a:spcAft>
                <a:spcPts val="0"/>
              </a:spcAft>
            </a:pPr>
            <a:r>
              <a:rPr lang="de-DE" sz="1800" dirty="0">
                <a:ea typeface="Calibri" panose="020F0502020204030204" pitchFamily="34" charset="0"/>
                <a:cs typeface="Times New Roman" panose="02020603050405020304" pitchFamily="18" charset="0"/>
              </a:rPr>
              <a:t>Christine Nöstlinger hat </a:t>
            </a:r>
            <a:r>
              <a:rPr lang="de-DE" sz="2400" dirty="0">
                <a:solidFill>
                  <a:srgbClr val="CC2944"/>
                </a:solidFill>
                <a:latin typeface="+mj-lt"/>
                <a:ea typeface="Times New Roman" panose="02020603050405020304" pitchFamily="18" charset="0"/>
                <a:cs typeface="Times New Roman" panose="02020603050405020304" pitchFamily="18" charset="0"/>
              </a:rPr>
              <a:t>150 Bücher</a:t>
            </a:r>
            <a:r>
              <a:rPr lang="de-DE" sz="1800" b="1" dirty="0">
                <a:ea typeface="Times New Roman" panose="02020603050405020304" pitchFamily="18" charset="0"/>
                <a:cs typeface="Times New Roman" panose="02020603050405020304" pitchFamily="18" charset="0"/>
              </a:rPr>
              <a:t> </a:t>
            </a:r>
            <a:r>
              <a:rPr lang="de-DE" sz="1800" dirty="0">
                <a:ea typeface="Times New Roman" panose="02020603050405020304" pitchFamily="18" charset="0"/>
                <a:cs typeface="Times New Roman" panose="02020603050405020304" pitchFamily="18" charset="0"/>
              </a:rPr>
              <a:t>geschrieben.</a:t>
            </a:r>
            <a:endParaRPr lang="ru-RU" sz="1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74676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xmlns="" id="{13AC0399-8E14-43CD-8018-361FC1306C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2000" y="0"/>
            <a:ext cx="1152000" cy="252000"/>
          </a:xfrm>
          <a:prstGeom prst="rect">
            <a:avLst/>
          </a:prstGeom>
        </p:spPr>
      </p:pic>
      <p:sp>
        <p:nvSpPr>
          <p:cNvPr id="5" name="Прямоугольник 4">
            <a:extLst>
              <a:ext uri="{FF2B5EF4-FFF2-40B4-BE49-F238E27FC236}">
                <a16:creationId xmlns:a16="http://schemas.microsoft.com/office/drawing/2014/main" xmlns="" id="{2FC1574A-E2A3-4B0E-BBDD-6030C3E1EE08}"/>
              </a:ext>
            </a:extLst>
          </p:cNvPr>
          <p:cNvSpPr/>
          <p:nvPr/>
        </p:nvSpPr>
        <p:spPr>
          <a:xfrm>
            <a:off x="870505" y="573912"/>
            <a:ext cx="7402989" cy="487506"/>
          </a:xfrm>
          <a:prstGeom prst="rect">
            <a:avLst/>
          </a:prstGeom>
        </p:spPr>
        <p:txBody>
          <a:bodyPr wrap="none">
            <a:spAutoFit/>
          </a:bodyPr>
          <a:lstStyle/>
          <a:p>
            <a:pPr>
              <a:lnSpc>
                <a:spcPct val="107000"/>
              </a:lnSpc>
              <a:spcAft>
                <a:spcPts val="0"/>
              </a:spcAft>
            </a:pPr>
            <a:r>
              <a:rPr lang="de-DE" sz="2400" dirty="0">
                <a:solidFill>
                  <a:srgbClr val="CC2944"/>
                </a:solidFill>
                <a:latin typeface="+mj-lt"/>
                <a:ea typeface="Calibri" panose="020F0502020204030204" pitchFamily="34" charset="0"/>
                <a:cs typeface="Times New Roman" panose="02020603050405020304" pitchFamily="18" charset="0"/>
              </a:rPr>
              <a:t>„Die feuerrote Friederike“ </a:t>
            </a:r>
            <a:r>
              <a:rPr lang="de-DE" sz="1800" dirty="0">
                <a:ea typeface="Calibri" panose="020F0502020204030204" pitchFamily="34" charset="0"/>
                <a:cs typeface="Times New Roman" panose="02020603050405020304" pitchFamily="18" charset="0"/>
              </a:rPr>
              <a:t>war ihr erstes Kinderbuch.</a:t>
            </a:r>
            <a:endParaRPr lang="ru-RU" sz="1400" dirty="0">
              <a:effectLst/>
              <a:ea typeface="Calibri" panose="020F0502020204030204" pitchFamily="34" charset="0"/>
              <a:cs typeface="Times New Roman" panose="02020603050405020304" pitchFamily="18" charset="0"/>
            </a:endParaRPr>
          </a:p>
        </p:txBody>
      </p:sp>
      <p:pic>
        <p:nvPicPr>
          <p:cNvPr id="2" name="Рисунок 1">
            <a:extLst>
              <a:ext uri="{FF2B5EF4-FFF2-40B4-BE49-F238E27FC236}">
                <a16:creationId xmlns:a16="http://schemas.microsoft.com/office/drawing/2014/main" xmlns="" id="{9BA6EDD4-E62E-467B-903A-83A4F627DB34}"/>
              </a:ext>
            </a:extLst>
          </p:cNvPr>
          <p:cNvPicPr>
            <a:picLocks noChangeAspect="1"/>
          </p:cNvPicPr>
          <p:nvPr/>
        </p:nvPicPr>
        <p:blipFill rotWithShape="1">
          <a:blip r:embed="rId4"/>
          <a:srcRect b="7315"/>
          <a:stretch/>
        </p:blipFill>
        <p:spPr>
          <a:xfrm>
            <a:off x="3189030" y="1135658"/>
            <a:ext cx="2765937" cy="3631605"/>
          </a:xfrm>
          <a:prstGeom prst="rect">
            <a:avLst/>
          </a:prstGeom>
        </p:spPr>
      </p:pic>
    </p:spTree>
    <p:extLst>
      <p:ext uri="{BB962C8B-B14F-4D97-AF65-F5344CB8AC3E}">
        <p14:creationId xmlns:p14="http://schemas.microsoft.com/office/powerpoint/2010/main" val="1631941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xmlns="" id="{13AC0399-8E14-43CD-8018-361FC1306C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2000" y="0"/>
            <a:ext cx="1152000" cy="252000"/>
          </a:xfrm>
          <a:prstGeom prst="rect">
            <a:avLst/>
          </a:prstGeom>
        </p:spPr>
      </p:pic>
      <p:sp>
        <p:nvSpPr>
          <p:cNvPr id="5" name="Прямоугольник 4">
            <a:extLst>
              <a:ext uri="{FF2B5EF4-FFF2-40B4-BE49-F238E27FC236}">
                <a16:creationId xmlns:a16="http://schemas.microsoft.com/office/drawing/2014/main" xmlns="" id="{2FC1574A-E2A3-4B0E-BBDD-6030C3E1EE08}"/>
              </a:ext>
            </a:extLst>
          </p:cNvPr>
          <p:cNvSpPr/>
          <p:nvPr/>
        </p:nvSpPr>
        <p:spPr>
          <a:xfrm>
            <a:off x="1011252" y="573912"/>
            <a:ext cx="7121495" cy="1188402"/>
          </a:xfrm>
          <a:prstGeom prst="rect">
            <a:avLst/>
          </a:prstGeom>
        </p:spPr>
        <p:txBody>
          <a:bodyPr wrap="square">
            <a:spAutoFit/>
          </a:bodyPr>
          <a:lstStyle/>
          <a:p>
            <a:pPr algn="ctr">
              <a:lnSpc>
                <a:spcPct val="107000"/>
              </a:lnSpc>
              <a:spcAft>
                <a:spcPts val="0"/>
              </a:spcAft>
            </a:pPr>
            <a:r>
              <a:rPr lang="de-DE" sz="1600" dirty="0">
                <a:ea typeface="Calibri" panose="020F0502020204030204" pitchFamily="34" charset="0"/>
                <a:cs typeface="Times New Roman" panose="02020603050405020304" pitchFamily="18" charset="0"/>
              </a:rPr>
              <a:t>Sie hat </a:t>
            </a:r>
            <a:r>
              <a:rPr lang="de-DE" sz="2400" dirty="0">
                <a:solidFill>
                  <a:srgbClr val="CC2944"/>
                </a:solidFill>
                <a:latin typeface="+mj-lt"/>
                <a:ea typeface="Calibri" panose="020F0502020204030204" pitchFamily="34" charset="0"/>
                <a:cs typeface="Times New Roman" panose="02020603050405020304" pitchFamily="18" charset="0"/>
              </a:rPr>
              <a:t>20 Fernsehspiele, </a:t>
            </a:r>
            <a:r>
              <a:rPr lang="de-DE" sz="1600" dirty="0">
                <a:ea typeface="Calibri" panose="020F0502020204030204" pitchFamily="34" charset="0"/>
                <a:cs typeface="Times New Roman" panose="02020603050405020304" pitchFamily="18" charset="0"/>
              </a:rPr>
              <a:t>viele</a:t>
            </a:r>
            <a:r>
              <a:rPr lang="de-DE" sz="2400" dirty="0">
                <a:solidFill>
                  <a:srgbClr val="CC2944"/>
                </a:solidFill>
                <a:latin typeface="+mj-lt"/>
                <a:ea typeface="Calibri" panose="020F0502020204030204" pitchFamily="34" charset="0"/>
                <a:cs typeface="Times New Roman" panose="02020603050405020304" pitchFamily="18" charset="0"/>
              </a:rPr>
              <a:t> Hörfunksendungen </a:t>
            </a:r>
            <a:r>
              <a:rPr lang="de-DE" sz="1600" dirty="0">
                <a:ea typeface="Calibri" panose="020F0502020204030204" pitchFamily="34" charset="0"/>
                <a:cs typeface="Times New Roman" panose="02020603050405020304" pitchFamily="18" charset="0"/>
              </a:rPr>
              <a:t>und</a:t>
            </a:r>
            <a:r>
              <a:rPr lang="de-DE" sz="2400" dirty="0">
                <a:solidFill>
                  <a:srgbClr val="CC2944"/>
                </a:solidFill>
                <a:latin typeface="+mj-lt"/>
                <a:ea typeface="Calibri" panose="020F0502020204030204" pitchFamily="34" charset="0"/>
                <a:cs typeface="Times New Roman" panose="02020603050405020304" pitchFamily="18" charset="0"/>
              </a:rPr>
              <a:t> Zeitungsartikel </a:t>
            </a:r>
            <a:r>
              <a:rPr lang="de-DE" sz="1800" dirty="0">
                <a:ea typeface="Calibri" panose="020F0502020204030204" pitchFamily="34" charset="0"/>
                <a:cs typeface="Times New Roman" panose="02020603050405020304" pitchFamily="18" charset="0"/>
              </a:rPr>
              <a:t>geschrieben.</a:t>
            </a:r>
            <a:endParaRPr lang="ru-RU" sz="1400" dirty="0">
              <a:effectLst/>
              <a:ea typeface="Calibri" panose="020F0502020204030204" pitchFamily="34" charset="0"/>
              <a:cs typeface="Times New Roman" panose="02020603050405020304" pitchFamily="18" charset="0"/>
            </a:endParaRPr>
          </a:p>
        </p:txBody>
      </p:sp>
      <p:pic>
        <p:nvPicPr>
          <p:cNvPr id="8194" name="Picture 2" descr="Картинки по запросу Die feuerrote Friederike">
            <a:extLst>
              <a:ext uri="{FF2B5EF4-FFF2-40B4-BE49-F238E27FC236}">
                <a16:creationId xmlns:a16="http://schemas.microsoft.com/office/drawing/2014/main" xmlns="" id="{0784B79B-CC99-41D2-BDB1-559259E2E9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5888" y="1893095"/>
            <a:ext cx="3832224" cy="2874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405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xmlns="" id="{13AC0399-8E14-43CD-8018-361FC1306C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2000" y="0"/>
            <a:ext cx="1152000" cy="252000"/>
          </a:xfrm>
          <a:prstGeom prst="rect">
            <a:avLst/>
          </a:prstGeom>
        </p:spPr>
      </p:pic>
      <p:sp>
        <p:nvSpPr>
          <p:cNvPr id="5" name="Прямоугольник 4">
            <a:extLst>
              <a:ext uri="{FF2B5EF4-FFF2-40B4-BE49-F238E27FC236}">
                <a16:creationId xmlns:a16="http://schemas.microsoft.com/office/drawing/2014/main" xmlns="" id="{2FC1574A-E2A3-4B0E-BBDD-6030C3E1EE08}"/>
              </a:ext>
            </a:extLst>
          </p:cNvPr>
          <p:cNvSpPr/>
          <p:nvPr/>
        </p:nvSpPr>
        <p:spPr>
          <a:xfrm>
            <a:off x="1011252" y="573912"/>
            <a:ext cx="7121495" cy="948593"/>
          </a:xfrm>
          <a:prstGeom prst="rect">
            <a:avLst/>
          </a:prstGeom>
        </p:spPr>
        <p:txBody>
          <a:bodyPr wrap="square">
            <a:spAutoFit/>
          </a:bodyPr>
          <a:lstStyle/>
          <a:p>
            <a:pPr algn="ctr">
              <a:lnSpc>
                <a:spcPct val="107000"/>
              </a:lnSpc>
              <a:spcAft>
                <a:spcPts val="0"/>
              </a:spcAft>
            </a:pPr>
            <a:r>
              <a:rPr lang="de-DE" sz="1600" dirty="0">
                <a:ea typeface="Calibri" panose="020F0502020204030204" pitchFamily="34" charset="0"/>
                <a:cs typeface="Times New Roman" panose="02020603050405020304" pitchFamily="18" charset="0"/>
              </a:rPr>
              <a:t>Christine Nöstlinger wurde im westlichen Tierkreiszeichen Waage geboren. Nach dem chinesischen Horoskop kam sie im Jahr der </a:t>
            </a:r>
            <a:r>
              <a:rPr lang="de-DE" sz="2000" dirty="0">
                <a:solidFill>
                  <a:srgbClr val="CC2944"/>
                </a:solidFill>
                <a:latin typeface="+mj-lt"/>
                <a:ea typeface="Calibri" panose="020F0502020204030204" pitchFamily="34" charset="0"/>
                <a:cs typeface="Times New Roman" panose="02020603050405020304" pitchFamily="18" charset="0"/>
              </a:rPr>
              <a:t>Ratte </a:t>
            </a:r>
            <a:r>
              <a:rPr lang="de-DE" sz="1600" dirty="0">
                <a:ea typeface="Calibri" panose="020F0502020204030204" pitchFamily="34" charset="0"/>
                <a:cs typeface="Times New Roman" panose="02020603050405020304" pitchFamily="18" charset="0"/>
              </a:rPr>
              <a:t>(Element Feuer) zur Welt.</a:t>
            </a:r>
            <a:endParaRPr lang="ru-RU" sz="1400" dirty="0">
              <a:effectLst/>
              <a:ea typeface="Calibri" panose="020F0502020204030204" pitchFamily="34" charset="0"/>
              <a:cs typeface="Times New Roman" panose="02020603050405020304" pitchFamily="18" charset="0"/>
            </a:endParaRPr>
          </a:p>
        </p:txBody>
      </p:sp>
      <p:pic>
        <p:nvPicPr>
          <p:cNvPr id="10242" name="Picture 2" descr="Картинки по запросу год крысы">
            <a:extLst>
              <a:ext uri="{FF2B5EF4-FFF2-40B4-BE49-F238E27FC236}">
                <a16:creationId xmlns:a16="http://schemas.microsoft.com/office/drawing/2014/main" xmlns="" id="{D6C375D0-14A1-4744-8F24-0CB99FA9BD5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32137" y="1887538"/>
            <a:ext cx="2879725" cy="287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294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xmlns="" id="{13AC0399-8E14-43CD-8018-361FC1306C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2000" y="0"/>
            <a:ext cx="1152000" cy="252000"/>
          </a:xfrm>
          <a:prstGeom prst="rect">
            <a:avLst/>
          </a:prstGeom>
        </p:spPr>
      </p:pic>
      <p:sp>
        <p:nvSpPr>
          <p:cNvPr id="5" name="Прямоугольник 4">
            <a:extLst>
              <a:ext uri="{FF2B5EF4-FFF2-40B4-BE49-F238E27FC236}">
                <a16:creationId xmlns:a16="http://schemas.microsoft.com/office/drawing/2014/main" xmlns="" id="{2FC1574A-E2A3-4B0E-BBDD-6030C3E1EE08}"/>
              </a:ext>
            </a:extLst>
          </p:cNvPr>
          <p:cNvSpPr/>
          <p:nvPr/>
        </p:nvSpPr>
        <p:spPr>
          <a:xfrm>
            <a:off x="1011252" y="573912"/>
            <a:ext cx="7121495" cy="750975"/>
          </a:xfrm>
          <a:prstGeom prst="rect">
            <a:avLst/>
          </a:prstGeom>
        </p:spPr>
        <p:txBody>
          <a:bodyPr wrap="square">
            <a:spAutoFit/>
          </a:bodyPr>
          <a:lstStyle/>
          <a:p>
            <a:pPr algn="ctr">
              <a:lnSpc>
                <a:spcPct val="107000"/>
              </a:lnSpc>
              <a:spcAft>
                <a:spcPts val="0"/>
              </a:spcAft>
            </a:pPr>
            <a:r>
              <a:rPr lang="de-DE" sz="1600" dirty="0">
                <a:ea typeface="Calibri" panose="020F0502020204030204" pitchFamily="34" charset="0"/>
                <a:cs typeface="Times New Roman" panose="02020603050405020304" pitchFamily="18" charset="0"/>
              </a:rPr>
              <a:t>Im Jahr </a:t>
            </a:r>
            <a:r>
              <a:rPr lang="de-DE" sz="2000" dirty="0">
                <a:solidFill>
                  <a:srgbClr val="CC2944"/>
                </a:solidFill>
                <a:latin typeface="+mj-lt"/>
                <a:ea typeface="Calibri" panose="020F0502020204030204" pitchFamily="34" charset="0"/>
                <a:cs typeface="Times New Roman" panose="02020603050405020304" pitchFamily="18" charset="0"/>
              </a:rPr>
              <a:t>1984</a:t>
            </a:r>
            <a:r>
              <a:rPr lang="de-DE" sz="1600" dirty="0">
                <a:ea typeface="Calibri" panose="020F0502020204030204" pitchFamily="34" charset="0"/>
                <a:cs typeface="Times New Roman" panose="02020603050405020304" pitchFamily="18" charset="0"/>
              </a:rPr>
              <a:t> erhielt sie die </a:t>
            </a:r>
            <a:r>
              <a:rPr lang="de-DE" sz="2000" dirty="0">
                <a:solidFill>
                  <a:srgbClr val="CC2944"/>
                </a:solidFill>
                <a:latin typeface="+mj-lt"/>
                <a:ea typeface="Calibri" panose="020F0502020204030204" pitchFamily="34" charset="0"/>
                <a:cs typeface="Times New Roman" panose="02020603050405020304" pitchFamily="18" charset="0"/>
              </a:rPr>
              <a:t>Hans-Christian-Andersen-Medaille</a:t>
            </a:r>
            <a:r>
              <a:rPr lang="de-DE" sz="1600" dirty="0">
                <a:ea typeface="Calibri" panose="020F0502020204030204" pitchFamily="34" charset="0"/>
                <a:cs typeface="Times New Roman" panose="02020603050405020304" pitchFamily="18" charset="0"/>
              </a:rPr>
              <a:t>. </a:t>
            </a:r>
            <a:endParaRPr lang="ru-RU" sz="1400" dirty="0">
              <a:effectLst/>
              <a:ea typeface="Calibri" panose="020F0502020204030204" pitchFamily="34" charset="0"/>
              <a:cs typeface="Times New Roman" panose="02020603050405020304" pitchFamily="18" charset="0"/>
            </a:endParaRPr>
          </a:p>
        </p:txBody>
      </p:sp>
      <p:pic>
        <p:nvPicPr>
          <p:cNvPr id="11266" name="Picture 2" descr="Christine Nöstlinger (links) BM Claudia Schmied (rechts)">
            <a:extLst>
              <a:ext uri="{FF2B5EF4-FFF2-40B4-BE49-F238E27FC236}">
                <a16:creationId xmlns:a16="http://schemas.microsoft.com/office/drawing/2014/main" xmlns="" id="{271156A2-AA15-4A3E-BB23-6F292A293C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5200" y="1392609"/>
            <a:ext cx="2273595" cy="2358282"/>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a:extLst>
              <a:ext uri="{FF2B5EF4-FFF2-40B4-BE49-F238E27FC236}">
                <a16:creationId xmlns:a16="http://schemas.microsoft.com/office/drawing/2014/main" xmlns="" id="{AF2CDE24-FEFA-489E-B244-A781C3465335}"/>
              </a:ext>
            </a:extLst>
          </p:cNvPr>
          <p:cNvSpPr/>
          <p:nvPr/>
        </p:nvSpPr>
        <p:spPr>
          <a:xfrm>
            <a:off x="-2" y="3905489"/>
            <a:ext cx="9144000" cy="861774"/>
          </a:xfrm>
          <a:prstGeom prst="rect">
            <a:avLst/>
          </a:prstGeom>
          <a:solidFill>
            <a:srgbClr val="FFD919"/>
          </a:solidFill>
        </p:spPr>
        <p:txBody>
          <a:bodyPr wrap="square">
            <a:spAutoFit/>
          </a:bodyPr>
          <a:lstStyle/>
          <a:p>
            <a:pPr algn="ctr"/>
            <a:r>
              <a:rPr lang="de-DE" sz="1600" dirty="0"/>
              <a:t>Für ihre schriftstellerische Tätigkeit erhielt sie etwa </a:t>
            </a:r>
            <a:r>
              <a:rPr lang="de-DE" sz="1800" dirty="0">
                <a:solidFill>
                  <a:srgbClr val="CC2944"/>
                </a:solidFill>
                <a:latin typeface="+mj-lt"/>
              </a:rPr>
              <a:t>30</a:t>
            </a:r>
            <a:r>
              <a:rPr lang="de-DE" sz="1600" dirty="0">
                <a:solidFill>
                  <a:srgbClr val="CC2944"/>
                </a:solidFill>
              </a:rPr>
              <a:t> </a:t>
            </a:r>
            <a:r>
              <a:rPr lang="de-DE" sz="1800" dirty="0">
                <a:solidFill>
                  <a:srgbClr val="CC2944"/>
                </a:solidFill>
                <a:latin typeface="+mj-lt"/>
              </a:rPr>
              <a:t>Auszeichnungen</a:t>
            </a:r>
            <a:r>
              <a:rPr lang="de-DE" sz="1600" dirty="0"/>
              <a:t>. Die jüngste Auszeichnung stammt aus 2011 – das große Ehrenzeichen für Verdienste um die Republik Österreich.</a:t>
            </a:r>
          </a:p>
        </p:txBody>
      </p:sp>
    </p:spTree>
    <p:extLst>
      <p:ext uri="{BB962C8B-B14F-4D97-AF65-F5344CB8AC3E}">
        <p14:creationId xmlns:p14="http://schemas.microsoft.com/office/powerpoint/2010/main" val="1774394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xmlns="" id="{13AC0399-8E14-43CD-8018-361FC1306C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2000" y="0"/>
            <a:ext cx="1152000" cy="252000"/>
          </a:xfrm>
          <a:prstGeom prst="rect">
            <a:avLst/>
          </a:prstGeom>
        </p:spPr>
      </p:pic>
      <p:sp>
        <p:nvSpPr>
          <p:cNvPr id="2" name="Прямоугольник 1">
            <a:extLst>
              <a:ext uri="{FF2B5EF4-FFF2-40B4-BE49-F238E27FC236}">
                <a16:creationId xmlns:a16="http://schemas.microsoft.com/office/drawing/2014/main" xmlns="" id="{AF2CDE24-FEFA-489E-B244-A781C3465335}"/>
              </a:ext>
            </a:extLst>
          </p:cNvPr>
          <p:cNvSpPr/>
          <p:nvPr/>
        </p:nvSpPr>
        <p:spPr>
          <a:xfrm>
            <a:off x="0" y="3956175"/>
            <a:ext cx="9144000" cy="584775"/>
          </a:xfrm>
          <a:prstGeom prst="rect">
            <a:avLst/>
          </a:prstGeom>
          <a:solidFill>
            <a:srgbClr val="FFD919"/>
          </a:solidFill>
        </p:spPr>
        <p:txBody>
          <a:bodyPr wrap="square">
            <a:spAutoFit/>
          </a:bodyPr>
          <a:lstStyle/>
          <a:p>
            <a:pPr algn="ctr"/>
            <a:r>
              <a:rPr lang="de-DE" sz="1600"/>
              <a:t>Ihre Bücher sind nicht nur in deutscher Sprache erhältlich. Kinder mit anderen Muttersprachen können sich ebenso an ihren Geschichten erfreuen.</a:t>
            </a:r>
            <a:endParaRPr lang="ru-RU" sz="1600" dirty="0"/>
          </a:p>
        </p:txBody>
      </p:sp>
      <p:pic>
        <p:nvPicPr>
          <p:cNvPr id="1026" name="Picture 2" descr="Картинки по запросу Christine Nöstlinger">
            <a:extLst>
              <a:ext uri="{FF2B5EF4-FFF2-40B4-BE49-F238E27FC236}">
                <a16:creationId xmlns:a16="http://schemas.microsoft.com/office/drawing/2014/main" xmlns="" id="{27CB51D9-4A22-498F-AC90-3FE8DB6B7A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9484" y="793935"/>
            <a:ext cx="4925032" cy="28211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Картинки по запросу Die feuerrote Friederike">
            <a:extLst>
              <a:ext uri="{FF2B5EF4-FFF2-40B4-BE49-F238E27FC236}">
                <a16:creationId xmlns:a16="http://schemas.microsoft.com/office/drawing/2014/main" xmlns="" id="{F391FF76-0311-447E-A645-28DF804BCBA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rot="20023078">
            <a:off x="732810" y="723116"/>
            <a:ext cx="842724" cy="1232771"/>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a:extLst>
              <a:ext uri="{FF2B5EF4-FFF2-40B4-BE49-F238E27FC236}">
                <a16:creationId xmlns:a16="http://schemas.microsoft.com/office/drawing/2014/main" xmlns="" id="{DF8EF713-CBCA-43FB-8B0E-93D5EE8F351B}"/>
              </a:ext>
            </a:extLst>
          </p:cNvPr>
          <p:cNvPicPr>
            <a:picLocks noChangeAspect="1"/>
          </p:cNvPicPr>
          <p:nvPr/>
        </p:nvPicPr>
        <p:blipFill rotWithShape="1">
          <a:blip r:embed="rId6"/>
          <a:srcRect l="-1269" t="-1215" r="1269" b="9760"/>
          <a:stretch/>
        </p:blipFill>
        <p:spPr>
          <a:xfrm rot="19807749">
            <a:off x="7676542" y="2318693"/>
            <a:ext cx="767948" cy="1159912"/>
          </a:xfrm>
          <a:prstGeom prst="rect">
            <a:avLst/>
          </a:prstGeom>
        </p:spPr>
      </p:pic>
      <p:pic>
        <p:nvPicPr>
          <p:cNvPr id="4" name="Рисунок 3">
            <a:extLst>
              <a:ext uri="{FF2B5EF4-FFF2-40B4-BE49-F238E27FC236}">
                <a16:creationId xmlns:a16="http://schemas.microsoft.com/office/drawing/2014/main" xmlns="" id="{04F6944A-5EE6-4E2C-A425-F6CE9CA59531}"/>
              </a:ext>
            </a:extLst>
          </p:cNvPr>
          <p:cNvPicPr>
            <a:picLocks noChangeAspect="1"/>
          </p:cNvPicPr>
          <p:nvPr/>
        </p:nvPicPr>
        <p:blipFill>
          <a:blip r:embed="rId7"/>
          <a:stretch>
            <a:fillRect/>
          </a:stretch>
        </p:blipFill>
        <p:spPr>
          <a:xfrm rot="1338326">
            <a:off x="710523" y="2336122"/>
            <a:ext cx="822326" cy="1210658"/>
          </a:xfrm>
          <a:prstGeom prst="rect">
            <a:avLst/>
          </a:prstGeom>
        </p:spPr>
      </p:pic>
      <p:pic>
        <p:nvPicPr>
          <p:cNvPr id="6" name="Рисунок 5">
            <a:extLst>
              <a:ext uri="{FF2B5EF4-FFF2-40B4-BE49-F238E27FC236}">
                <a16:creationId xmlns:a16="http://schemas.microsoft.com/office/drawing/2014/main" xmlns="" id="{698657DD-29BA-4294-9CCE-D991107D07BD}"/>
              </a:ext>
            </a:extLst>
          </p:cNvPr>
          <p:cNvPicPr>
            <a:picLocks noChangeAspect="1"/>
          </p:cNvPicPr>
          <p:nvPr/>
        </p:nvPicPr>
        <p:blipFill rotWithShape="1">
          <a:blip r:embed="rId8"/>
          <a:srcRect l="4215" t="3149" r="6086" b="7315"/>
          <a:stretch/>
        </p:blipFill>
        <p:spPr>
          <a:xfrm rot="1449089">
            <a:off x="7614323" y="715171"/>
            <a:ext cx="826109" cy="1288212"/>
          </a:xfrm>
          <a:prstGeom prst="rect">
            <a:avLst/>
          </a:prstGeom>
        </p:spPr>
      </p:pic>
    </p:spTree>
    <p:extLst>
      <p:ext uri="{BB962C8B-B14F-4D97-AF65-F5344CB8AC3E}">
        <p14:creationId xmlns:p14="http://schemas.microsoft.com/office/powerpoint/2010/main" val="1192239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1250" fill="hold"/>
                                        <p:tgtEl>
                                          <p:spTgt spid="1028"/>
                                        </p:tgtEl>
                                        <p:attrNameLst>
                                          <p:attrName>ppt_w</p:attrName>
                                        </p:attrNameLst>
                                      </p:cBhvr>
                                      <p:tavLst>
                                        <p:tav tm="0">
                                          <p:val>
                                            <p:fltVal val="0"/>
                                          </p:val>
                                        </p:tav>
                                        <p:tav tm="100000">
                                          <p:val>
                                            <p:strVal val="#ppt_w"/>
                                          </p:val>
                                        </p:tav>
                                      </p:tavLst>
                                    </p:anim>
                                    <p:anim calcmode="lin" valueType="num">
                                      <p:cBhvr>
                                        <p:cTn id="8" dur="1250" fill="hold"/>
                                        <p:tgtEl>
                                          <p:spTgt spid="1028"/>
                                        </p:tgtEl>
                                        <p:attrNameLst>
                                          <p:attrName>ppt_h</p:attrName>
                                        </p:attrNameLst>
                                      </p:cBhvr>
                                      <p:tavLst>
                                        <p:tav tm="0">
                                          <p:val>
                                            <p:fltVal val="0"/>
                                          </p:val>
                                        </p:tav>
                                        <p:tav tm="100000">
                                          <p:val>
                                            <p:strVal val="#ppt_h"/>
                                          </p:val>
                                        </p:tav>
                                      </p:tavLst>
                                    </p:anim>
                                    <p:anim calcmode="lin" valueType="num">
                                      <p:cBhvr>
                                        <p:cTn id="9" dur="1250" fill="hold"/>
                                        <p:tgtEl>
                                          <p:spTgt spid="1028"/>
                                        </p:tgtEl>
                                        <p:attrNameLst>
                                          <p:attrName>style.rotation</p:attrName>
                                        </p:attrNameLst>
                                      </p:cBhvr>
                                      <p:tavLst>
                                        <p:tav tm="0">
                                          <p:val>
                                            <p:fltVal val="90"/>
                                          </p:val>
                                        </p:tav>
                                        <p:tav tm="100000">
                                          <p:val>
                                            <p:fltVal val="0"/>
                                          </p:val>
                                        </p:tav>
                                      </p:tavLst>
                                    </p:anim>
                                    <p:animEffect transition="in" filter="fade">
                                      <p:cBhvr>
                                        <p:cTn id="10" dur="1250"/>
                                        <p:tgtEl>
                                          <p:spTgt spid="1028"/>
                                        </p:tgtEl>
                                      </p:cBhvr>
                                    </p:animEffect>
                                  </p:childTnLst>
                                </p:cTn>
                              </p:par>
                            </p:childTnLst>
                          </p:cTn>
                        </p:par>
                        <p:par>
                          <p:cTn id="11" fill="hold">
                            <p:stCondLst>
                              <p:cond delay="1250"/>
                            </p:stCondLst>
                            <p:childTnLst>
                              <p:par>
                                <p:cTn id="12" presetID="31"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250" fill="hold"/>
                                        <p:tgtEl>
                                          <p:spTgt spid="4"/>
                                        </p:tgtEl>
                                        <p:attrNameLst>
                                          <p:attrName>ppt_w</p:attrName>
                                        </p:attrNameLst>
                                      </p:cBhvr>
                                      <p:tavLst>
                                        <p:tav tm="0">
                                          <p:val>
                                            <p:fltVal val="0"/>
                                          </p:val>
                                        </p:tav>
                                        <p:tav tm="100000">
                                          <p:val>
                                            <p:strVal val="#ppt_w"/>
                                          </p:val>
                                        </p:tav>
                                      </p:tavLst>
                                    </p:anim>
                                    <p:anim calcmode="lin" valueType="num">
                                      <p:cBhvr>
                                        <p:cTn id="15" dur="1250" fill="hold"/>
                                        <p:tgtEl>
                                          <p:spTgt spid="4"/>
                                        </p:tgtEl>
                                        <p:attrNameLst>
                                          <p:attrName>ppt_h</p:attrName>
                                        </p:attrNameLst>
                                      </p:cBhvr>
                                      <p:tavLst>
                                        <p:tav tm="0">
                                          <p:val>
                                            <p:fltVal val="0"/>
                                          </p:val>
                                        </p:tav>
                                        <p:tav tm="100000">
                                          <p:val>
                                            <p:strVal val="#ppt_h"/>
                                          </p:val>
                                        </p:tav>
                                      </p:tavLst>
                                    </p:anim>
                                    <p:anim calcmode="lin" valueType="num">
                                      <p:cBhvr>
                                        <p:cTn id="16" dur="1250" fill="hold"/>
                                        <p:tgtEl>
                                          <p:spTgt spid="4"/>
                                        </p:tgtEl>
                                        <p:attrNameLst>
                                          <p:attrName>style.rotation</p:attrName>
                                        </p:attrNameLst>
                                      </p:cBhvr>
                                      <p:tavLst>
                                        <p:tav tm="0">
                                          <p:val>
                                            <p:fltVal val="90"/>
                                          </p:val>
                                        </p:tav>
                                        <p:tav tm="100000">
                                          <p:val>
                                            <p:fltVal val="0"/>
                                          </p:val>
                                        </p:tav>
                                      </p:tavLst>
                                    </p:anim>
                                    <p:animEffect transition="in" filter="fade">
                                      <p:cBhvr>
                                        <p:cTn id="17" dur="1250"/>
                                        <p:tgtEl>
                                          <p:spTgt spid="4"/>
                                        </p:tgtEl>
                                      </p:cBhvr>
                                    </p:animEffect>
                                  </p:childTnLst>
                                </p:cTn>
                              </p:par>
                            </p:childTnLst>
                          </p:cTn>
                        </p:par>
                        <p:par>
                          <p:cTn id="18" fill="hold">
                            <p:stCondLst>
                              <p:cond delay="2500"/>
                            </p:stCondLst>
                            <p:childTnLst>
                              <p:par>
                                <p:cTn id="19" presetID="31"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250" fill="hold"/>
                                        <p:tgtEl>
                                          <p:spTgt spid="6"/>
                                        </p:tgtEl>
                                        <p:attrNameLst>
                                          <p:attrName>ppt_w</p:attrName>
                                        </p:attrNameLst>
                                      </p:cBhvr>
                                      <p:tavLst>
                                        <p:tav tm="0">
                                          <p:val>
                                            <p:fltVal val="0"/>
                                          </p:val>
                                        </p:tav>
                                        <p:tav tm="100000">
                                          <p:val>
                                            <p:strVal val="#ppt_w"/>
                                          </p:val>
                                        </p:tav>
                                      </p:tavLst>
                                    </p:anim>
                                    <p:anim calcmode="lin" valueType="num">
                                      <p:cBhvr>
                                        <p:cTn id="22" dur="1250" fill="hold"/>
                                        <p:tgtEl>
                                          <p:spTgt spid="6"/>
                                        </p:tgtEl>
                                        <p:attrNameLst>
                                          <p:attrName>ppt_h</p:attrName>
                                        </p:attrNameLst>
                                      </p:cBhvr>
                                      <p:tavLst>
                                        <p:tav tm="0">
                                          <p:val>
                                            <p:fltVal val="0"/>
                                          </p:val>
                                        </p:tav>
                                        <p:tav tm="100000">
                                          <p:val>
                                            <p:strVal val="#ppt_h"/>
                                          </p:val>
                                        </p:tav>
                                      </p:tavLst>
                                    </p:anim>
                                    <p:anim calcmode="lin" valueType="num">
                                      <p:cBhvr>
                                        <p:cTn id="23" dur="1250" fill="hold"/>
                                        <p:tgtEl>
                                          <p:spTgt spid="6"/>
                                        </p:tgtEl>
                                        <p:attrNameLst>
                                          <p:attrName>style.rotation</p:attrName>
                                        </p:attrNameLst>
                                      </p:cBhvr>
                                      <p:tavLst>
                                        <p:tav tm="0">
                                          <p:val>
                                            <p:fltVal val="90"/>
                                          </p:val>
                                        </p:tav>
                                        <p:tav tm="100000">
                                          <p:val>
                                            <p:fltVal val="0"/>
                                          </p:val>
                                        </p:tav>
                                      </p:tavLst>
                                    </p:anim>
                                    <p:animEffect transition="in" filter="fade">
                                      <p:cBhvr>
                                        <p:cTn id="24" dur="1250"/>
                                        <p:tgtEl>
                                          <p:spTgt spid="6"/>
                                        </p:tgtEl>
                                      </p:cBhvr>
                                    </p:animEffect>
                                  </p:childTnLst>
                                </p:cTn>
                              </p:par>
                            </p:childTnLst>
                          </p:cTn>
                        </p:par>
                        <p:par>
                          <p:cTn id="25" fill="hold">
                            <p:stCondLst>
                              <p:cond delay="3750"/>
                            </p:stCondLst>
                            <p:childTnLst>
                              <p:par>
                                <p:cTn id="26" presetID="31"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1250" fill="hold"/>
                                        <p:tgtEl>
                                          <p:spTgt spid="3"/>
                                        </p:tgtEl>
                                        <p:attrNameLst>
                                          <p:attrName>ppt_w</p:attrName>
                                        </p:attrNameLst>
                                      </p:cBhvr>
                                      <p:tavLst>
                                        <p:tav tm="0">
                                          <p:val>
                                            <p:fltVal val="0"/>
                                          </p:val>
                                        </p:tav>
                                        <p:tav tm="100000">
                                          <p:val>
                                            <p:strVal val="#ppt_w"/>
                                          </p:val>
                                        </p:tav>
                                      </p:tavLst>
                                    </p:anim>
                                    <p:anim calcmode="lin" valueType="num">
                                      <p:cBhvr>
                                        <p:cTn id="29" dur="1250" fill="hold"/>
                                        <p:tgtEl>
                                          <p:spTgt spid="3"/>
                                        </p:tgtEl>
                                        <p:attrNameLst>
                                          <p:attrName>ppt_h</p:attrName>
                                        </p:attrNameLst>
                                      </p:cBhvr>
                                      <p:tavLst>
                                        <p:tav tm="0">
                                          <p:val>
                                            <p:fltVal val="0"/>
                                          </p:val>
                                        </p:tav>
                                        <p:tav tm="100000">
                                          <p:val>
                                            <p:strVal val="#ppt_h"/>
                                          </p:val>
                                        </p:tav>
                                      </p:tavLst>
                                    </p:anim>
                                    <p:anim calcmode="lin" valueType="num">
                                      <p:cBhvr>
                                        <p:cTn id="30" dur="1250" fill="hold"/>
                                        <p:tgtEl>
                                          <p:spTgt spid="3"/>
                                        </p:tgtEl>
                                        <p:attrNameLst>
                                          <p:attrName>style.rotation</p:attrName>
                                        </p:attrNameLst>
                                      </p:cBhvr>
                                      <p:tavLst>
                                        <p:tav tm="0">
                                          <p:val>
                                            <p:fltVal val="90"/>
                                          </p:val>
                                        </p:tav>
                                        <p:tav tm="100000">
                                          <p:val>
                                            <p:fltVal val="0"/>
                                          </p:val>
                                        </p:tav>
                                      </p:tavLst>
                                    </p:anim>
                                    <p:animEffect transition="in" filter="fade">
                                      <p:cBhvr>
                                        <p:cTn id="31" dur="125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xmlns="" id="{549C026E-D57C-47E9-A743-98738CE91531}"/>
              </a:ext>
            </a:extLst>
          </p:cNvPr>
          <p:cNvSpPr/>
          <p:nvPr/>
        </p:nvSpPr>
        <p:spPr>
          <a:xfrm>
            <a:off x="3311525" y="1661894"/>
            <a:ext cx="2992515" cy="1475404"/>
          </a:xfrm>
          <a:prstGeom prst="rect">
            <a:avLst/>
          </a:prstGeom>
        </p:spPr>
        <p:txBody>
          <a:bodyPr wrap="square">
            <a:spAutoFit/>
          </a:bodyPr>
          <a:lstStyle/>
          <a:p>
            <a:pPr>
              <a:lnSpc>
                <a:spcPct val="107000"/>
              </a:lnSpc>
              <a:spcAft>
                <a:spcPts val="800"/>
              </a:spcAft>
            </a:pPr>
            <a:r>
              <a:rPr lang="sv-SE" sz="2800" dirty="0">
                <a:solidFill>
                  <a:srgbClr val="CC2944"/>
                </a:solidFill>
                <a:latin typeface="+mj-lt"/>
              </a:rPr>
              <a:t>Christine Nöstlingers Romane</a:t>
            </a:r>
          </a:p>
        </p:txBody>
      </p:sp>
      <p:pic>
        <p:nvPicPr>
          <p:cNvPr id="6" name="Рисунок 5">
            <a:extLst>
              <a:ext uri="{FF2B5EF4-FFF2-40B4-BE49-F238E27FC236}">
                <a16:creationId xmlns:a16="http://schemas.microsoft.com/office/drawing/2014/main" xmlns="" id="{8CA4E1FB-348A-46F4-BD85-03859802AE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2000" y="0"/>
            <a:ext cx="1152000" cy="252000"/>
          </a:xfrm>
          <a:prstGeom prst="rect">
            <a:avLst/>
          </a:prstGeom>
        </p:spPr>
      </p:pic>
      <p:pic>
        <p:nvPicPr>
          <p:cNvPr id="2050" name="Picture 2" descr="Картинки по запросу CHRISTINE NÖSTLINGERS bücher OH, DU HÖLLE!&quot;">
            <a:extLst>
              <a:ext uri="{FF2B5EF4-FFF2-40B4-BE49-F238E27FC236}">
                <a16:creationId xmlns:a16="http://schemas.microsoft.com/office/drawing/2014/main" xmlns="" id="{A3F732FF-114B-44EA-9545-DAC25A0B8B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rot="20880494">
            <a:off x="838124" y="1524321"/>
            <a:ext cx="1459392" cy="209485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Картинки по запросу Christine Nöstlinger PFUI SPINNE">
            <a:extLst>
              <a:ext uri="{FF2B5EF4-FFF2-40B4-BE49-F238E27FC236}">
                <a16:creationId xmlns:a16="http://schemas.microsoft.com/office/drawing/2014/main" xmlns="" id="{DD887E6E-C917-49AB-9E27-CDB927A9BE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92196">
            <a:off x="6803591" y="1523127"/>
            <a:ext cx="1462637" cy="2071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36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1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56"/>
                                        </p:tgtEl>
                                        <p:attrNameLst>
                                          <p:attrName>style.visibility</p:attrName>
                                        </p:attrNameLst>
                                      </p:cBhvr>
                                      <p:to>
                                        <p:strVal val="visible"/>
                                      </p:to>
                                    </p:set>
                                    <p:animEffect transition="in" filter="randombar(horizontal)">
                                      <p:cBhvr>
                                        <p:cTn id="12" dur="10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xmlns="" id="{8CA4E1FB-348A-46F4-BD85-03859802AE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2000" y="0"/>
            <a:ext cx="1152000" cy="252000"/>
          </a:xfrm>
          <a:prstGeom prst="rect">
            <a:avLst/>
          </a:prstGeom>
        </p:spPr>
      </p:pic>
      <p:pic>
        <p:nvPicPr>
          <p:cNvPr id="2050" name="Picture 2" descr="Картинки по запросу CHRISTINE NÖSTLINGERS bücher OH, DU HÖLLE!&quot;">
            <a:extLst>
              <a:ext uri="{FF2B5EF4-FFF2-40B4-BE49-F238E27FC236}">
                <a16:creationId xmlns:a16="http://schemas.microsoft.com/office/drawing/2014/main" xmlns="" id="{A3F732FF-114B-44EA-9545-DAC25A0B8B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98427" y="1093397"/>
            <a:ext cx="2350163" cy="33734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1E4A4C5D-98D2-4AD2-8B64-E94005532F78}"/>
              </a:ext>
            </a:extLst>
          </p:cNvPr>
          <p:cNvSpPr txBox="1"/>
          <p:nvPr/>
        </p:nvSpPr>
        <p:spPr>
          <a:xfrm>
            <a:off x="358775" y="411163"/>
            <a:ext cx="3050835" cy="523220"/>
          </a:xfrm>
          <a:prstGeom prst="rect">
            <a:avLst/>
          </a:prstGeom>
          <a:noFill/>
        </p:spPr>
        <p:txBody>
          <a:bodyPr wrap="none" rtlCol="0">
            <a:spAutoFit/>
          </a:bodyPr>
          <a:lstStyle/>
          <a:p>
            <a:r>
              <a:rPr lang="de-DE" sz="2800" dirty="0">
                <a:solidFill>
                  <a:srgbClr val="CC2944"/>
                </a:solidFill>
                <a:latin typeface="+mj-lt"/>
              </a:rPr>
              <a:t>„Oh, du Hölle!“</a:t>
            </a:r>
          </a:p>
        </p:txBody>
      </p:sp>
      <p:pic>
        <p:nvPicPr>
          <p:cNvPr id="1026" name="Picture 2" descr="Картинки по запросу family stock">
            <a:extLst>
              <a:ext uri="{FF2B5EF4-FFF2-40B4-BE49-F238E27FC236}">
                <a16:creationId xmlns:a16="http://schemas.microsoft.com/office/drawing/2014/main" xmlns="" id="{9B90A772-1A65-4328-8D42-253EEDE66F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1388" y="1093397"/>
            <a:ext cx="2672547" cy="178096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Прямая соединительная линия 4">
            <a:extLst>
              <a:ext uri="{FF2B5EF4-FFF2-40B4-BE49-F238E27FC236}">
                <a16:creationId xmlns:a16="http://schemas.microsoft.com/office/drawing/2014/main" xmlns="" id="{4A43816E-3DF2-4AE2-95F4-0374B50944FD}"/>
              </a:ext>
            </a:extLst>
          </p:cNvPr>
          <p:cNvCxnSpPr>
            <a:cxnSpLocks/>
          </p:cNvCxnSpPr>
          <p:nvPr/>
        </p:nvCxnSpPr>
        <p:spPr>
          <a:xfrm>
            <a:off x="6051055" y="2874362"/>
            <a:ext cx="0" cy="359161"/>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a:extLst>
              <a:ext uri="{FF2B5EF4-FFF2-40B4-BE49-F238E27FC236}">
                <a16:creationId xmlns:a16="http://schemas.microsoft.com/office/drawing/2014/main" xmlns="" id="{74517B11-8B75-4420-A8A0-1E393DFCC825}"/>
              </a:ext>
            </a:extLst>
          </p:cNvPr>
          <p:cNvCxnSpPr>
            <a:cxnSpLocks/>
          </p:cNvCxnSpPr>
          <p:nvPr/>
        </p:nvCxnSpPr>
        <p:spPr>
          <a:xfrm>
            <a:off x="4930240" y="2874361"/>
            <a:ext cx="0" cy="359161"/>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a:extLst>
              <a:ext uri="{FF2B5EF4-FFF2-40B4-BE49-F238E27FC236}">
                <a16:creationId xmlns:a16="http://schemas.microsoft.com/office/drawing/2014/main" xmlns="" id="{6E433FCC-A4BC-4003-BC27-7AFE5ACCA46E}"/>
              </a:ext>
            </a:extLst>
          </p:cNvPr>
          <p:cNvCxnSpPr>
            <a:cxnSpLocks/>
          </p:cNvCxnSpPr>
          <p:nvPr/>
        </p:nvCxnSpPr>
        <p:spPr>
          <a:xfrm>
            <a:off x="7247105" y="2874362"/>
            <a:ext cx="0" cy="359161"/>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C6346F98-78B2-4090-8990-4F15D7038B14}"/>
              </a:ext>
            </a:extLst>
          </p:cNvPr>
          <p:cNvSpPr txBox="1"/>
          <p:nvPr/>
        </p:nvSpPr>
        <p:spPr>
          <a:xfrm>
            <a:off x="4427538" y="3349507"/>
            <a:ext cx="1005403" cy="307777"/>
          </a:xfrm>
          <a:prstGeom prst="rect">
            <a:avLst/>
          </a:prstGeom>
          <a:noFill/>
        </p:spPr>
        <p:txBody>
          <a:bodyPr wrap="none" rtlCol="0">
            <a:spAutoFit/>
          </a:bodyPr>
          <a:lstStyle/>
          <a:p>
            <a:r>
              <a:rPr lang="de-DE" sz="1400" dirty="0"/>
              <a:t>Der Vater</a:t>
            </a:r>
          </a:p>
        </p:txBody>
      </p:sp>
      <p:sp>
        <p:nvSpPr>
          <p:cNvPr id="15" name="TextBox 14">
            <a:extLst>
              <a:ext uri="{FF2B5EF4-FFF2-40B4-BE49-F238E27FC236}">
                <a16:creationId xmlns:a16="http://schemas.microsoft.com/office/drawing/2014/main" xmlns="" id="{3191246A-CB64-4076-A287-57486B85AB3F}"/>
              </a:ext>
            </a:extLst>
          </p:cNvPr>
          <p:cNvSpPr txBox="1"/>
          <p:nvPr/>
        </p:nvSpPr>
        <p:spPr>
          <a:xfrm>
            <a:off x="5590832" y="3349507"/>
            <a:ext cx="920445" cy="307777"/>
          </a:xfrm>
          <a:prstGeom prst="rect">
            <a:avLst/>
          </a:prstGeom>
          <a:noFill/>
        </p:spPr>
        <p:txBody>
          <a:bodyPr wrap="none" rtlCol="0">
            <a:spAutoFit/>
          </a:bodyPr>
          <a:lstStyle/>
          <a:p>
            <a:r>
              <a:rPr lang="de-DE" sz="1400" dirty="0"/>
              <a:t>Das Kind</a:t>
            </a:r>
          </a:p>
        </p:txBody>
      </p:sp>
      <p:sp>
        <p:nvSpPr>
          <p:cNvPr id="21" name="TextBox 20">
            <a:extLst>
              <a:ext uri="{FF2B5EF4-FFF2-40B4-BE49-F238E27FC236}">
                <a16:creationId xmlns:a16="http://schemas.microsoft.com/office/drawing/2014/main" xmlns="" id="{DF4E2A68-796C-4E17-B607-FE62B1B73318}"/>
              </a:ext>
            </a:extLst>
          </p:cNvPr>
          <p:cNvSpPr txBox="1"/>
          <p:nvPr/>
        </p:nvSpPr>
        <p:spPr>
          <a:xfrm>
            <a:off x="6686695" y="3349507"/>
            <a:ext cx="1120820" cy="307777"/>
          </a:xfrm>
          <a:prstGeom prst="rect">
            <a:avLst/>
          </a:prstGeom>
          <a:noFill/>
        </p:spPr>
        <p:txBody>
          <a:bodyPr wrap="none" rtlCol="0">
            <a:spAutoFit/>
          </a:bodyPr>
          <a:lstStyle/>
          <a:p>
            <a:r>
              <a:rPr lang="de-DE" sz="1400" dirty="0"/>
              <a:t>Die Mutter</a:t>
            </a:r>
          </a:p>
        </p:txBody>
      </p:sp>
      <p:cxnSp>
        <p:nvCxnSpPr>
          <p:cNvPr id="19" name="Прямая соединительная линия 18">
            <a:extLst>
              <a:ext uri="{FF2B5EF4-FFF2-40B4-BE49-F238E27FC236}">
                <a16:creationId xmlns:a16="http://schemas.microsoft.com/office/drawing/2014/main" xmlns="" id="{6BF77187-7EFD-4346-AF4F-08BAFCF9BD72}"/>
              </a:ext>
            </a:extLst>
          </p:cNvPr>
          <p:cNvCxnSpPr>
            <a:cxnSpLocks/>
          </p:cNvCxnSpPr>
          <p:nvPr/>
        </p:nvCxnSpPr>
        <p:spPr>
          <a:xfrm>
            <a:off x="4604868" y="979569"/>
            <a:ext cx="2998455" cy="2027349"/>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a:extLst>
              <a:ext uri="{FF2B5EF4-FFF2-40B4-BE49-F238E27FC236}">
                <a16:creationId xmlns:a16="http://schemas.microsoft.com/office/drawing/2014/main" xmlns="" id="{E9D29F7C-A24C-4DDC-857A-08FA543B530A}"/>
              </a:ext>
            </a:extLst>
          </p:cNvPr>
          <p:cNvCxnSpPr>
            <a:cxnSpLocks/>
          </p:cNvCxnSpPr>
          <p:nvPr/>
        </p:nvCxnSpPr>
        <p:spPr>
          <a:xfrm flipH="1">
            <a:off x="4604868" y="979570"/>
            <a:ext cx="2998456" cy="198199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Прямоугольник 2">
            <a:extLst>
              <a:ext uri="{FF2B5EF4-FFF2-40B4-BE49-F238E27FC236}">
                <a16:creationId xmlns:a16="http://schemas.microsoft.com/office/drawing/2014/main" xmlns="" id="{4D4B1A02-044F-41A8-860F-DBDADC71B972}"/>
              </a:ext>
            </a:extLst>
          </p:cNvPr>
          <p:cNvSpPr/>
          <p:nvPr/>
        </p:nvSpPr>
        <p:spPr>
          <a:xfrm>
            <a:off x="3311525" y="3964947"/>
            <a:ext cx="5832475" cy="783869"/>
          </a:xfrm>
          <a:prstGeom prst="rect">
            <a:avLst/>
          </a:prstGeom>
          <a:solidFill>
            <a:srgbClr val="FFD919"/>
          </a:solidFill>
        </p:spPr>
        <p:txBody>
          <a:bodyPr wrap="square">
            <a:spAutoFit/>
          </a:bodyPr>
          <a:lstStyle/>
          <a:p>
            <a:pPr algn="ctr">
              <a:lnSpc>
                <a:spcPct val="107000"/>
              </a:lnSpc>
              <a:spcAft>
                <a:spcPts val="0"/>
              </a:spcAft>
            </a:pPr>
            <a:r>
              <a:rPr lang="de-DE" sz="1400" dirty="0">
                <a:ea typeface="Calibri" panose="020F0502020204030204" pitchFamily="34" charset="0"/>
                <a:cs typeface="Times New Roman" panose="02020603050405020304" pitchFamily="18" charset="0"/>
              </a:rPr>
              <a:t>Die </a:t>
            </a:r>
            <a:r>
              <a:rPr lang="de-DE" sz="1400" dirty="0">
                <a:solidFill>
                  <a:srgbClr val="CC2944"/>
                </a:solidFill>
                <a:ea typeface="Calibri" panose="020F0502020204030204" pitchFamily="34" charset="0"/>
                <a:cs typeface="Times New Roman" panose="02020603050405020304" pitchFamily="18" charset="0"/>
              </a:rPr>
              <a:t>,,neue" Familie </a:t>
            </a:r>
            <a:r>
              <a:rPr lang="de-DE" sz="1400" dirty="0">
                <a:ea typeface="Calibri" panose="020F0502020204030204" pitchFamily="34" charset="0"/>
                <a:cs typeface="Times New Roman" panose="02020603050405020304" pitchFamily="18" charset="0"/>
              </a:rPr>
              <a:t>ist in der Regel unvollständig oder ,,kaputt". Die Familie, die uns Christine Nöstlinger in ihre Bücher ,,vorsetzt, entspricht genau diesem neuen Klischee!".</a:t>
            </a:r>
            <a:endParaRPr lang="ru-RU" sz="1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4470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p:stCondLst>
                              <p:cond delay="1000"/>
                            </p:stCondLst>
                            <p:childTnLst>
                              <p:par>
                                <p:cTn id="21" presetID="22" presetClass="entr" presetSubtype="1"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2000"/>
                            </p:stCondLst>
                            <p:childTnLst>
                              <p:par>
                                <p:cTn id="29" presetID="22" presetClass="entr" presetSubtype="1"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up)">
                                      <p:cBhvr>
                                        <p:cTn id="31" dur="500"/>
                                        <p:tgtEl>
                                          <p:spTgt spid="5"/>
                                        </p:tgtEl>
                                      </p:cBhvr>
                                    </p:animEffec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up)">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up)">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1" grpId="0"/>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xmlns="" id="{8CA4E1FB-348A-46F4-BD85-03859802AE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2000" y="0"/>
            <a:ext cx="1152000" cy="252000"/>
          </a:xfrm>
          <a:prstGeom prst="rect">
            <a:avLst/>
          </a:prstGeom>
        </p:spPr>
      </p:pic>
      <p:sp>
        <p:nvSpPr>
          <p:cNvPr id="2" name="TextBox 1">
            <a:extLst>
              <a:ext uri="{FF2B5EF4-FFF2-40B4-BE49-F238E27FC236}">
                <a16:creationId xmlns:a16="http://schemas.microsoft.com/office/drawing/2014/main" xmlns="" id="{1E4A4C5D-98D2-4AD2-8B64-E94005532F78}"/>
              </a:ext>
            </a:extLst>
          </p:cNvPr>
          <p:cNvSpPr txBox="1"/>
          <p:nvPr/>
        </p:nvSpPr>
        <p:spPr>
          <a:xfrm>
            <a:off x="358775" y="411163"/>
            <a:ext cx="3050835" cy="523220"/>
          </a:xfrm>
          <a:prstGeom prst="rect">
            <a:avLst/>
          </a:prstGeom>
          <a:noFill/>
        </p:spPr>
        <p:txBody>
          <a:bodyPr wrap="none" rtlCol="0">
            <a:spAutoFit/>
          </a:bodyPr>
          <a:lstStyle/>
          <a:p>
            <a:r>
              <a:rPr lang="de-DE" sz="2800" dirty="0">
                <a:solidFill>
                  <a:srgbClr val="CC2944"/>
                </a:solidFill>
                <a:latin typeface="+mj-lt"/>
              </a:rPr>
              <a:t>„Oh, du Hölle!“</a:t>
            </a:r>
          </a:p>
        </p:txBody>
      </p:sp>
      <p:sp>
        <p:nvSpPr>
          <p:cNvPr id="21" name="TextBox 20">
            <a:extLst>
              <a:ext uri="{FF2B5EF4-FFF2-40B4-BE49-F238E27FC236}">
                <a16:creationId xmlns:a16="http://schemas.microsoft.com/office/drawing/2014/main" xmlns="" id="{DF4E2A68-796C-4E17-B607-FE62B1B73318}"/>
              </a:ext>
            </a:extLst>
          </p:cNvPr>
          <p:cNvSpPr txBox="1"/>
          <p:nvPr/>
        </p:nvSpPr>
        <p:spPr>
          <a:xfrm>
            <a:off x="1426264" y="2904438"/>
            <a:ext cx="689612" cy="307777"/>
          </a:xfrm>
          <a:prstGeom prst="rect">
            <a:avLst/>
          </a:prstGeom>
          <a:solidFill>
            <a:srgbClr val="CC2944"/>
          </a:solidFill>
        </p:spPr>
        <p:txBody>
          <a:bodyPr wrap="none" rtlCol="0">
            <a:spAutoFit/>
          </a:bodyPr>
          <a:lstStyle/>
          <a:p>
            <a:r>
              <a:rPr lang="de-DE" sz="1400" dirty="0">
                <a:solidFill>
                  <a:schemeClr val="bg1"/>
                </a:solidFill>
                <a:latin typeface="+mj-lt"/>
              </a:rPr>
              <a:t>Julia</a:t>
            </a:r>
          </a:p>
        </p:txBody>
      </p:sp>
      <p:pic>
        <p:nvPicPr>
          <p:cNvPr id="33" name="Рисунок 32">
            <a:extLst>
              <a:ext uri="{FF2B5EF4-FFF2-40B4-BE49-F238E27FC236}">
                <a16:creationId xmlns:a16="http://schemas.microsoft.com/office/drawing/2014/main" xmlns="" id="{4CCEB8AB-80BF-4722-9047-31C3D559A0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1455" y="1830338"/>
            <a:ext cx="1078467" cy="1078467"/>
          </a:xfrm>
          <a:prstGeom prst="rect">
            <a:avLst/>
          </a:prstGeom>
        </p:spPr>
      </p:pic>
      <p:sp>
        <p:nvSpPr>
          <p:cNvPr id="32" name="Стрелка: изогнутая вправо 31">
            <a:extLst>
              <a:ext uri="{FF2B5EF4-FFF2-40B4-BE49-F238E27FC236}">
                <a16:creationId xmlns:a16="http://schemas.microsoft.com/office/drawing/2014/main" xmlns="" id="{20AA8F13-35BC-459F-AC57-1FFBD14B0DD4}"/>
              </a:ext>
            </a:extLst>
          </p:cNvPr>
          <p:cNvSpPr/>
          <p:nvPr/>
        </p:nvSpPr>
        <p:spPr>
          <a:xfrm>
            <a:off x="738089" y="2640079"/>
            <a:ext cx="420319" cy="1129672"/>
          </a:xfrm>
          <a:prstGeom prst="curvedRightArrow">
            <a:avLst/>
          </a:prstGeom>
          <a:solidFill>
            <a:srgbClr val="FFD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1030" name="Picture 6" descr="Картинки по запросу колпак день рождения вектор">
            <a:extLst>
              <a:ext uri="{FF2B5EF4-FFF2-40B4-BE49-F238E27FC236}">
                <a16:creationId xmlns:a16="http://schemas.microsoft.com/office/drawing/2014/main" xmlns="" id="{E79B8120-F0AD-4040-B64B-2378A30FC5D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31836" y="1030229"/>
            <a:ext cx="1078468" cy="917845"/>
          </a:xfrm>
          <a:prstGeom prst="rect">
            <a:avLst/>
          </a:prstGeom>
          <a:noFill/>
          <a:extLst>
            <a:ext uri="{909E8E84-426E-40DD-AFC4-6F175D3DCCD1}">
              <a14:hiddenFill xmlns:a14="http://schemas.microsoft.com/office/drawing/2010/main">
                <a:solidFill>
                  <a:srgbClr val="FFFFFF"/>
                </a:solidFill>
              </a14:hiddenFill>
            </a:ext>
          </a:extLst>
        </p:spPr>
      </p:pic>
      <p:sp>
        <p:nvSpPr>
          <p:cNvPr id="35" name="Облачко с текстом: прямоугольное со скругленными углами 34">
            <a:extLst>
              <a:ext uri="{FF2B5EF4-FFF2-40B4-BE49-F238E27FC236}">
                <a16:creationId xmlns:a16="http://schemas.microsoft.com/office/drawing/2014/main" xmlns="" id="{BCF096B7-F15C-4542-B188-1056A1CB3E21}"/>
              </a:ext>
            </a:extLst>
          </p:cNvPr>
          <p:cNvSpPr/>
          <p:nvPr/>
        </p:nvSpPr>
        <p:spPr>
          <a:xfrm>
            <a:off x="2680322" y="1199773"/>
            <a:ext cx="1458575" cy="365174"/>
          </a:xfrm>
          <a:prstGeom prst="wedgeRoundRectCallout">
            <a:avLst>
              <a:gd name="adj1" fmla="val -84985"/>
              <a:gd name="adj2" fmla="val 301028"/>
              <a:gd name="adj3" fmla="val 16667"/>
            </a:avLst>
          </a:prstGeom>
          <a:solidFill>
            <a:srgbClr val="CC2944"/>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latin typeface="+mj-lt"/>
              </a:rPr>
              <a:t>14 Jahre alt</a:t>
            </a:r>
          </a:p>
        </p:txBody>
      </p:sp>
      <p:sp>
        <p:nvSpPr>
          <p:cNvPr id="37" name="Прямоугольник 36">
            <a:extLst>
              <a:ext uri="{FF2B5EF4-FFF2-40B4-BE49-F238E27FC236}">
                <a16:creationId xmlns:a16="http://schemas.microsoft.com/office/drawing/2014/main" xmlns="" id="{E0D5F6BD-7C14-47C9-948D-11238DB38515}"/>
              </a:ext>
            </a:extLst>
          </p:cNvPr>
          <p:cNvSpPr/>
          <p:nvPr/>
        </p:nvSpPr>
        <p:spPr>
          <a:xfrm>
            <a:off x="4753824" y="3435664"/>
            <a:ext cx="4390175" cy="1323439"/>
          </a:xfrm>
          <a:prstGeom prst="rect">
            <a:avLst/>
          </a:prstGeom>
          <a:solidFill>
            <a:srgbClr val="FFD919"/>
          </a:solidFill>
        </p:spPr>
        <p:txBody>
          <a:bodyPr wrap="square">
            <a:spAutoFit/>
          </a:bodyPr>
          <a:lstStyle/>
          <a:p>
            <a:pPr algn="ctr"/>
            <a:r>
              <a:rPr lang="de-DE" sz="1600" dirty="0">
                <a:ea typeface="Calibri" panose="020F0502020204030204" pitchFamily="34" charset="0"/>
              </a:rPr>
              <a:t>Zu diesem feierlichen Anlass haben sich ihre geschiedenen Eltern alle beide eingefunden, ebenso wie alle Großeltern. Wider Erwarten ist es ein recht nettes Fest geworden. </a:t>
            </a:r>
            <a:endParaRPr lang="de-DE" sz="1600" dirty="0"/>
          </a:p>
        </p:txBody>
      </p:sp>
      <p:grpSp>
        <p:nvGrpSpPr>
          <p:cNvPr id="4" name="Группа 3">
            <a:extLst>
              <a:ext uri="{FF2B5EF4-FFF2-40B4-BE49-F238E27FC236}">
                <a16:creationId xmlns:a16="http://schemas.microsoft.com/office/drawing/2014/main" xmlns="" id="{6D31476C-77B5-4A25-AA0E-0DF4A1C46A3C}"/>
              </a:ext>
            </a:extLst>
          </p:cNvPr>
          <p:cNvGrpSpPr/>
          <p:nvPr/>
        </p:nvGrpSpPr>
        <p:grpSpPr>
          <a:xfrm>
            <a:off x="1112747" y="3373626"/>
            <a:ext cx="1197557" cy="1505334"/>
            <a:chOff x="1112747" y="3373626"/>
            <a:chExt cx="1197557" cy="1505334"/>
          </a:xfrm>
        </p:grpSpPr>
        <p:pic>
          <p:nvPicPr>
            <p:cNvPr id="39" name="Рисунок 38">
              <a:extLst>
                <a:ext uri="{FF2B5EF4-FFF2-40B4-BE49-F238E27FC236}">
                  <a16:creationId xmlns:a16="http://schemas.microsoft.com/office/drawing/2014/main" xmlns="" id="{2BF88847-036C-48AA-BD54-D33B771AEC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2747" y="3373626"/>
              <a:ext cx="1197557" cy="1197557"/>
            </a:xfrm>
            <a:prstGeom prst="rect">
              <a:avLst/>
            </a:prstGeom>
          </p:spPr>
        </p:pic>
        <p:sp>
          <p:nvSpPr>
            <p:cNvPr id="46" name="TextBox 45">
              <a:extLst>
                <a:ext uri="{FF2B5EF4-FFF2-40B4-BE49-F238E27FC236}">
                  <a16:creationId xmlns:a16="http://schemas.microsoft.com/office/drawing/2014/main" xmlns="" id="{52AC2C02-1B04-4542-9291-BE9BFA99F9B9}"/>
                </a:ext>
              </a:extLst>
            </p:cNvPr>
            <p:cNvSpPr txBox="1"/>
            <p:nvPr/>
          </p:nvSpPr>
          <p:spPr>
            <a:xfrm>
              <a:off x="1214112" y="4571183"/>
              <a:ext cx="986422" cy="307777"/>
            </a:xfrm>
            <a:prstGeom prst="rect">
              <a:avLst/>
            </a:prstGeom>
            <a:solidFill>
              <a:srgbClr val="CC2944"/>
            </a:solidFill>
          </p:spPr>
          <p:txBody>
            <a:bodyPr wrap="square" rtlCol="0">
              <a:spAutoFit/>
            </a:bodyPr>
            <a:lstStyle/>
            <a:p>
              <a:pPr algn="ctr"/>
              <a:r>
                <a:rPr lang="de-DE" sz="1400" dirty="0">
                  <a:solidFill>
                    <a:schemeClr val="bg1"/>
                  </a:solidFill>
                  <a:latin typeface="+mj-lt"/>
                </a:rPr>
                <a:t>Vater</a:t>
              </a:r>
            </a:p>
          </p:txBody>
        </p:sp>
      </p:grpSp>
      <p:grpSp>
        <p:nvGrpSpPr>
          <p:cNvPr id="3" name="Группа 2">
            <a:extLst>
              <a:ext uri="{FF2B5EF4-FFF2-40B4-BE49-F238E27FC236}">
                <a16:creationId xmlns:a16="http://schemas.microsoft.com/office/drawing/2014/main" xmlns="" id="{1159C323-93CB-4D5C-93BD-828FB98753FF}"/>
              </a:ext>
            </a:extLst>
          </p:cNvPr>
          <p:cNvGrpSpPr/>
          <p:nvPr/>
        </p:nvGrpSpPr>
        <p:grpSpPr>
          <a:xfrm>
            <a:off x="2720314" y="1844874"/>
            <a:ext cx="3518547" cy="1367340"/>
            <a:chOff x="2720314" y="1844874"/>
            <a:chExt cx="3518547" cy="1367340"/>
          </a:xfrm>
        </p:grpSpPr>
        <p:grpSp>
          <p:nvGrpSpPr>
            <p:cNvPr id="36" name="Группа 35">
              <a:extLst>
                <a:ext uri="{FF2B5EF4-FFF2-40B4-BE49-F238E27FC236}">
                  <a16:creationId xmlns:a16="http://schemas.microsoft.com/office/drawing/2014/main" xmlns="" id="{BD8AEAD0-FEFC-4130-9CC3-E5B72293E2DE}"/>
                </a:ext>
              </a:extLst>
            </p:cNvPr>
            <p:cNvGrpSpPr/>
            <p:nvPr/>
          </p:nvGrpSpPr>
          <p:grpSpPr>
            <a:xfrm>
              <a:off x="2720314" y="1844874"/>
              <a:ext cx="3518547" cy="1262259"/>
              <a:chOff x="2720314" y="1844874"/>
              <a:chExt cx="3518547" cy="1262259"/>
            </a:xfrm>
          </p:grpSpPr>
          <p:pic>
            <p:nvPicPr>
              <p:cNvPr id="34" name="Рисунок 33">
                <a:extLst>
                  <a:ext uri="{FF2B5EF4-FFF2-40B4-BE49-F238E27FC236}">
                    <a16:creationId xmlns:a16="http://schemas.microsoft.com/office/drawing/2014/main" xmlns="" id="{0FFCDDEE-8F17-4A6E-A360-D643920E41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48799" y="2200140"/>
                <a:ext cx="906993" cy="906993"/>
              </a:xfrm>
              <a:prstGeom prst="rect">
                <a:avLst/>
              </a:prstGeom>
            </p:spPr>
          </p:pic>
          <p:sp>
            <p:nvSpPr>
              <p:cNvPr id="30" name="Стрелка: вправо 29">
                <a:extLst>
                  <a:ext uri="{FF2B5EF4-FFF2-40B4-BE49-F238E27FC236}">
                    <a16:creationId xmlns:a16="http://schemas.microsoft.com/office/drawing/2014/main" xmlns="" id="{EA0BB30C-1555-4995-B593-B8BD3E58D576}"/>
                  </a:ext>
                </a:extLst>
              </p:cNvPr>
              <p:cNvSpPr/>
              <p:nvPr/>
            </p:nvSpPr>
            <p:spPr>
              <a:xfrm>
                <a:off x="2720314" y="2599043"/>
                <a:ext cx="207885" cy="299078"/>
              </a:xfrm>
              <a:prstGeom prst="rightArrow">
                <a:avLst/>
              </a:prstGeom>
              <a:solidFill>
                <a:srgbClr val="FFD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Стрелка: влево 30">
                <a:extLst>
                  <a:ext uri="{FF2B5EF4-FFF2-40B4-BE49-F238E27FC236}">
                    <a16:creationId xmlns:a16="http://schemas.microsoft.com/office/drawing/2014/main" xmlns="" id="{5A69CD71-028B-43C1-9A20-1EFA43E05B85}"/>
                  </a:ext>
                </a:extLst>
              </p:cNvPr>
              <p:cNvSpPr/>
              <p:nvPr/>
            </p:nvSpPr>
            <p:spPr>
              <a:xfrm>
                <a:off x="4480611" y="2586971"/>
                <a:ext cx="228322" cy="306997"/>
              </a:xfrm>
              <a:prstGeom prst="leftArrow">
                <a:avLst/>
              </a:prstGeom>
              <a:solidFill>
                <a:srgbClr val="FFD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8" name="Рисунок 37">
                <a:extLst>
                  <a:ext uri="{FF2B5EF4-FFF2-40B4-BE49-F238E27FC236}">
                    <a16:creationId xmlns:a16="http://schemas.microsoft.com/office/drawing/2014/main" xmlns="" id="{84544F8E-7584-4FF9-99AC-5DB0C5C2ED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60393" y="1844874"/>
                <a:ext cx="1078468" cy="1078468"/>
              </a:xfrm>
              <a:prstGeom prst="rect">
                <a:avLst/>
              </a:prstGeom>
            </p:spPr>
          </p:pic>
        </p:grpSp>
        <p:sp>
          <p:nvSpPr>
            <p:cNvPr id="47" name="TextBox 46">
              <a:extLst>
                <a:ext uri="{FF2B5EF4-FFF2-40B4-BE49-F238E27FC236}">
                  <a16:creationId xmlns:a16="http://schemas.microsoft.com/office/drawing/2014/main" xmlns="" id="{04340FFD-1685-4F3B-BA8D-8417E8F2B319}"/>
                </a:ext>
              </a:extLst>
            </p:cNvPr>
            <p:cNvSpPr txBox="1"/>
            <p:nvPr/>
          </p:nvSpPr>
          <p:spPr>
            <a:xfrm>
              <a:off x="5206416" y="2904437"/>
              <a:ext cx="986422" cy="307777"/>
            </a:xfrm>
            <a:prstGeom prst="rect">
              <a:avLst/>
            </a:prstGeom>
            <a:solidFill>
              <a:srgbClr val="CC2944"/>
            </a:solidFill>
          </p:spPr>
          <p:txBody>
            <a:bodyPr wrap="square" rtlCol="0">
              <a:spAutoFit/>
            </a:bodyPr>
            <a:lstStyle/>
            <a:p>
              <a:pPr algn="ctr"/>
              <a:r>
                <a:rPr lang="de-DE" sz="1400" dirty="0">
                  <a:solidFill>
                    <a:schemeClr val="bg1"/>
                  </a:solidFill>
                  <a:latin typeface="+mj-lt"/>
                </a:rPr>
                <a:t>Mutter</a:t>
              </a:r>
            </a:p>
          </p:txBody>
        </p:sp>
      </p:grpSp>
    </p:spTree>
    <p:extLst>
      <p:ext uri="{BB962C8B-B14F-4D97-AF65-F5344CB8AC3E}">
        <p14:creationId xmlns:p14="http://schemas.microsoft.com/office/powerpoint/2010/main" val="366001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up)">
                                      <p:cBhvr>
                                        <p:cTn id="20" dur="500"/>
                                        <p:tgtEl>
                                          <p:spTgt spid="32"/>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1030"/>
                                        </p:tgtEl>
                                        <p:attrNameLst>
                                          <p:attrName>style.visibility</p:attrName>
                                        </p:attrNameLst>
                                      </p:cBhvr>
                                      <p:to>
                                        <p:strVal val="visible"/>
                                      </p:to>
                                    </p:set>
                                    <p:animEffect transition="in" filter="fade">
                                      <p:cBhvr>
                                        <p:cTn id="29" dur="1000"/>
                                        <p:tgtEl>
                                          <p:spTgt spid="1030"/>
                                        </p:tgtEl>
                                      </p:cBhvr>
                                    </p:animEffect>
                                    <p:anim calcmode="lin" valueType="num">
                                      <p:cBhvr>
                                        <p:cTn id="30" dur="1000" fill="hold"/>
                                        <p:tgtEl>
                                          <p:spTgt spid="1030"/>
                                        </p:tgtEl>
                                        <p:attrNameLst>
                                          <p:attrName>ppt_x</p:attrName>
                                        </p:attrNameLst>
                                      </p:cBhvr>
                                      <p:tavLst>
                                        <p:tav tm="0">
                                          <p:val>
                                            <p:strVal val="#ppt_x"/>
                                          </p:val>
                                        </p:tav>
                                        <p:tav tm="100000">
                                          <p:val>
                                            <p:strVal val="#ppt_x"/>
                                          </p:val>
                                        </p:tav>
                                      </p:tavLst>
                                    </p:anim>
                                    <p:anim calcmode="lin" valueType="num">
                                      <p:cBhvr>
                                        <p:cTn id="31"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down)">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500"/>
                                        <p:tgtEl>
                                          <p:spTgt spid="37"/>
                                        </p:tgtEl>
                                      </p:cBhvr>
                                    </p:animEffect>
                                  </p:childTnLst>
                                </p:cTn>
                              </p:par>
                              <p:par>
                                <p:cTn id="42" presetID="22" presetClass="exit" presetSubtype="1" fill="hold" grpId="1" nodeType="withEffect">
                                  <p:stCondLst>
                                    <p:cond delay="0"/>
                                  </p:stCondLst>
                                  <p:childTnLst>
                                    <p:animEffect transition="out" filter="wipe(up)">
                                      <p:cBhvr>
                                        <p:cTn id="43" dur="500"/>
                                        <p:tgtEl>
                                          <p:spTgt spid="32"/>
                                        </p:tgtEl>
                                      </p:cBhvr>
                                    </p:animEffect>
                                    <p:set>
                                      <p:cBhvr>
                                        <p:cTn id="44" dur="1" fill="hold">
                                          <p:stCondLst>
                                            <p:cond delay="499"/>
                                          </p:stCondLst>
                                        </p:cTn>
                                        <p:tgtEl>
                                          <p:spTgt spid="32"/>
                                        </p:tgtEl>
                                        <p:attrNameLst>
                                          <p:attrName>style.visibility</p:attrName>
                                        </p:attrNameLst>
                                      </p:cBhvr>
                                      <p:to>
                                        <p:strVal val="hidden"/>
                                      </p:to>
                                    </p:set>
                                  </p:childTnLst>
                                </p:cTn>
                              </p:par>
                              <p:par>
                                <p:cTn id="45" presetID="22" presetClass="exit" presetSubtype="1" fill="hold" nodeType="withEffect">
                                  <p:stCondLst>
                                    <p:cond delay="0"/>
                                  </p:stCondLst>
                                  <p:childTnLst>
                                    <p:animEffect transition="out" filter="wipe(up)">
                                      <p:cBhvr>
                                        <p:cTn id="46" dur="500"/>
                                        <p:tgtEl>
                                          <p:spTgt spid="1030"/>
                                        </p:tgtEl>
                                      </p:cBhvr>
                                    </p:animEffect>
                                    <p:set>
                                      <p:cBhvr>
                                        <p:cTn id="47" dur="1" fill="hold">
                                          <p:stCondLst>
                                            <p:cond delay="499"/>
                                          </p:stCondLst>
                                        </p:cTn>
                                        <p:tgtEl>
                                          <p:spTgt spid="1030"/>
                                        </p:tgtEl>
                                        <p:attrNameLst>
                                          <p:attrName>style.visibility</p:attrName>
                                        </p:attrNameLst>
                                      </p:cBhvr>
                                      <p:to>
                                        <p:strVal val="hidden"/>
                                      </p:to>
                                    </p:set>
                                  </p:childTnLst>
                                </p:cTn>
                              </p:par>
                              <p:par>
                                <p:cTn id="48" presetID="22" presetClass="exit" presetSubtype="1" fill="hold" grpId="1" nodeType="withEffect">
                                  <p:stCondLst>
                                    <p:cond delay="0"/>
                                  </p:stCondLst>
                                  <p:childTnLst>
                                    <p:animEffect transition="out" filter="wipe(up)">
                                      <p:cBhvr>
                                        <p:cTn id="49" dur="500"/>
                                        <p:tgtEl>
                                          <p:spTgt spid="35"/>
                                        </p:tgtEl>
                                      </p:cBhvr>
                                    </p:animEffect>
                                    <p:set>
                                      <p:cBhvr>
                                        <p:cTn id="50"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2" grpId="0" animBg="1"/>
      <p:bldP spid="32" grpId="1" animBg="1"/>
      <p:bldP spid="35" grpId="0" animBg="1"/>
      <p:bldP spid="35" grpId="1" animBg="1"/>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Картинки по запросу Christine Nöstlinger">
            <a:extLst>
              <a:ext uri="{FF2B5EF4-FFF2-40B4-BE49-F238E27FC236}">
                <a16:creationId xmlns:a16="http://schemas.microsoft.com/office/drawing/2014/main" xmlns="" id="{F98B0612-7D3C-449C-A32C-89C43469AB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0"/>
            <a:ext cx="3429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7" name="Рисунок 16">
            <a:extLst>
              <a:ext uri="{FF2B5EF4-FFF2-40B4-BE49-F238E27FC236}">
                <a16:creationId xmlns:a16="http://schemas.microsoft.com/office/drawing/2014/main" xmlns="" id="{2D7E01F3-E321-4574-8B47-AFE0B6B2BF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2000" y="0"/>
            <a:ext cx="1152000" cy="252000"/>
          </a:xfrm>
          <a:prstGeom prst="rect">
            <a:avLst/>
          </a:prstGeom>
        </p:spPr>
      </p:pic>
      <p:sp>
        <p:nvSpPr>
          <p:cNvPr id="18" name="TextBox 17">
            <a:extLst>
              <a:ext uri="{FF2B5EF4-FFF2-40B4-BE49-F238E27FC236}">
                <a16:creationId xmlns:a16="http://schemas.microsoft.com/office/drawing/2014/main" xmlns="" id="{EDFFA2A3-FA13-4759-BD2E-DCDC95C2707F}"/>
              </a:ext>
            </a:extLst>
          </p:cNvPr>
          <p:cNvSpPr txBox="1"/>
          <p:nvPr/>
        </p:nvSpPr>
        <p:spPr>
          <a:xfrm>
            <a:off x="358775" y="397498"/>
            <a:ext cx="8426450" cy="430887"/>
          </a:xfrm>
          <a:prstGeom prst="rect">
            <a:avLst/>
          </a:prstGeom>
          <a:noFill/>
        </p:spPr>
        <p:txBody>
          <a:bodyPr wrap="square" lIns="0" tIns="0" rIns="0" bIns="0" rtlCol="0">
            <a:spAutoFit/>
          </a:bodyPr>
          <a:lstStyle/>
          <a:p>
            <a:r>
              <a:rPr lang="de-DE" sz="2800" dirty="0">
                <a:solidFill>
                  <a:srgbClr val="CC2944"/>
                </a:solidFill>
                <a:latin typeface="Ghostlight" panose="00000500000000000000" pitchFamily="2" charset="0"/>
              </a:rPr>
              <a:t>Christine Nöstlinger </a:t>
            </a:r>
            <a:endParaRPr lang="ru-RU" sz="2800" dirty="0">
              <a:solidFill>
                <a:srgbClr val="CC2944"/>
              </a:solidFill>
              <a:latin typeface="Ghostlight" panose="00000500000000000000" pitchFamily="2" charset="0"/>
            </a:endParaRPr>
          </a:p>
        </p:txBody>
      </p:sp>
      <p:sp>
        <p:nvSpPr>
          <p:cNvPr id="19" name="Прямоугольник 18">
            <a:extLst>
              <a:ext uri="{FF2B5EF4-FFF2-40B4-BE49-F238E27FC236}">
                <a16:creationId xmlns:a16="http://schemas.microsoft.com/office/drawing/2014/main" xmlns="" id="{2A3E3241-55AA-41FB-B440-04210E8A67AD}"/>
              </a:ext>
            </a:extLst>
          </p:cNvPr>
          <p:cNvSpPr/>
          <p:nvPr/>
        </p:nvSpPr>
        <p:spPr>
          <a:xfrm>
            <a:off x="1" y="3397601"/>
            <a:ext cx="3726611" cy="1348401"/>
          </a:xfrm>
          <a:prstGeom prst="rect">
            <a:avLst/>
          </a:prstGeom>
          <a:solidFill>
            <a:srgbClr val="FFD919"/>
          </a:solidFill>
        </p:spPr>
        <p:txBody>
          <a:bodyPr wrap="square" lIns="360000" tIns="180000" rIns="360000" bIns="180000">
            <a:spAutoFit/>
          </a:bodyPr>
          <a:lstStyle/>
          <a:p>
            <a:pPr algn="ctr"/>
            <a:r>
              <a:rPr lang="de-DE" sz="1600" dirty="0"/>
              <a:t>Christine Nöstlinger ist heute eine der bekanntesten Kinderbuchautorinnen Österreichs.</a:t>
            </a:r>
            <a:endParaRPr lang="ru-RU" sz="1600" dirty="0"/>
          </a:p>
        </p:txBody>
      </p:sp>
      <p:sp>
        <p:nvSpPr>
          <p:cNvPr id="2" name="Прямоугольник 1">
            <a:extLst>
              <a:ext uri="{FF2B5EF4-FFF2-40B4-BE49-F238E27FC236}">
                <a16:creationId xmlns:a16="http://schemas.microsoft.com/office/drawing/2014/main" xmlns="" id="{8AF31EBE-D686-4834-B461-C9B058683AA9}"/>
              </a:ext>
            </a:extLst>
          </p:cNvPr>
          <p:cNvSpPr/>
          <p:nvPr/>
        </p:nvSpPr>
        <p:spPr>
          <a:xfrm>
            <a:off x="1255693" y="1539267"/>
            <a:ext cx="2972289" cy="461665"/>
          </a:xfrm>
          <a:prstGeom prst="rect">
            <a:avLst/>
          </a:prstGeom>
        </p:spPr>
        <p:txBody>
          <a:bodyPr wrap="none">
            <a:spAutoFit/>
          </a:bodyPr>
          <a:lstStyle/>
          <a:p>
            <a:r>
              <a:rPr lang="de-DE" sz="2400" dirty="0">
                <a:latin typeface="+mj-lt"/>
                <a:ea typeface="Calibri" panose="020F0502020204030204" pitchFamily="34" charset="0"/>
                <a:cs typeface="Times New Roman" panose="02020603050405020304" pitchFamily="18" charset="0"/>
              </a:rPr>
              <a:t>13. Oktober </a:t>
            </a:r>
            <a:r>
              <a:rPr lang="de-DE" sz="2400" dirty="0">
                <a:solidFill>
                  <a:srgbClr val="CC2944"/>
                </a:solidFill>
                <a:latin typeface="+mj-lt"/>
                <a:ea typeface="Calibri" panose="020F0502020204030204" pitchFamily="34" charset="0"/>
                <a:cs typeface="Times New Roman" panose="02020603050405020304" pitchFamily="18" charset="0"/>
              </a:rPr>
              <a:t>1936</a:t>
            </a:r>
            <a:endParaRPr lang="de-DE" sz="2400" dirty="0">
              <a:solidFill>
                <a:srgbClr val="CC2944"/>
              </a:solidFill>
              <a:latin typeface="+mj-lt"/>
            </a:endParaRPr>
          </a:p>
        </p:txBody>
      </p:sp>
      <p:sp>
        <p:nvSpPr>
          <p:cNvPr id="3" name="Прямоугольник 2">
            <a:extLst>
              <a:ext uri="{FF2B5EF4-FFF2-40B4-BE49-F238E27FC236}">
                <a16:creationId xmlns:a16="http://schemas.microsoft.com/office/drawing/2014/main" xmlns="" id="{E6D7CEC3-8777-458D-ADD7-6565B37C0E67}"/>
              </a:ext>
            </a:extLst>
          </p:cNvPr>
          <p:cNvSpPr/>
          <p:nvPr/>
        </p:nvSpPr>
        <p:spPr>
          <a:xfrm>
            <a:off x="2207076" y="2225053"/>
            <a:ext cx="1069524" cy="461665"/>
          </a:xfrm>
          <a:prstGeom prst="rect">
            <a:avLst/>
          </a:prstGeom>
        </p:spPr>
        <p:txBody>
          <a:bodyPr wrap="none">
            <a:spAutoFit/>
          </a:bodyPr>
          <a:lstStyle/>
          <a:p>
            <a:r>
              <a:rPr lang="de-DE" sz="2400" dirty="0">
                <a:solidFill>
                  <a:srgbClr val="CC2944"/>
                </a:solidFill>
                <a:latin typeface="+mj-lt"/>
                <a:ea typeface="Calibri" panose="020F0502020204030204" pitchFamily="34" charset="0"/>
                <a:cs typeface="Times New Roman" panose="02020603050405020304" pitchFamily="18" charset="0"/>
              </a:rPr>
              <a:t>Wien</a:t>
            </a:r>
            <a:endParaRPr lang="de-DE" sz="2400" dirty="0">
              <a:solidFill>
                <a:srgbClr val="CC2944"/>
              </a:solidFill>
              <a:latin typeface="+mj-lt"/>
            </a:endParaRPr>
          </a:p>
        </p:txBody>
      </p:sp>
    </p:spTree>
    <p:extLst>
      <p:ext uri="{BB962C8B-B14F-4D97-AF65-F5344CB8AC3E}">
        <p14:creationId xmlns:p14="http://schemas.microsoft.com/office/powerpoint/2010/main" val="40828652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xmlns="" id="{8CA4E1FB-348A-46F4-BD85-03859802AE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2000" y="0"/>
            <a:ext cx="1152000" cy="252000"/>
          </a:xfrm>
          <a:prstGeom prst="rect">
            <a:avLst/>
          </a:prstGeom>
        </p:spPr>
      </p:pic>
      <p:sp>
        <p:nvSpPr>
          <p:cNvPr id="2" name="TextBox 1">
            <a:extLst>
              <a:ext uri="{FF2B5EF4-FFF2-40B4-BE49-F238E27FC236}">
                <a16:creationId xmlns:a16="http://schemas.microsoft.com/office/drawing/2014/main" xmlns="" id="{1E4A4C5D-98D2-4AD2-8B64-E94005532F78}"/>
              </a:ext>
            </a:extLst>
          </p:cNvPr>
          <p:cNvSpPr txBox="1"/>
          <p:nvPr/>
        </p:nvSpPr>
        <p:spPr>
          <a:xfrm>
            <a:off x="358775" y="411163"/>
            <a:ext cx="3050835" cy="523220"/>
          </a:xfrm>
          <a:prstGeom prst="rect">
            <a:avLst/>
          </a:prstGeom>
          <a:noFill/>
        </p:spPr>
        <p:txBody>
          <a:bodyPr wrap="none" rtlCol="0">
            <a:spAutoFit/>
          </a:bodyPr>
          <a:lstStyle/>
          <a:p>
            <a:r>
              <a:rPr lang="de-DE" sz="2800" dirty="0">
                <a:solidFill>
                  <a:srgbClr val="CC2944"/>
                </a:solidFill>
                <a:latin typeface="+mj-lt"/>
              </a:rPr>
              <a:t>„Oh, du Hölle!“</a:t>
            </a:r>
          </a:p>
        </p:txBody>
      </p:sp>
      <p:sp>
        <p:nvSpPr>
          <p:cNvPr id="4" name="Стрелка: вправо 3">
            <a:extLst>
              <a:ext uri="{FF2B5EF4-FFF2-40B4-BE49-F238E27FC236}">
                <a16:creationId xmlns:a16="http://schemas.microsoft.com/office/drawing/2014/main" xmlns="" id="{825FBCC2-9B34-4186-AFD2-28B6E9BAF22F}"/>
              </a:ext>
            </a:extLst>
          </p:cNvPr>
          <p:cNvSpPr/>
          <p:nvPr/>
        </p:nvSpPr>
        <p:spPr>
          <a:xfrm rot="5400000">
            <a:off x="1653688" y="3292934"/>
            <a:ext cx="254000" cy="265654"/>
          </a:xfrm>
          <a:prstGeom prst="rightArrow">
            <a:avLst/>
          </a:prstGeom>
          <a:solidFill>
            <a:srgbClr val="FFD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Box 4">
            <a:extLst>
              <a:ext uri="{FF2B5EF4-FFF2-40B4-BE49-F238E27FC236}">
                <a16:creationId xmlns:a16="http://schemas.microsoft.com/office/drawing/2014/main" xmlns="" id="{D7C5AFF4-AFFB-4296-8338-2B4A0746F665}"/>
              </a:ext>
            </a:extLst>
          </p:cNvPr>
          <p:cNvSpPr txBox="1"/>
          <p:nvPr/>
        </p:nvSpPr>
        <p:spPr>
          <a:xfrm>
            <a:off x="1214667" y="4391765"/>
            <a:ext cx="1132041" cy="307777"/>
          </a:xfrm>
          <a:prstGeom prst="rect">
            <a:avLst/>
          </a:prstGeom>
          <a:solidFill>
            <a:srgbClr val="CC2944"/>
          </a:solidFill>
        </p:spPr>
        <p:txBody>
          <a:bodyPr wrap="none" rtlCol="0">
            <a:spAutoFit/>
          </a:bodyPr>
          <a:lstStyle/>
          <a:p>
            <a:r>
              <a:rPr lang="de-DE" sz="1400" dirty="0">
                <a:solidFill>
                  <a:schemeClr val="bg1"/>
                </a:solidFill>
                <a:latin typeface="+mj-lt"/>
              </a:rPr>
              <a:t>Tagebuch</a:t>
            </a:r>
          </a:p>
        </p:txBody>
      </p:sp>
      <p:pic>
        <p:nvPicPr>
          <p:cNvPr id="3078" name="Picture 6" descr="Похожее изображение">
            <a:extLst>
              <a:ext uri="{FF2B5EF4-FFF2-40B4-BE49-F238E27FC236}">
                <a16:creationId xmlns:a16="http://schemas.microsoft.com/office/drawing/2014/main" xmlns="" id="{DEEFBF7D-C853-47CE-A54F-B162DAE4B15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047" t="17039" r="10779" b="36628"/>
          <a:stretch/>
        </p:blipFill>
        <p:spPr bwMode="auto">
          <a:xfrm>
            <a:off x="1335358" y="3697766"/>
            <a:ext cx="849332" cy="59014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Группа 7">
            <a:extLst>
              <a:ext uri="{FF2B5EF4-FFF2-40B4-BE49-F238E27FC236}">
                <a16:creationId xmlns:a16="http://schemas.microsoft.com/office/drawing/2014/main" xmlns="" id="{1285323C-3082-47D1-B7C1-57552A00695A}"/>
              </a:ext>
            </a:extLst>
          </p:cNvPr>
          <p:cNvGrpSpPr/>
          <p:nvPr/>
        </p:nvGrpSpPr>
        <p:grpSpPr>
          <a:xfrm>
            <a:off x="2653930" y="842598"/>
            <a:ext cx="1511359" cy="1188597"/>
            <a:chOff x="4311620" y="700084"/>
            <a:chExt cx="1511359" cy="1188597"/>
          </a:xfrm>
        </p:grpSpPr>
        <p:sp>
          <p:nvSpPr>
            <p:cNvPr id="7" name="Облачко с текстом: овальное 6">
              <a:extLst>
                <a:ext uri="{FF2B5EF4-FFF2-40B4-BE49-F238E27FC236}">
                  <a16:creationId xmlns:a16="http://schemas.microsoft.com/office/drawing/2014/main" xmlns="" id="{CB01A385-4C0A-40D3-BFBC-E5B1AD7EDE8B}"/>
                </a:ext>
              </a:extLst>
            </p:cNvPr>
            <p:cNvSpPr/>
            <p:nvPr/>
          </p:nvSpPr>
          <p:spPr>
            <a:xfrm>
              <a:off x="4311620" y="700084"/>
              <a:ext cx="1511359" cy="1188597"/>
            </a:xfrm>
            <a:prstGeom prst="wedgeEllipseCallout">
              <a:avLst>
                <a:gd name="adj1" fmla="val -74612"/>
                <a:gd name="adj2" fmla="val 6784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3" name="Рисунок 22">
              <a:extLst>
                <a:ext uri="{FF2B5EF4-FFF2-40B4-BE49-F238E27FC236}">
                  <a16:creationId xmlns:a16="http://schemas.microsoft.com/office/drawing/2014/main" xmlns="" id="{8C691744-1711-4DAE-91F3-792DA6D199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7299" y="934383"/>
              <a:ext cx="720000" cy="720000"/>
            </a:xfrm>
            <a:prstGeom prst="rect">
              <a:avLst/>
            </a:prstGeom>
          </p:spPr>
        </p:pic>
      </p:grpSp>
      <p:pic>
        <p:nvPicPr>
          <p:cNvPr id="26" name="Рисунок 25">
            <a:extLst>
              <a:ext uri="{FF2B5EF4-FFF2-40B4-BE49-F238E27FC236}">
                <a16:creationId xmlns:a16="http://schemas.microsoft.com/office/drawing/2014/main" xmlns="" id="{977FF20C-2734-4508-8562-0BD589CEE3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7304" y="932483"/>
            <a:ext cx="461030" cy="461030"/>
          </a:xfrm>
          <a:prstGeom prst="rect">
            <a:avLst/>
          </a:prstGeom>
        </p:spPr>
      </p:pic>
      <p:sp>
        <p:nvSpPr>
          <p:cNvPr id="29" name="TextBox 28">
            <a:extLst>
              <a:ext uri="{FF2B5EF4-FFF2-40B4-BE49-F238E27FC236}">
                <a16:creationId xmlns:a16="http://schemas.microsoft.com/office/drawing/2014/main" xmlns="" id="{068D4059-776E-47E4-9E6C-9FCF2DC5AEDF}"/>
              </a:ext>
            </a:extLst>
          </p:cNvPr>
          <p:cNvSpPr txBox="1"/>
          <p:nvPr/>
        </p:nvSpPr>
        <p:spPr>
          <a:xfrm>
            <a:off x="1426264" y="2904438"/>
            <a:ext cx="689612" cy="307777"/>
          </a:xfrm>
          <a:prstGeom prst="rect">
            <a:avLst/>
          </a:prstGeom>
          <a:solidFill>
            <a:srgbClr val="CC2944"/>
          </a:solidFill>
        </p:spPr>
        <p:txBody>
          <a:bodyPr wrap="none" rtlCol="0">
            <a:spAutoFit/>
          </a:bodyPr>
          <a:lstStyle/>
          <a:p>
            <a:r>
              <a:rPr lang="de-DE" sz="1400" dirty="0">
                <a:solidFill>
                  <a:schemeClr val="bg1"/>
                </a:solidFill>
                <a:latin typeface="+mj-lt"/>
              </a:rPr>
              <a:t>Julia</a:t>
            </a:r>
          </a:p>
        </p:txBody>
      </p:sp>
      <p:pic>
        <p:nvPicPr>
          <p:cNvPr id="40" name="Рисунок 39">
            <a:extLst>
              <a:ext uri="{FF2B5EF4-FFF2-40B4-BE49-F238E27FC236}">
                <a16:creationId xmlns:a16="http://schemas.microsoft.com/office/drawing/2014/main" xmlns="" id="{97014E9D-E293-4F59-9793-DFD25F8C7C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1455" y="1830338"/>
            <a:ext cx="1078467" cy="1078467"/>
          </a:xfrm>
          <a:prstGeom prst="rect">
            <a:avLst/>
          </a:prstGeom>
        </p:spPr>
      </p:pic>
      <p:sp>
        <p:nvSpPr>
          <p:cNvPr id="41" name="TextBox 40">
            <a:extLst>
              <a:ext uri="{FF2B5EF4-FFF2-40B4-BE49-F238E27FC236}">
                <a16:creationId xmlns:a16="http://schemas.microsoft.com/office/drawing/2014/main" xmlns="" id="{66299CAF-98D7-4E4F-9F81-331FF88C2D29}"/>
              </a:ext>
            </a:extLst>
          </p:cNvPr>
          <p:cNvSpPr txBox="1"/>
          <p:nvPr/>
        </p:nvSpPr>
        <p:spPr>
          <a:xfrm>
            <a:off x="3273319" y="3976472"/>
            <a:ext cx="992579" cy="307777"/>
          </a:xfrm>
          <a:prstGeom prst="rect">
            <a:avLst/>
          </a:prstGeom>
          <a:solidFill>
            <a:srgbClr val="CC2944"/>
          </a:solidFill>
        </p:spPr>
        <p:txBody>
          <a:bodyPr wrap="none" rtlCol="0">
            <a:spAutoFit/>
          </a:bodyPr>
          <a:lstStyle/>
          <a:p>
            <a:r>
              <a:rPr lang="de-DE" sz="1400">
                <a:solidFill>
                  <a:schemeClr val="bg1"/>
                </a:solidFill>
                <a:latin typeface="+mj-lt"/>
              </a:rPr>
              <a:t>Pummel</a:t>
            </a:r>
            <a:endParaRPr lang="de-DE" sz="1400" dirty="0">
              <a:solidFill>
                <a:schemeClr val="bg1"/>
              </a:solidFill>
              <a:latin typeface="+mj-lt"/>
            </a:endParaRPr>
          </a:p>
        </p:txBody>
      </p:sp>
      <p:sp>
        <p:nvSpPr>
          <p:cNvPr id="3" name="Облачко с текстом: прямоугольное со скругленными углами 2">
            <a:extLst>
              <a:ext uri="{FF2B5EF4-FFF2-40B4-BE49-F238E27FC236}">
                <a16:creationId xmlns:a16="http://schemas.microsoft.com/office/drawing/2014/main" xmlns="" id="{6BC60C9A-0349-47C1-901D-3264FD9CE4CA}"/>
              </a:ext>
            </a:extLst>
          </p:cNvPr>
          <p:cNvSpPr/>
          <p:nvPr/>
        </p:nvSpPr>
        <p:spPr>
          <a:xfrm>
            <a:off x="5036135" y="3348676"/>
            <a:ext cx="1986266" cy="511669"/>
          </a:xfrm>
          <a:prstGeom prst="wedgeRoundRectCallout">
            <a:avLst>
              <a:gd name="adj1" fmla="val -80936"/>
              <a:gd name="adj2" fmla="val 72409"/>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ysClr val="windowText" lastClr="000000"/>
                </a:solidFill>
              </a:rPr>
              <a:t>So heißt der, weil er ziemlich dick ist. </a:t>
            </a:r>
          </a:p>
        </p:txBody>
      </p:sp>
      <p:sp>
        <p:nvSpPr>
          <p:cNvPr id="13" name="Прямоугольник 12">
            <a:extLst>
              <a:ext uri="{FF2B5EF4-FFF2-40B4-BE49-F238E27FC236}">
                <a16:creationId xmlns:a16="http://schemas.microsoft.com/office/drawing/2014/main" xmlns="" id="{D75395DE-2A12-4328-A3F0-4AB53CF82F51}"/>
              </a:ext>
            </a:extLst>
          </p:cNvPr>
          <p:cNvSpPr/>
          <p:nvPr/>
        </p:nvSpPr>
        <p:spPr>
          <a:xfrm>
            <a:off x="5706170" y="1076897"/>
            <a:ext cx="3437830" cy="1815882"/>
          </a:xfrm>
          <a:prstGeom prst="rect">
            <a:avLst/>
          </a:prstGeom>
          <a:solidFill>
            <a:srgbClr val="FFD919"/>
          </a:solidFill>
        </p:spPr>
        <p:txBody>
          <a:bodyPr wrap="square">
            <a:spAutoFit/>
          </a:bodyPr>
          <a:lstStyle/>
          <a:p>
            <a:pPr algn="ctr"/>
            <a:r>
              <a:rPr lang="de-DE" sz="1600" dirty="0">
                <a:ea typeface="Calibri" panose="020F0502020204030204" pitchFamily="34" charset="0"/>
              </a:rPr>
              <a:t>Er holt Julia ständig mit seinem </a:t>
            </a:r>
            <a:r>
              <a:rPr lang="de-DE" sz="1600" dirty="0">
                <a:solidFill>
                  <a:srgbClr val="CC2944"/>
                </a:solidFill>
                <a:ea typeface="Calibri" panose="020F0502020204030204" pitchFamily="34" charset="0"/>
              </a:rPr>
              <a:t>Moped</a:t>
            </a:r>
            <a:r>
              <a:rPr lang="de-DE" sz="1600" dirty="0">
                <a:ea typeface="Calibri" panose="020F0502020204030204" pitchFamily="34" charset="0"/>
              </a:rPr>
              <a:t> ab, lädt sie auf </a:t>
            </a:r>
            <a:r>
              <a:rPr lang="de-DE" sz="1600" dirty="0">
                <a:solidFill>
                  <a:srgbClr val="CC2944"/>
                </a:solidFill>
                <a:ea typeface="Calibri" panose="020F0502020204030204" pitchFamily="34" charset="0"/>
              </a:rPr>
              <a:t>Eis</a:t>
            </a:r>
            <a:r>
              <a:rPr lang="de-DE" sz="1600" dirty="0">
                <a:ea typeface="Calibri" panose="020F0502020204030204" pitchFamily="34" charset="0"/>
              </a:rPr>
              <a:t> ein und schleicht ihr im </a:t>
            </a:r>
            <a:r>
              <a:rPr lang="de-DE" sz="1600" dirty="0">
                <a:solidFill>
                  <a:srgbClr val="CC2944"/>
                </a:solidFill>
                <a:ea typeface="Calibri" panose="020F0502020204030204" pitchFamily="34" charset="0"/>
              </a:rPr>
              <a:t>Freibad</a:t>
            </a:r>
            <a:r>
              <a:rPr lang="de-DE" sz="1600" dirty="0">
                <a:ea typeface="Calibri" panose="020F0502020204030204" pitchFamily="34" charset="0"/>
              </a:rPr>
              <a:t> nach. Eigentlich ist der Pummel ja ganz nett, aber Julia findet dessen Freund nun einmal viel spannender.</a:t>
            </a:r>
            <a:endParaRPr lang="de-DE" sz="1600" dirty="0"/>
          </a:p>
        </p:txBody>
      </p:sp>
      <p:pic>
        <p:nvPicPr>
          <p:cNvPr id="1034" name="Picture 10" descr="Картинки по запросу boy vektor stock">
            <a:extLst>
              <a:ext uri="{FF2B5EF4-FFF2-40B4-BE49-F238E27FC236}">
                <a16:creationId xmlns:a16="http://schemas.microsoft.com/office/drawing/2014/main" xmlns="" id="{124F2EC2-7DFC-4ACC-A340-EB88FCFC093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993"/>
          <a:stretch/>
        </p:blipFill>
        <p:spPr bwMode="auto">
          <a:xfrm>
            <a:off x="3358514" y="2871937"/>
            <a:ext cx="848000" cy="1104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932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8"/>
                                        </p:tgtEl>
                                        <p:attrNameLst>
                                          <p:attrName>style.visibility</p:attrName>
                                        </p:attrNameLst>
                                      </p:cBhvr>
                                      <p:to>
                                        <p:strVal val="visible"/>
                                      </p:to>
                                    </p:set>
                                    <p:animEffect transition="in" filter="fade">
                                      <p:cBhvr>
                                        <p:cTn id="12" dur="500"/>
                                        <p:tgtEl>
                                          <p:spTgt spid="307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down)">
                                      <p:cBhvr>
                                        <p:cTn id="25" dur="580">
                                          <p:stCondLst>
                                            <p:cond delay="0"/>
                                          </p:stCondLst>
                                        </p:cTn>
                                        <p:tgtEl>
                                          <p:spTgt spid="26"/>
                                        </p:tgtEl>
                                      </p:cBhvr>
                                    </p:animEffect>
                                    <p:anim calcmode="lin" valueType="num">
                                      <p:cBhvr>
                                        <p:cTn id="26"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31" dur="26">
                                          <p:stCondLst>
                                            <p:cond delay="650"/>
                                          </p:stCondLst>
                                        </p:cTn>
                                        <p:tgtEl>
                                          <p:spTgt spid="26"/>
                                        </p:tgtEl>
                                      </p:cBhvr>
                                      <p:to x="100000" y="60000"/>
                                    </p:animScale>
                                    <p:animScale>
                                      <p:cBhvr>
                                        <p:cTn id="32" dur="166" decel="50000">
                                          <p:stCondLst>
                                            <p:cond delay="676"/>
                                          </p:stCondLst>
                                        </p:cTn>
                                        <p:tgtEl>
                                          <p:spTgt spid="26"/>
                                        </p:tgtEl>
                                      </p:cBhvr>
                                      <p:to x="100000" y="100000"/>
                                    </p:animScale>
                                    <p:animScale>
                                      <p:cBhvr>
                                        <p:cTn id="33" dur="26">
                                          <p:stCondLst>
                                            <p:cond delay="1312"/>
                                          </p:stCondLst>
                                        </p:cTn>
                                        <p:tgtEl>
                                          <p:spTgt spid="26"/>
                                        </p:tgtEl>
                                      </p:cBhvr>
                                      <p:to x="100000" y="80000"/>
                                    </p:animScale>
                                    <p:animScale>
                                      <p:cBhvr>
                                        <p:cTn id="34" dur="166" decel="50000">
                                          <p:stCondLst>
                                            <p:cond delay="1338"/>
                                          </p:stCondLst>
                                        </p:cTn>
                                        <p:tgtEl>
                                          <p:spTgt spid="26"/>
                                        </p:tgtEl>
                                      </p:cBhvr>
                                      <p:to x="100000" y="100000"/>
                                    </p:animScale>
                                    <p:animScale>
                                      <p:cBhvr>
                                        <p:cTn id="35" dur="26">
                                          <p:stCondLst>
                                            <p:cond delay="1642"/>
                                          </p:stCondLst>
                                        </p:cTn>
                                        <p:tgtEl>
                                          <p:spTgt spid="26"/>
                                        </p:tgtEl>
                                      </p:cBhvr>
                                      <p:to x="100000" y="90000"/>
                                    </p:animScale>
                                    <p:animScale>
                                      <p:cBhvr>
                                        <p:cTn id="36" dur="166" decel="50000">
                                          <p:stCondLst>
                                            <p:cond delay="1668"/>
                                          </p:stCondLst>
                                        </p:cTn>
                                        <p:tgtEl>
                                          <p:spTgt spid="26"/>
                                        </p:tgtEl>
                                      </p:cBhvr>
                                      <p:to x="100000" y="100000"/>
                                    </p:animScale>
                                    <p:animScale>
                                      <p:cBhvr>
                                        <p:cTn id="37" dur="26">
                                          <p:stCondLst>
                                            <p:cond delay="1808"/>
                                          </p:stCondLst>
                                        </p:cTn>
                                        <p:tgtEl>
                                          <p:spTgt spid="26"/>
                                        </p:tgtEl>
                                      </p:cBhvr>
                                      <p:to x="100000" y="95000"/>
                                    </p:animScale>
                                    <p:animScale>
                                      <p:cBhvr>
                                        <p:cTn id="38" dur="166" decel="50000">
                                          <p:stCondLst>
                                            <p:cond delay="1834"/>
                                          </p:stCondLst>
                                        </p:cTn>
                                        <p:tgtEl>
                                          <p:spTgt spid="2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34"/>
                                        </p:tgtEl>
                                        <p:attrNameLst>
                                          <p:attrName>style.visibility</p:attrName>
                                        </p:attrNameLst>
                                      </p:cBhvr>
                                      <p:to>
                                        <p:strVal val="visible"/>
                                      </p:to>
                                    </p:set>
                                    <p:animEffect transition="in" filter="fade">
                                      <p:cBhvr>
                                        <p:cTn id="43" dur="500"/>
                                        <p:tgtEl>
                                          <p:spTgt spid="103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500"/>
                                        <p:tgtEl>
                                          <p:spTgt spid="4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wipe(left)">
                                      <p:cBhvr>
                                        <p:cTn id="51" dur="500"/>
                                        <p:tgtEl>
                                          <p:spTgt spid="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41" grpId="0" animBg="1"/>
      <p:bldP spid="3"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Картинки по запросу ferien vektor">
            <a:extLst>
              <a:ext uri="{FF2B5EF4-FFF2-40B4-BE49-F238E27FC236}">
                <a16:creationId xmlns:a16="http://schemas.microsoft.com/office/drawing/2014/main" xmlns="" id="{3975780D-033F-46C8-80B8-B1A9FD0289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0791" y="-351926"/>
            <a:ext cx="6553090" cy="5853877"/>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xmlns="" id="{8CA4E1FB-348A-46F4-BD85-03859802AE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2000" y="0"/>
            <a:ext cx="1152000" cy="252000"/>
          </a:xfrm>
          <a:prstGeom prst="rect">
            <a:avLst/>
          </a:prstGeom>
        </p:spPr>
      </p:pic>
      <p:sp>
        <p:nvSpPr>
          <p:cNvPr id="2" name="TextBox 1">
            <a:extLst>
              <a:ext uri="{FF2B5EF4-FFF2-40B4-BE49-F238E27FC236}">
                <a16:creationId xmlns:a16="http://schemas.microsoft.com/office/drawing/2014/main" xmlns="" id="{1E4A4C5D-98D2-4AD2-8B64-E94005532F78}"/>
              </a:ext>
            </a:extLst>
          </p:cNvPr>
          <p:cNvSpPr txBox="1"/>
          <p:nvPr/>
        </p:nvSpPr>
        <p:spPr>
          <a:xfrm>
            <a:off x="358775" y="411163"/>
            <a:ext cx="3050835" cy="523220"/>
          </a:xfrm>
          <a:prstGeom prst="rect">
            <a:avLst/>
          </a:prstGeom>
          <a:noFill/>
        </p:spPr>
        <p:txBody>
          <a:bodyPr wrap="none" rtlCol="0">
            <a:spAutoFit/>
          </a:bodyPr>
          <a:lstStyle/>
          <a:p>
            <a:r>
              <a:rPr lang="de-DE" sz="2800" dirty="0">
                <a:solidFill>
                  <a:srgbClr val="CC2944"/>
                </a:solidFill>
                <a:latin typeface="+mj-lt"/>
              </a:rPr>
              <a:t>„Oh, du Hölle!“</a:t>
            </a:r>
          </a:p>
        </p:txBody>
      </p:sp>
      <p:pic>
        <p:nvPicPr>
          <p:cNvPr id="40" name="Рисунок 39">
            <a:extLst>
              <a:ext uri="{FF2B5EF4-FFF2-40B4-BE49-F238E27FC236}">
                <a16:creationId xmlns:a16="http://schemas.microsoft.com/office/drawing/2014/main" xmlns="" id="{97014E9D-E293-4F59-9793-DFD25F8C7C3A}"/>
              </a:ext>
            </a:extLst>
          </p:cNvPr>
          <p:cNvPicPr>
            <a:picLocks noChangeAspect="1"/>
          </p:cNvPicPr>
          <p:nvPr/>
        </p:nvPicPr>
        <p:blipFill rotWithShape="1">
          <a:blip r:embed="rId5">
            <a:extLst>
              <a:ext uri="{28A0092B-C50C-407E-A947-70E740481C1C}">
                <a14:useLocalDpi xmlns:a14="http://schemas.microsoft.com/office/drawing/2010/main" val="0"/>
              </a:ext>
            </a:extLst>
          </a:blip>
          <a:srcRect b="4416"/>
          <a:stretch/>
        </p:blipFill>
        <p:spPr>
          <a:xfrm>
            <a:off x="1033605" y="3048323"/>
            <a:ext cx="2191995" cy="2095177"/>
          </a:xfrm>
          <a:prstGeom prst="rect">
            <a:avLst/>
          </a:prstGeom>
        </p:spPr>
      </p:pic>
      <p:sp>
        <p:nvSpPr>
          <p:cNvPr id="9" name="Прямоугольник 8">
            <a:extLst>
              <a:ext uri="{FF2B5EF4-FFF2-40B4-BE49-F238E27FC236}">
                <a16:creationId xmlns:a16="http://schemas.microsoft.com/office/drawing/2014/main" xmlns="" id="{CEC76A57-245F-4602-8B32-954381F11A86}"/>
              </a:ext>
            </a:extLst>
          </p:cNvPr>
          <p:cNvSpPr/>
          <p:nvPr/>
        </p:nvSpPr>
        <p:spPr>
          <a:xfrm>
            <a:off x="0" y="1494532"/>
            <a:ext cx="4572000" cy="1077218"/>
          </a:xfrm>
          <a:prstGeom prst="rect">
            <a:avLst/>
          </a:prstGeom>
          <a:solidFill>
            <a:srgbClr val="FFD919"/>
          </a:solidFill>
        </p:spPr>
        <p:txBody>
          <a:bodyPr>
            <a:spAutoFit/>
          </a:bodyPr>
          <a:lstStyle/>
          <a:p>
            <a:pPr algn="ctr"/>
            <a:r>
              <a:rPr lang="de-DE" sz="1600" dirty="0">
                <a:ea typeface="Calibri" panose="020F0502020204030204" pitchFamily="34" charset="0"/>
              </a:rPr>
              <a:t>So muss sich Julia nur noch auf den </a:t>
            </a:r>
            <a:r>
              <a:rPr lang="de-DE" sz="1600" dirty="0">
                <a:solidFill>
                  <a:srgbClr val="CC2944"/>
                </a:solidFill>
                <a:ea typeface="Calibri" panose="020F0502020204030204" pitchFamily="34" charset="0"/>
              </a:rPr>
              <a:t>Stefan</a:t>
            </a:r>
            <a:r>
              <a:rPr lang="de-DE" sz="1600" dirty="0">
                <a:ea typeface="Calibri" panose="020F0502020204030204" pitchFamily="34" charset="0"/>
              </a:rPr>
              <a:t> – so heißt ihr großer Schwarm – konzentrieren. Das werden auf jeden Fall ereignisreiche Sommerferien, soviel ist klar!</a:t>
            </a:r>
            <a:endParaRPr lang="de-DE" sz="1600" dirty="0"/>
          </a:p>
        </p:txBody>
      </p:sp>
    </p:spTree>
    <p:extLst>
      <p:ext uri="{BB962C8B-B14F-4D97-AF65-F5344CB8AC3E}">
        <p14:creationId xmlns:p14="http://schemas.microsoft.com/office/powerpoint/2010/main" val="2210046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out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xmlns="" id="{8CA4E1FB-348A-46F4-BD85-03859802AE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2000" y="0"/>
            <a:ext cx="1152000" cy="252000"/>
          </a:xfrm>
          <a:prstGeom prst="rect">
            <a:avLst/>
          </a:prstGeom>
        </p:spPr>
      </p:pic>
      <p:sp>
        <p:nvSpPr>
          <p:cNvPr id="2" name="TextBox 1">
            <a:extLst>
              <a:ext uri="{FF2B5EF4-FFF2-40B4-BE49-F238E27FC236}">
                <a16:creationId xmlns:a16="http://schemas.microsoft.com/office/drawing/2014/main" xmlns="" id="{1E4A4C5D-98D2-4AD2-8B64-E94005532F78}"/>
              </a:ext>
            </a:extLst>
          </p:cNvPr>
          <p:cNvSpPr txBox="1"/>
          <p:nvPr/>
        </p:nvSpPr>
        <p:spPr>
          <a:xfrm>
            <a:off x="358775" y="411163"/>
            <a:ext cx="3050835" cy="523220"/>
          </a:xfrm>
          <a:prstGeom prst="rect">
            <a:avLst/>
          </a:prstGeom>
          <a:noFill/>
        </p:spPr>
        <p:txBody>
          <a:bodyPr wrap="none" rtlCol="0">
            <a:spAutoFit/>
          </a:bodyPr>
          <a:lstStyle/>
          <a:p>
            <a:r>
              <a:rPr lang="de-DE" sz="2800" dirty="0">
                <a:solidFill>
                  <a:srgbClr val="CC2944"/>
                </a:solidFill>
                <a:latin typeface="+mj-lt"/>
              </a:rPr>
              <a:t>„Oh, du Hölle!“</a:t>
            </a:r>
          </a:p>
        </p:txBody>
      </p:sp>
      <p:pic>
        <p:nvPicPr>
          <p:cNvPr id="7" name="Picture 2" descr="Картинки по запросу CHRISTINE NÖSTLINGERS bücher OH, DU HÖLLE!&quot;">
            <a:extLst>
              <a:ext uri="{FF2B5EF4-FFF2-40B4-BE49-F238E27FC236}">
                <a16:creationId xmlns:a16="http://schemas.microsoft.com/office/drawing/2014/main" xmlns="" id="{B19415D1-9DEA-4DE0-80CD-58A89C8ED5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62061" y="1061124"/>
            <a:ext cx="2350163" cy="3373499"/>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a:extLst>
              <a:ext uri="{FF2B5EF4-FFF2-40B4-BE49-F238E27FC236}">
                <a16:creationId xmlns:a16="http://schemas.microsoft.com/office/drawing/2014/main" xmlns="" id="{4D6B4BB6-9602-4EC7-A575-FB55C06C53BB}"/>
              </a:ext>
            </a:extLst>
          </p:cNvPr>
          <p:cNvSpPr/>
          <p:nvPr/>
        </p:nvSpPr>
        <p:spPr>
          <a:xfrm>
            <a:off x="3420000" y="1061124"/>
            <a:ext cx="4196414" cy="830997"/>
          </a:xfrm>
          <a:prstGeom prst="rect">
            <a:avLst/>
          </a:prstGeom>
        </p:spPr>
        <p:txBody>
          <a:bodyPr wrap="square">
            <a:spAutoFit/>
          </a:bodyPr>
          <a:lstStyle/>
          <a:p>
            <a:r>
              <a:rPr lang="de-DE" sz="1600" dirty="0">
                <a:solidFill>
                  <a:srgbClr val="CC2944"/>
                </a:solidFill>
                <a:ea typeface="Calibri" panose="020F0502020204030204" pitchFamily="34" charset="0"/>
              </a:rPr>
              <a:t>„Oh, du Hölle!“ </a:t>
            </a:r>
            <a:r>
              <a:rPr lang="de-DE" sz="1600" dirty="0">
                <a:ea typeface="Calibri" panose="020F0502020204030204" pitchFamily="34" charset="0"/>
              </a:rPr>
              <a:t>ist ein besonders charmantes Buch aus der Feder der begnadeten </a:t>
            </a:r>
            <a:r>
              <a:rPr lang="de-DE" sz="1600" dirty="0">
                <a:solidFill>
                  <a:srgbClr val="CC2944"/>
                </a:solidFill>
                <a:ea typeface="Calibri" panose="020F0502020204030204" pitchFamily="34" charset="0"/>
              </a:rPr>
              <a:t>Christine Nöstlinger</a:t>
            </a:r>
            <a:r>
              <a:rPr lang="de-DE" sz="1600" dirty="0">
                <a:ea typeface="Calibri" panose="020F0502020204030204" pitchFamily="34" charset="0"/>
              </a:rPr>
              <a:t>. </a:t>
            </a:r>
            <a:endParaRPr lang="de-DE" sz="1600" dirty="0"/>
          </a:p>
        </p:txBody>
      </p:sp>
      <p:pic>
        <p:nvPicPr>
          <p:cNvPr id="10" name="Picture 4" descr="Картинки по запросу Christine Nöstlinger">
            <a:extLst>
              <a:ext uri="{FF2B5EF4-FFF2-40B4-BE49-F238E27FC236}">
                <a16:creationId xmlns:a16="http://schemas.microsoft.com/office/drawing/2014/main" xmlns="" id="{6A5D28CA-2091-43DF-AAE3-A68A88D80E5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7327628" y="899466"/>
            <a:ext cx="1154311" cy="1154311"/>
          </a:xfrm>
          <a:prstGeom prst="ellipse">
            <a:avLst/>
          </a:prstGeom>
          <a:noFill/>
          <a:extLst>
            <a:ext uri="{909E8E84-426E-40DD-AFC4-6F175D3DCCD1}">
              <a14:hiddenFill xmlns:a14="http://schemas.microsoft.com/office/drawing/2010/main">
                <a:solidFill>
                  <a:srgbClr val="FFFFFF"/>
                </a:solidFill>
              </a14:hiddenFill>
            </a:ext>
          </a:extLst>
        </p:spPr>
      </p:pic>
      <p:sp>
        <p:nvSpPr>
          <p:cNvPr id="5" name="Прямоугольник 4">
            <a:extLst>
              <a:ext uri="{FF2B5EF4-FFF2-40B4-BE49-F238E27FC236}">
                <a16:creationId xmlns:a16="http://schemas.microsoft.com/office/drawing/2014/main" xmlns="" id="{41C914F5-8A67-4F76-B754-47EF1ED8E00B}"/>
              </a:ext>
            </a:extLst>
          </p:cNvPr>
          <p:cNvSpPr/>
          <p:nvPr/>
        </p:nvSpPr>
        <p:spPr>
          <a:xfrm>
            <a:off x="3625610" y="2263973"/>
            <a:ext cx="4358886" cy="307777"/>
          </a:xfrm>
          <a:prstGeom prst="rect">
            <a:avLst/>
          </a:prstGeom>
        </p:spPr>
        <p:txBody>
          <a:bodyPr wrap="none">
            <a:spAutoFit/>
          </a:bodyPr>
          <a:lstStyle/>
          <a:p>
            <a:pPr marL="285750" indent="-285750">
              <a:buFont typeface="Arial" panose="020B0604020202020204" pitchFamily="34" charset="0"/>
              <a:buChar char="•"/>
            </a:pPr>
            <a:r>
              <a:rPr lang="de-DE" sz="1400" dirty="0">
                <a:ea typeface="Calibri" panose="020F0502020204030204" pitchFamily="34" charset="0"/>
                <a:cs typeface="Times New Roman" panose="02020603050405020304" pitchFamily="18" charset="0"/>
              </a:rPr>
              <a:t>Der erwachsene Leser hat Spaß an Nöstlinger;</a:t>
            </a:r>
            <a:endParaRPr lang="de-DE" dirty="0"/>
          </a:p>
        </p:txBody>
      </p:sp>
      <p:sp>
        <p:nvSpPr>
          <p:cNvPr id="8" name="Прямоугольник 7">
            <a:extLst>
              <a:ext uri="{FF2B5EF4-FFF2-40B4-BE49-F238E27FC236}">
                <a16:creationId xmlns:a16="http://schemas.microsoft.com/office/drawing/2014/main" xmlns="" id="{54E395BF-00C2-4C6E-99BD-4A460D23F69E}"/>
              </a:ext>
            </a:extLst>
          </p:cNvPr>
          <p:cNvSpPr/>
          <p:nvPr/>
        </p:nvSpPr>
        <p:spPr>
          <a:xfrm>
            <a:off x="3615220" y="2588772"/>
            <a:ext cx="5170005" cy="307777"/>
          </a:xfrm>
          <a:prstGeom prst="rect">
            <a:avLst/>
          </a:prstGeom>
        </p:spPr>
        <p:txBody>
          <a:bodyPr wrap="none">
            <a:spAutoFit/>
          </a:bodyPr>
          <a:lstStyle/>
          <a:p>
            <a:pPr marL="285750" indent="-285750">
              <a:buFont typeface="Arial" panose="020B0604020202020204" pitchFamily="34" charset="0"/>
              <a:buChar char="•"/>
            </a:pPr>
            <a:r>
              <a:rPr lang="de-DE" sz="1400" dirty="0">
                <a:ea typeface="Calibri" panose="020F0502020204030204" pitchFamily="34" charset="0"/>
                <a:cs typeface="Times New Roman" panose="02020603050405020304" pitchFamily="18" charset="0"/>
              </a:rPr>
              <a:t>Leser aus der eigentlichen Zielgruppe haben auch Spaß;</a:t>
            </a:r>
            <a:endParaRPr lang="de-DE" dirty="0"/>
          </a:p>
        </p:txBody>
      </p:sp>
      <p:sp>
        <p:nvSpPr>
          <p:cNvPr id="11" name="Прямоугольник 10">
            <a:extLst>
              <a:ext uri="{FF2B5EF4-FFF2-40B4-BE49-F238E27FC236}">
                <a16:creationId xmlns:a16="http://schemas.microsoft.com/office/drawing/2014/main" xmlns="" id="{81B4C451-C3A2-48A3-A59A-A42FBD3903E0}"/>
              </a:ext>
            </a:extLst>
          </p:cNvPr>
          <p:cNvSpPr/>
          <p:nvPr/>
        </p:nvSpPr>
        <p:spPr>
          <a:xfrm>
            <a:off x="3625610" y="2913571"/>
            <a:ext cx="4572000" cy="1244893"/>
          </a:xfrm>
          <a:prstGeom prst="rect">
            <a:avLst/>
          </a:prstGeom>
        </p:spPr>
        <p:txBody>
          <a:bodyPr>
            <a:spAutoFit/>
          </a:bodyPr>
          <a:lstStyle/>
          <a:p>
            <a:pPr marL="285750" indent="-285750">
              <a:lnSpc>
                <a:spcPct val="107000"/>
              </a:lnSpc>
              <a:spcAft>
                <a:spcPts val="0"/>
              </a:spcAft>
              <a:buFont typeface="Arial" panose="020B0604020202020204" pitchFamily="34" charset="0"/>
              <a:buChar char="•"/>
            </a:pPr>
            <a:r>
              <a:rPr lang="de-DE" sz="1400" dirty="0">
                <a:ea typeface="Calibri" panose="020F0502020204030204" pitchFamily="34" charset="0"/>
                <a:cs typeface="Times New Roman" panose="02020603050405020304" pitchFamily="18" charset="0"/>
              </a:rPr>
              <a:t>Der erwachsene Leser, die viel Zeit in Österreich verbracht haben oder sogar hier aufgewachsen sind, ist diese Geschichte eine Ode an die Kindheit: mit viel Sonnencreme, Freibad, Eislutscher und Herzschmerz.</a:t>
            </a:r>
            <a:endParaRPr lang="ru-RU" sz="11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257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125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1000" fill="hold"/>
                                        <p:tgtEl>
                                          <p:spTgt spid="5"/>
                                        </p:tgtEl>
                                        <p:attrNameLst>
                                          <p:attrName>ppt_x</p:attrName>
                                        </p:attrNameLst>
                                      </p:cBhvr>
                                      <p:tavLst>
                                        <p:tav tm="0">
                                          <p:val>
                                            <p:strVal val="#ppt_x"/>
                                          </p:val>
                                        </p:tav>
                                        <p:tav tm="100000">
                                          <p:val>
                                            <p:strVal val="#ppt_x"/>
                                          </p:val>
                                        </p:tav>
                                      </p:tavLst>
                                    </p:anim>
                                    <p:anim calcmode="lin" valueType="num">
                                      <p:cBhvr additive="base">
                                        <p:cTn id="23"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1000" fill="hold"/>
                                        <p:tgtEl>
                                          <p:spTgt spid="8"/>
                                        </p:tgtEl>
                                        <p:attrNameLst>
                                          <p:attrName>ppt_x</p:attrName>
                                        </p:attrNameLst>
                                      </p:cBhvr>
                                      <p:tavLst>
                                        <p:tav tm="0">
                                          <p:val>
                                            <p:strVal val="#ppt_x"/>
                                          </p:val>
                                        </p:tav>
                                        <p:tav tm="100000">
                                          <p:val>
                                            <p:strVal val="#ppt_x"/>
                                          </p:val>
                                        </p:tav>
                                      </p:tavLst>
                                    </p:anim>
                                    <p:anim calcmode="lin" valueType="num">
                                      <p:cBhvr additive="base">
                                        <p:cTn id="29"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1000" fill="hold"/>
                                        <p:tgtEl>
                                          <p:spTgt spid="11"/>
                                        </p:tgtEl>
                                        <p:attrNameLst>
                                          <p:attrName>ppt_x</p:attrName>
                                        </p:attrNameLst>
                                      </p:cBhvr>
                                      <p:tavLst>
                                        <p:tav tm="0">
                                          <p:val>
                                            <p:strVal val="#ppt_x"/>
                                          </p:val>
                                        </p:tav>
                                        <p:tav tm="100000">
                                          <p:val>
                                            <p:strVal val="#ppt_x"/>
                                          </p:val>
                                        </p:tav>
                                      </p:tavLst>
                                    </p:anim>
                                    <p:anim calcmode="lin" valueType="num">
                                      <p:cBhvr additive="base">
                                        <p:cTn id="35"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 descr="Картинки по запросу Christine Nöstlinger PFUI SPINNE">
            <a:extLst>
              <a:ext uri="{FF2B5EF4-FFF2-40B4-BE49-F238E27FC236}">
                <a16:creationId xmlns:a16="http://schemas.microsoft.com/office/drawing/2014/main" xmlns="" id="{FEA72CE4-39C6-49BA-AC86-66E5387FF7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061" y="1061124"/>
            <a:ext cx="2362127" cy="3373498"/>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xmlns="" id="{8CA4E1FB-348A-46F4-BD85-03859802AE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2000" y="0"/>
            <a:ext cx="1152000" cy="252000"/>
          </a:xfrm>
          <a:prstGeom prst="rect">
            <a:avLst/>
          </a:prstGeom>
        </p:spPr>
      </p:pic>
      <p:sp>
        <p:nvSpPr>
          <p:cNvPr id="2" name="TextBox 1">
            <a:extLst>
              <a:ext uri="{FF2B5EF4-FFF2-40B4-BE49-F238E27FC236}">
                <a16:creationId xmlns:a16="http://schemas.microsoft.com/office/drawing/2014/main" xmlns="" id="{1E4A4C5D-98D2-4AD2-8B64-E94005532F78}"/>
              </a:ext>
            </a:extLst>
          </p:cNvPr>
          <p:cNvSpPr txBox="1"/>
          <p:nvPr/>
        </p:nvSpPr>
        <p:spPr>
          <a:xfrm>
            <a:off x="358775" y="411163"/>
            <a:ext cx="3050835" cy="523220"/>
          </a:xfrm>
          <a:prstGeom prst="rect">
            <a:avLst/>
          </a:prstGeom>
          <a:noFill/>
        </p:spPr>
        <p:txBody>
          <a:bodyPr wrap="none" rtlCol="0">
            <a:spAutoFit/>
          </a:bodyPr>
          <a:lstStyle/>
          <a:p>
            <a:r>
              <a:rPr lang="de-DE" sz="2800">
                <a:solidFill>
                  <a:srgbClr val="CC2944"/>
                </a:solidFill>
                <a:latin typeface="+mj-lt"/>
              </a:rPr>
              <a:t>,,Pfui Spinne!" </a:t>
            </a:r>
            <a:endParaRPr lang="de-DE" sz="2800" dirty="0">
              <a:solidFill>
                <a:srgbClr val="CC2944"/>
              </a:solidFill>
              <a:latin typeface="+mj-lt"/>
            </a:endParaRPr>
          </a:p>
        </p:txBody>
      </p:sp>
      <p:grpSp>
        <p:nvGrpSpPr>
          <p:cNvPr id="27" name="Группа 26">
            <a:extLst>
              <a:ext uri="{FF2B5EF4-FFF2-40B4-BE49-F238E27FC236}">
                <a16:creationId xmlns:a16="http://schemas.microsoft.com/office/drawing/2014/main" xmlns="" id="{1BF8E9A5-7716-4F11-AC2B-E06B98A70B9F}"/>
              </a:ext>
            </a:extLst>
          </p:cNvPr>
          <p:cNvGrpSpPr/>
          <p:nvPr/>
        </p:nvGrpSpPr>
        <p:grpSpPr>
          <a:xfrm>
            <a:off x="4048179" y="411163"/>
            <a:ext cx="1112805" cy="1241932"/>
            <a:chOff x="4048179" y="411163"/>
            <a:chExt cx="1112805" cy="1241932"/>
          </a:xfrm>
        </p:grpSpPr>
        <p:sp>
          <p:nvSpPr>
            <p:cNvPr id="17" name="TextBox 16">
              <a:extLst>
                <a:ext uri="{FF2B5EF4-FFF2-40B4-BE49-F238E27FC236}">
                  <a16:creationId xmlns:a16="http://schemas.microsoft.com/office/drawing/2014/main" xmlns="" id="{95B5520A-F948-46C4-BD2D-592FF618A06D}"/>
                </a:ext>
              </a:extLst>
            </p:cNvPr>
            <p:cNvSpPr txBox="1"/>
            <p:nvPr/>
          </p:nvSpPr>
          <p:spPr>
            <a:xfrm>
              <a:off x="4048179" y="1345318"/>
              <a:ext cx="1112805" cy="307777"/>
            </a:xfrm>
            <a:prstGeom prst="rect">
              <a:avLst/>
            </a:prstGeom>
            <a:solidFill>
              <a:srgbClr val="CC2944"/>
            </a:solidFill>
          </p:spPr>
          <p:txBody>
            <a:bodyPr wrap="none" rtlCol="0">
              <a:spAutoFit/>
            </a:bodyPr>
            <a:lstStyle/>
            <a:p>
              <a:r>
                <a:rPr lang="de-DE" sz="1400" dirty="0">
                  <a:solidFill>
                    <a:schemeClr val="bg1"/>
                  </a:solidFill>
                  <a:latin typeface="+mj-lt"/>
                </a:rPr>
                <a:t>Christine</a:t>
              </a:r>
            </a:p>
          </p:txBody>
        </p:sp>
        <p:pic>
          <p:nvPicPr>
            <p:cNvPr id="19" name="Рисунок 18">
              <a:extLst>
                <a:ext uri="{FF2B5EF4-FFF2-40B4-BE49-F238E27FC236}">
                  <a16:creationId xmlns:a16="http://schemas.microsoft.com/office/drawing/2014/main" xmlns="" id="{B9772FAA-9E08-4B15-AC38-26720E73DA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7505" y="411163"/>
              <a:ext cx="934155" cy="934155"/>
            </a:xfrm>
            <a:prstGeom prst="rect">
              <a:avLst/>
            </a:prstGeom>
          </p:spPr>
        </p:pic>
      </p:grpSp>
      <p:sp>
        <p:nvSpPr>
          <p:cNvPr id="4" name="Стрелка: вправо 3">
            <a:extLst>
              <a:ext uri="{FF2B5EF4-FFF2-40B4-BE49-F238E27FC236}">
                <a16:creationId xmlns:a16="http://schemas.microsoft.com/office/drawing/2014/main" xmlns="" id="{45DE2AB8-EFA7-46CC-847E-1D42426E952F}"/>
              </a:ext>
            </a:extLst>
          </p:cNvPr>
          <p:cNvSpPr/>
          <p:nvPr/>
        </p:nvSpPr>
        <p:spPr>
          <a:xfrm>
            <a:off x="5501282" y="673628"/>
            <a:ext cx="1423614" cy="521509"/>
          </a:xfrm>
          <a:prstGeom prst="rightArrow">
            <a:avLst/>
          </a:prstGeom>
          <a:solidFill>
            <a:srgbClr val="CC2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mj-lt"/>
              </a:rPr>
              <a:t>Bella Italia</a:t>
            </a:r>
          </a:p>
        </p:txBody>
      </p:sp>
      <p:pic>
        <p:nvPicPr>
          <p:cNvPr id="20" name="Рисунок 19">
            <a:extLst>
              <a:ext uri="{FF2B5EF4-FFF2-40B4-BE49-F238E27FC236}">
                <a16:creationId xmlns:a16="http://schemas.microsoft.com/office/drawing/2014/main" xmlns="" id="{970C7BE5-9028-441C-8B53-043C9A058B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54519" y="573095"/>
            <a:ext cx="772223" cy="772223"/>
          </a:xfrm>
          <a:prstGeom prst="rect">
            <a:avLst/>
          </a:prstGeom>
        </p:spPr>
      </p:pic>
      <p:sp>
        <p:nvSpPr>
          <p:cNvPr id="21" name="Стрелка: влево-вправо 20">
            <a:extLst>
              <a:ext uri="{FF2B5EF4-FFF2-40B4-BE49-F238E27FC236}">
                <a16:creationId xmlns:a16="http://schemas.microsoft.com/office/drawing/2014/main" xmlns="" id="{61F0D8DB-0BF1-492A-B028-A12D30780158}"/>
              </a:ext>
            </a:extLst>
          </p:cNvPr>
          <p:cNvSpPr/>
          <p:nvPr/>
        </p:nvSpPr>
        <p:spPr>
          <a:xfrm rot="16200000" flipH="1">
            <a:off x="3945484" y="2259470"/>
            <a:ext cx="1318185" cy="490309"/>
          </a:xfrm>
          <a:prstGeom prst="leftRightArrow">
            <a:avLst/>
          </a:prstGeom>
          <a:solidFill>
            <a:srgbClr val="CC2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mj-lt"/>
              </a:rPr>
              <a:t>Problem</a:t>
            </a:r>
          </a:p>
        </p:txBody>
      </p:sp>
      <p:grpSp>
        <p:nvGrpSpPr>
          <p:cNvPr id="29" name="Группа 28">
            <a:extLst>
              <a:ext uri="{FF2B5EF4-FFF2-40B4-BE49-F238E27FC236}">
                <a16:creationId xmlns:a16="http://schemas.microsoft.com/office/drawing/2014/main" xmlns="" id="{5DF68581-A35E-4DDD-B9D2-2319D87F57CA}"/>
              </a:ext>
            </a:extLst>
          </p:cNvPr>
          <p:cNvGrpSpPr/>
          <p:nvPr/>
        </p:nvGrpSpPr>
        <p:grpSpPr>
          <a:xfrm>
            <a:off x="3937782" y="3356155"/>
            <a:ext cx="1190251" cy="1376182"/>
            <a:chOff x="3937782" y="3356155"/>
            <a:chExt cx="1190251" cy="1376182"/>
          </a:xfrm>
        </p:grpSpPr>
        <p:pic>
          <p:nvPicPr>
            <p:cNvPr id="22" name="Рисунок 21">
              <a:extLst>
                <a:ext uri="{FF2B5EF4-FFF2-40B4-BE49-F238E27FC236}">
                  <a16:creationId xmlns:a16="http://schemas.microsoft.com/office/drawing/2014/main" xmlns="" id="{099D9FF3-A76F-4BDE-9E61-9858765FD6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7782" y="3356155"/>
              <a:ext cx="1190251" cy="1078467"/>
            </a:xfrm>
            <a:prstGeom prst="rect">
              <a:avLst/>
            </a:prstGeom>
          </p:spPr>
        </p:pic>
        <p:sp>
          <p:nvSpPr>
            <p:cNvPr id="23" name="TextBox 22">
              <a:extLst>
                <a:ext uri="{FF2B5EF4-FFF2-40B4-BE49-F238E27FC236}">
                  <a16:creationId xmlns:a16="http://schemas.microsoft.com/office/drawing/2014/main" xmlns="" id="{83D6D078-183D-4307-81FB-E9598FDDFB49}"/>
                </a:ext>
              </a:extLst>
            </p:cNvPr>
            <p:cNvSpPr txBox="1"/>
            <p:nvPr/>
          </p:nvSpPr>
          <p:spPr>
            <a:xfrm>
              <a:off x="4104922" y="4424560"/>
              <a:ext cx="934155" cy="307777"/>
            </a:xfrm>
            <a:prstGeom prst="rect">
              <a:avLst/>
            </a:prstGeom>
            <a:solidFill>
              <a:srgbClr val="CC2944"/>
            </a:solidFill>
          </p:spPr>
          <p:txBody>
            <a:bodyPr wrap="square" rtlCol="0">
              <a:spAutoFit/>
            </a:bodyPr>
            <a:lstStyle/>
            <a:p>
              <a:pPr algn="ctr"/>
              <a:r>
                <a:rPr lang="de-DE" sz="1400" dirty="0" err="1">
                  <a:solidFill>
                    <a:schemeClr val="bg1"/>
                  </a:solidFill>
                  <a:latin typeface="+mj-lt"/>
                </a:rPr>
                <a:t>Hasi</a:t>
              </a:r>
              <a:endParaRPr lang="de-DE" sz="1400" dirty="0">
                <a:solidFill>
                  <a:schemeClr val="bg1"/>
                </a:solidFill>
                <a:latin typeface="+mj-lt"/>
              </a:endParaRPr>
            </a:p>
          </p:txBody>
        </p:sp>
      </p:grpSp>
      <p:sp>
        <p:nvSpPr>
          <p:cNvPr id="26" name="Прямоугольник 25">
            <a:extLst>
              <a:ext uri="{FF2B5EF4-FFF2-40B4-BE49-F238E27FC236}">
                <a16:creationId xmlns:a16="http://schemas.microsoft.com/office/drawing/2014/main" xmlns="" id="{B727F729-2228-440C-87F5-AAD59FE39393}"/>
              </a:ext>
            </a:extLst>
          </p:cNvPr>
          <p:cNvSpPr/>
          <p:nvPr/>
        </p:nvSpPr>
        <p:spPr>
          <a:xfrm>
            <a:off x="5867400" y="2376659"/>
            <a:ext cx="3276600" cy="1244893"/>
          </a:xfrm>
          <a:prstGeom prst="rect">
            <a:avLst/>
          </a:prstGeom>
          <a:solidFill>
            <a:srgbClr val="FFD919"/>
          </a:solidFill>
        </p:spPr>
        <p:txBody>
          <a:bodyPr wrap="square">
            <a:spAutoFit/>
          </a:bodyPr>
          <a:lstStyle/>
          <a:p>
            <a:pPr algn="ctr">
              <a:lnSpc>
                <a:spcPct val="107000"/>
              </a:lnSpc>
              <a:spcAft>
                <a:spcPts val="0"/>
              </a:spcAft>
            </a:pPr>
            <a:r>
              <a:rPr lang="de-DE" sz="1400" dirty="0">
                <a:ea typeface="Calibri" panose="020F0502020204030204" pitchFamily="34" charset="0"/>
                <a:cs typeface="Times New Roman" panose="02020603050405020304" pitchFamily="18" charset="0"/>
              </a:rPr>
              <a:t>In Italien trifft Christine die große Liebe-auf-den-ersten-Blick und </a:t>
            </a:r>
            <a:r>
              <a:rPr lang="de-DE" sz="1400" dirty="0" err="1">
                <a:ea typeface="Calibri" panose="020F0502020204030204" pitchFamily="34" charset="0"/>
                <a:cs typeface="Times New Roman" panose="02020603050405020304" pitchFamily="18" charset="0"/>
              </a:rPr>
              <a:t>Hasi</a:t>
            </a:r>
            <a:r>
              <a:rPr lang="de-DE" sz="1400" dirty="0">
                <a:ea typeface="Calibri" panose="020F0502020204030204" pitchFamily="34" charset="0"/>
                <a:cs typeface="Times New Roman" panose="02020603050405020304" pitchFamily="18" charset="0"/>
              </a:rPr>
              <a:t> hat allen Grund zur Eifersucht. </a:t>
            </a:r>
            <a:br>
              <a:rPr lang="de-DE" sz="1400" dirty="0">
                <a:ea typeface="Calibri" panose="020F0502020204030204" pitchFamily="34" charset="0"/>
                <a:cs typeface="Times New Roman" panose="02020603050405020304" pitchFamily="18" charset="0"/>
              </a:rPr>
            </a:br>
            <a:r>
              <a:rPr lang="ru-RU" sz="1400" dirty="0" err="1">
                <a:ea typeface="Calibri" panose="020F0502020204030204" pitchFamily="34" charset="0"/>
                <a:cs typeface="Times New Roman" panose="02020603050405020304" pitchFamily="18" charset="0"/>
              </a:rPr>
              <a:t>Frech</a:t>
            </a:r>
            <a:r>
              <a:rPr lang="ru-RU" sz="1400" dirty="0">
                <a:ea typeface="Calibri" panose="020F0502020204030204" pitchFamily="34" charset="0"/>
                <a:cs typeface="Times New Roman" panose="02020603050405020304" pitchFamily="18" charset="0"/>
              </a:rPr>
              <a:t>, </a:t>
            </a:r>
            <a:r>
              <a:rPr lang="ru-RU" sz="1400" dirty="0" err="1">
                <a:ea typeface="Calibri" panose="020F0502020204030204" pitchFamily="34" charset="0"/>
                <a:cs typeface="Times New Roman" panose="02020603050405020304" pitchFamily="18" charset="0"/>
              </a:rPr>
              <a:t>sinnlich</a:t>
            </a:r>
            <a:r>
              <a:rPr lang="ru-RU" sz="1400" dirty="0">
                <a:ea typeface="Calibri" panose="020F0502020204030204" pitchFamily="34" charset="0"/>
                <a:cs typeface="Times New Roman" panose="02020603050405020304" pitchFamily="18" charset="0"/>
              </a:rPr>
              <a:t>, </a:t>
            </a:r>
            <a:r>
              <a:rPr lang="ru-RU" sz="1400" dirty="0" err="1">
                <a:ea typeface="Calibri" panose="020F0502020204030204" pitchFamily="34" charset="0"/>
                <a:cs typeface="Times New Roman" panose="02020603050405020304" pitchFamily="18" charset="0"/>
              </a:rPr>
              <a:t>ironisch</a:t>
            </a:r>
            <a:r>
              <a:rPr lang="ru-RU" sz="1400" dirty="0">
                <a:ea typeface="Calibri" panose="020F0502020204030204" pitchFamily="34" charset="0"/>
                <a:cs typeface="Times New Roman" panose="02020603050405020304" pitchFamily="18" charset="0"/>
              </a:rPr>
              <a:t> – </a:t>
            </a:r>
            <a:r>
              <a:rPr lang="ru-RU" sz="1400" dirty="0" err="1">
                <a:ea typeface="Calibri" panose="020F0502020204030204" pitchFamily="34" charset="0"/>
                <a:cs typeface="Times New Roman" panose="02020603050405020304" pitchFamily="18" charset="0"/>
              </a:rPr>
              <a:t>und</a:t>
            </a:r>
            <a:r>
              <a:rPr lang="ru-RU" sz="1400" dirty="0">
                <a:ea typeface="Calibri" panose="020F0502020204030204" pitchFamily="34" charset="0"/>
                <a:cs typeface="Times New Roman" panose="02020603050405020304" pitchFamily="18" charset="0"/>
              </a:rPr>
              <a:t> </a:t>
            </a:r>
            <a:r>
              <a:rPr lang="ru-RU" sz="1400" dirty="0" err="1">
                <a:ea typeface="Calibri" panose="020F0502020204030204" pitchFamily="34" charset="0"/>
                <a:cs typeface="Times New Roman" panose="02020603050405020304" pitchFamily="18" charset="0"/>
              </a:rPr>
              <a:t>zeitlos</a:t>
            </a:r>
            <a:r>
              <a:rPr lang="ru-RU" sz="1400" dirty="0">
                <a:ea typeface="Calibri" panose="020F0502020204030204" pitchFamily="34" charset="0"/>
                <a:cs typeface="Times New Roman" panose="02020603050405020304" pitchFamily="18" charset="0"/>
              </a:rPr>
              <a:t> </a:t>
            </a:r>
            <a:r>
              <a:rPr lang="ru-RU" sz="1400" dirty="0" err="1">
                <a:ea typeface="Calibri" panose="020F0502020204030204" pitchFamily="34" charset="0"/>
                <a:cs typeface="Times New Roman" panose="02020603050405020304" pitchFamily="18" charset="0"/>
              </a:rPr>
              <a:t>aktuell</a:t>
            </a:r>
            <a:r>
              <a:rPr lang="ru-RU" sz="1400" dirty="0">
                <a:ea typeface="Calibri" panose="020F0502020204030204" pitchFamily="34" charset="0"/>
                <a:cs typeface="Times New Roman" panose="02020603050405020304" pitchFamily="18" charset="0"/>
              </a:rPr>
              <a:t>!</a:t>
            </a:r>
            <a:endParaRPr lang="ru-RU" sz="1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6439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outHorizont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1" grpId="0" animBg="1"/>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xmlns="" id="{8CA4E1FB-348A-46F4-BD85-03859802AE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2000" y="0"/>
            <a:ext cx="1152000" cy="252000"/>
          </a:xfrm>
          <a:prstGeom prst="rect">
            <a:avLst/>
          </a:prstGeom>
        </p:spPr>
      </p:pic>
      <p:pic>
        <p:nvPicPr>
          <p:cNvPr id="10" name="Picture 4" descr="Картинки по запросу Christine Nöstlinger">
            <a:extLst>
              <a:ext uri="{FF2B5EF4-FFF2-40B4-BE49-F238E27FC236}">
                <a16:creationId xmlns:a16="http://schemas.microsoft.com/office/drawing/2014/main" xmlns="" id="{6A5D28CA-2091-43DF-AAE3-A68A88D80E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3994844" y="1008153"/>
            <a:ext cx="1154311" cy="1154311"/>
          </a:xfrm>
          <a:prstGeom prst="ellipse">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20F66791-6FF3-4995-906E-08ECDAC7F073}"/>
              </a:ext>
            </a:extLst>
          </p:cNvPr>
          <p:cNvSpPr txBox="1"/>
          <p:nvPr/>
        </p:nvSpPr>
        <p:spPr>
          <a:xfrm>
            <a:off x="358775" y="411163"/>
            <a:ext cx="3050835" cy="523220"/>
          </a:xfrm>
          <a:prstGeom prst="rect">
            <a:avLst/>
          </a:prstGeom>
          <a:noFill/>
        </p:spPr>
        <p:txBody>
          <a:bodyPr wrap="none" rtlCol="0">
            <a:spAutoFit/>
          </a:bodyPr>
          <a:lstStyle/>
          <a:p>
            <a:r>
              <a:rPr lang="de-DE" sz="2800">
                <a:solidFill>
                  <a:srgbClr val="CC2944"/>
                </a:solidFill>
                <a:latin typeface="+mj-lt"/>
              </a:rPr>
              <a:t>,,Pfui Spinne!" </a:t>
            </a:r>
            <a:endParaRPr lang="de-DE" sz="2800" dirty="0">
              <a:solidFill>
                <a:srgbClr val="CC2944"/>
              </a:solidFill>
              <a:latin typeface="+mj-lt"/>
            </a:endParaRPr>
          </a:p>
        </p:txBody>
      </p:sp>
      <p:grpSp>
        <p:nvGrpSpPr>
          <p:cNvPr id="14" name="Группа 13">
            <a:extLst>
              <a:ext uri="{FF2B5EF4-FFF2-40B4-BE49-F238E27FC236}">
                <a16:creationId xmlns:a16="http://schemas.microsoft.com/office/drawing/2014/main" xmlns="" id="{F1796C86-6459-4DC5-A74A-C6CE9A496B6E}"/>
              </a:ext>
            </a:extLst>
          </p:cNvPr>
          <p:cNvGrpSpPr/>
          <p:nvPr/>
        </p:nvGrpSpPr>
        <p:grpSpPr>
          <a:xfrm>
            <a:off x="1931871" y="3490405"/>
            <a:ext cx="1112805" cy="1241932"/>
            <a:chOff x="4048179" y="411163"/>
            <a:chExt cx="1112805" cy="1241932"/>
          </a:xfrm>
        </p:grpSpPr>
        <p:sp>
          <p:nvSpPr>
            <p:cNvPr id="15" name="TextBox 14">
              <a:extLst>
                <a:ext uri="{FF2B5EF4-FFF2-40B4-BE49-F238E27FC236}">
                  <a16:creationId xmlns:a16="http://schemas.microsoft.com/office/drawing/2014/main" xmlns="" id="{67430F03-6ED0-4E26-BE4F-8D72BB23939B}"/>
                </a:ext>
              </a:extLst>
            </p:cNvPr>
            <p:cNvSpPr txBox="1"/>
            <p:nvPr/>
          </p:nvSpPr>
          <p:spPr>
            <a:xfrm>
              <a:off x="4048179" y="1345318"/>
              <a:ext cx="1112805" cy="307777"/>
            </a:xfrm>
            <a:prstGeom prst="rect">
              <a:avLst/>
            </a:prstGeom>
            <a:solidFill>
              <a:srgbClr val="CC2944"/>
            </a:solidFill>
          </p:spPr>
          <p:txBody>
            <a:bodyPr wrap="none" rtlCol="0">
              <a:spAutoFit/>
            </a:bodyPr>
            <a:lstStyle/>
            <a:p>
              <a:r>
                <a:rPr lang="de-DE" sz="1400" dirty="0">
                  <a:solidFill>
                    <a:schemeClr val="bg1"/>
                  </a:solidFill>
                  <a:latin typeface="+mj-lt"/>
                </a:rPr>
                <a:t>Christine</a:t>
              </a:r>
            </a:p>
          </p:txBody>
        </p:sp>
        <p:pic>
          <p:nvPicPr>
            <p:cNvPr id="16" name="Рисунок 15">
              <a:extLst>
                <a:ext uri="{FF2B5EF4-FFF2-40B4-BE49-F238E27FC236}">
                  <a16:creationId xmlns:a16="http://schemas.microsoft.com/office/drawing/2014/main" xmlns="" id="{C5F26217-A33D-48D6-A727-053D6876BB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7505" y="411163"/>
              <a:ext cx="934155" cy="934155"/>
            </a:xfrm>
            <a:prstGeom prst="rect">
              <a:avLst/>
            </a:prstGeom>
          </p:spPr>
        </p:pic>
      </p:grpSp>
      <p:sp>
        <p:nvSpPr>
          <p:cNvPr id="18" name="Прямоугольник 17">
            <a:extLst>
              <a:ext uri="{FF2B5EF4-FFF2-40B4-BE49-F238E27FC236}">
                <a16:creationId xmlns:a16="http://schemas.microsoft.com/office/drawing/2014/main" xmlns="" id="{0E5BA1CE-AA0A-4BE3-A868-363938CA8B24}"/>
              </a:ext>
            </a:extLst>
          </p:cNvPr>
          <p:cNvSpPr/>
          <p:nvPr/>
        </p:nvSpPr>
        <p:spPr>
          <a:xfrm>
            <a:off x="1508445" y="2448639"/>
            <a:ext cx="1959659" cy="461665"/>
          </a:xfrm>
          <a:prstGeom prst="rect">
            <a:avLst/>
          </a:prstGeom>
        </p:spPr>
        <p:txBody>
          <a:bodyPr wrap="square">
            <a:spAutoFit/>
          </a:bodyPr>
          <a:lstStyle/>
          <a:p>
            <a:pPr algn="ctr"/>
            <a:r>
              <a:rPr lang="de-DE" sz="1200" dirty="0">
                <a:ea typeface="Calibri" panose="020F0502020204030204" pitchFamily="34" charset="0"/>
              </a:rPr>
              <a:t>Sie ist nicht mehr Kind und noch nicht Frau. </a:t>
            </a:r>
            <a:endParaRPr lang="de-DE" dirty="0"/>
          </a:p>
        </p:txBody>
      </p:sp>
      <p:sp>
        <p:nvSpPr>
          <p:cNvPr id="19" name="Стрелка: влево 18">
            <a:extLst>
              <a:ext uri="{FF2B5EF4-FFF2-40B4-BE49-F238E27FC236}">
                <a16:creationId xmlns:a16="http://schemas.microsoft.com/office/drawing/2014/main" xmlns="" id="{AEECF10E-ED01-4007-812C-03471419E1CB}"/>
              </a:ext>
            </a:extLst>
          </p:cNvPr>
          <p:cNvSpPr/>
          <p:nvPr/>
        </p:nvSpPr>
        <p:spPr>
          <a:xfrm rot="18410929">
            <a:off x="3332452" y="2024809"/>
            <a:ext cx="271305" cy="275307"/>
          </a:xfrm>
          <a:prstGeom prst="leftArrow">
            <a:avLst/>
          </a:prstGeom>
          <a:solidFill>
            <a:srgbClr val="CC2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21" name="Группа 20">
            <a:extLst>
              <a:ext uri="{FF2B5EF4-FFF2-40B4-BE49-F238E27FC236}">
                <a16:creationId xmlns:a16="http://schemas.microsoft.com/office/drawing/2014/main" xmlns="" id="{2450B704-D019-4324-A31B-61E4A1695AEC}"/>
              </a:ext>
            </a:extLst>
          </p:cNvPr>
          <p:cNvGrpSpPr/>
          <p:nvPr/>
        </p:nvGrpSpPr>
        <p:grpSpPr>
          <a:xfrm>
            <a:off x="6722189" y="3490405"/>
            <a:ext cx="1025918" cy="1241932"/>
            <a:chOff x="3869763" y="3391918"/>
            <a:chExt cx="1190251" cy="1386244"/>
          </a:xfrm>
        </p:grpSpPr>
        <p:pic>
          <p:nvPicPr>
            <p:cNvPr id="22" name="Рисунок 21">
              <a:extLst>
                <a:ext uri="{FF2B5EF4-FFF2-40B4-BE49-F238E27FC236}">
                  <a16:creationId xmlns:a16="http://schemas.microsoft.com/office/drawing/2014/main" xmlns="" id="{DC305949-904B-4634-B4E4-AF04204BC9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9763" y="3391918"/>
              <a:ext cx="1190251" cy="1042703"/>
            </a:xfrm>
            <a:prstGeom prst="rect">
              <a:avLst/>
            </a:prstGeom>
          </p:spPr>
        </p:pic>
        <p:sp>
          <p:nvSpPr>
            <p:cNvPr id="23" name="TextBox 22">
              <a:extLst>
                <a:ext uri="{FF2B5EF4-FFF2-40B4-BE49-F238E27FC236}">
                  <a16:creationId xmlns:a16="http://schemas.microsoft.com/office/drawing/2014/main" xmlns="" id="{A67A52D2-73B5-4617-890D-BEC516D8063D}"/>
                </a:ext>
              </a:extLst>
            </p:cNvPr>
            <p:cNvSpPr txBox="1"/>
            <p:nvPr/>
          </p:nvSpPr>
          <p:spPr>
            <a:xfrm>
              <a:off x="4164462" y="4434621"/>
              <a:ext cx="736890" cy="343541"/>
            </a:xfrm>
            <a:prstGeom prst="rect">
              <a:avLst/>
            </a:prstGeom>
            <a:solidFill>
              <a:srgbClr val="CC2944"/>
            </a:solidFill>
          </p:spPr>
          <p:txBody>
            <a:bodyPr wrap="square" rtlCol="0">
              <a:spAutoFit/>
            </a:bodyPr>
            <a:lstStyle/>
            <a:p>
              <a:r>
                <a:rPr lang="de-DE" sz="1400" dirty="0" err="1">
                  <a:solidFill>
                    <a:schemeClr val="bg1"/>
                  </a:solidFill>
                  <a:latin typeface="+mj-lt"/>
                </a:rPr>
                <a:t>Hasi</a:t>
              </a:r>
              <a:endParaRPr lang="de-DE" sz="1400" dirty="0">
                <a:solidFill>
                  <a:schemeClr val="bg1"/>
                </a:solidFill>
                <a:latin typeface="+mj-lt"/>
              </a:endParaRPr>
            </a:p>
          </p:txBody>
        </p:sp>
      </p:grpSp>
      <p:sp>
        <p:nvSpPr>
          <p:cNvPr id="25" name="Стрелка: влево 24">
            <a:extLst>
              <a:ext uri="{FF2B5EF4-FFF2-40B4-BE49-F238E27FC236}">
                <a16:creationId xmlns:a16="http://schemas.microsoft.com/office/drawing/2014/main" xmlns="" id="{19AEAA3C-F97A-4676-B625-C3CF0B4D9AD3}"/>
              </a:ext>
            </a:extLst>
          </p:cNvPr>
          <p:cNvSpPr/>
          <p:nvPr/>
        </p:nvSpPr>
        <p:spPr>
          <a:xfrm rot="13475884">
            <a:off x="5538506" y="2024809"/>
            <a:ext cx="271305" cy="275307"/>
          </a:xfrm>
          <a:prstGeom prst="leftArrow">
            <a:avLst/>
          </a:prstGeom>
          <a:solidFill>
            <a:srgbClr val="CC2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Прямоугольник 26">
            <a:extLst>
              <a:ext uri="{FF2B5EF4-FFF2-40B4-BE49-F238E27FC236}">
                <a16:creationId xmlns:a16="http://schemas.microsoft.com/office/drawing/2014/main" xmlns="" id="{DCC7E91D-56AF-475E-8D15-A8A85CFD941A}"/>
              </a:ext>
            </a:extLst>
          </p:cNvPr>
          <p:cNvSpPr/>
          <p:nvPr/>
        </p:nvSpPr>
        <p:spPr>
          <a:xfrm>
            <a:off x="5879788" y="2448639"/>
            <a:ext cx="2710721" cy="1015663"/>
          </a:xfrm>
          <a:prstGeom prst="rect">
            <a:avLst/>
          </a:prstGeom>
        </p:spPr>
        <p:txBody>
          <a:bodyPr wrap="square">
            <a:spAutoFit/>
          </a:bodyPr>
          <a:lstStyle/>
          <a:p>
            <a:pPr algn="ctr"/>
            <a:r>
              <a:rPr lang="de-DE" sz="1200" dirty="0">
                <a:ea typeface="Calibri" panose="020F0502020204030204" pitchFamily="34" charset="0"/>
              </a:rPr>
              <a:t>In ihm sehen die Leserinnen ein Kind, das egozentrisch ist und sich die Anerkennung seiner Umwelt durch pubertäre Kraftmeiereien zu verschaffen sucht.</a:t>
            </a:r>
            <a:endParaRPr lang="de-DE" sz="1400" dirty="0"/>
          </a:p>
        </p:txBody>
      </p:sp>
    </p:spTree>
    <p:extLst>
      <p:ext uri="{BB962C8B-B14F-4D97-AF65-F5344CB8AC3E}">
        <p14:creationId xmlns:p14="http://schemas.microsoft.com/office/powerpoint/2010/main" val="3336021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up)">
                                      <p:cBhvr>
                                        <p:cTn id="26" dur="500"/>
                                        <p:tgtEl>
                                          <p:spTgt spid="25"/>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5" grpId="0" animBg="1"/>
      <p:bldP spid="2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xmlns="" id="{8CA4E1FB-348A-46F4-BD85-03859802AE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2000" y="0"/>
            <a:ext cx="1152000" cy="252000"/>
          </a:xfrm>
          <a:prstGeom prst="rect">
            <a:avLst/>
          </a:prstGeom>
        </p:spPr>
      </p:pic>
      <p:sp>
        <p:nvSpPr>
          <p:cNvPr id="13" name="TextBox 12">
            <a:extLst>
              <a:ext uri="{FF2B5EF4-FFF2-40B4-BE49-F238E27FC236}">
                <a16:creationId xmlns:a16="http://schemas.microsoft.com/office/drawing/2014/main" xmlns="" id="{20F66791-6FF3-4995-906E-08ECDAC7F073}"/>
              </a:ext>
            </a:extLst>
          </p:cNvPr>
          <p:cNvSpPr txBox="1"/>
          <p:nvPr/>
        </p:nvSpPr>
        <p:spPr>
          <a:xfrm>
            <a:off x="358775" y="411163"/>
            <a:ext cx="3050835" cy="523220"/>
          </a:xfrm>
          <a:prstGeom prst="rect">
            <a:avLst/>
          </a:prstGeom>
          <a:noFill/>
        </p:spPr>
        <p:txBody>
          <a:bodyPr wrap="none" rtlCol="0">
            <a:spAutoFit/>
          </a:bodyPr>
          <a:lstStyle/>
          <a:p>
            <a:r>
              <a:rPr lang="de-DE" sz="2800">
                <a:solidFill>
                  <a:srgbClr val="CC2944"/>
                </a:solidFill>
                <a:latin typeface="+mj-lt"/>
              </a:rPr>
              <a:t>,,Pfui Spinne!" </a:t>
            </a:r>
            <a:endParaRPr lang="de-DE" sz="2800" dirty="0">
              <a:solidFill>
                <a:srgbClr val="CC2944"/>
              </a:solidFill>
              <a:latin typeface="+mj-lt"/>
            </a:endParaRPr>
          </a:p>
        </p:txBody>
      </p:sp>
      <p:pic>
        <p:nvPicPr>
          <p:cNvPr id="22" name="Рисунок 21">
            <a:extLst>
              <a:ext uri="{FF2B5EF4-FFF2-40B4-BE49-F238E27FC236}">
                <a16:creationId xmlns:a16="http://schemas.microsoft.com/office/drawing/2014/main" xmlns="" id="{DC305949-904B-4634-B4E4-AF04204BC9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094" y="3035106"/>
            <a:ext cx="2462365" cy="2183978"/>
          </a:xfrm>
          <a:prstGeom prst="rect">
            <a:avLst/>
          </a:prstGeom>
        </p:spPr>
      </p:pic>
      <p:sp>
        <p:nvSpPr>
          <p:cNvPr id="2" name="Прямоугольник 1">
            <a:extLst>
              <a:ext uri="{FF2B5EF4-FFF2-40B4-BE49-F238E27FC236}">
                <a16:creationId xmlns:a16="http://schemas.microsoft.com/office/drawing/2014/main" xmlns="" id="{655BEAED-AAEE-4BEE-A258-FA781D11D0CF}"/>
              </a:ext>
            </a:extLst>
          </p:cNvPr>
          <p:cNvSpPr/>
          <p:nvPr/>
        </p:nvSpPr>
        <p:spPr>
          <a:xfrm>
            <a:off x="3276600" y="1706479"/>
            <a:ext cx="4572000" cy="2181175"/>
          </a:xfrm>
          <a:prstGeom prst="rect">
            <a:avLst/>
          </a:prstGeom>
          <a:solidFill>
            <a:srgbClr val="FFD919"/>
          </a:solidFill>
        </p:spPr>
        <p:txBody>
          <a:bodyPr>
            <a:spAutoFit/>
          </a:bodyPr>
          <a:lstStyle/>
          <a:p>
            <a:pPr algn="ctr">
              <a:lnSpc>
                <a:spcPct val="107000"/>
              </a:lnSpc>
              <a:spcAft>
                <a:spcPts val="0"/>
              </a:spcAft>
            </a:pPr>
            <a:r>
              <a:rPr lang="de-DE" sz="1600" dirty="0">
                <a:ea typeface="Calibri" panose="020F0502020204030204" pitchFamily="34" charset="0"/>
                <a:cs typeface="Times New Roman" panose="02020603050405020304" pitchFamily="18" charset="0"/>
              </a:rPr>
              <a:t>„</a:t>
            </a:r>
            <a:r>
              <a:rPr lang="de-DE" sz="1600" dirty="0" err="1">
                <a:ea typeface="Calibri" panose="020F0502020204030204" pitchFamily="34" charset="0"/>
                <a:cs typeface="Times New Roman" panose="02020603050405020304" pitchFamily="18" charset="0"/>
              </a:rPr>
              <a:t>Hasi</a:t>
            </a:r>
            <a:r>
              <a:rPr lang="de-DE" sz="1600" dirty="0">
                <a:ea typeface="Calibri" panose="020F0502020204030204" pitchFamily="34" charset="0"/>
                <a:cs typeface="Times New Roman" panose="02020603050405020304" pitchFamily="18" charset="0"/>
              </a:rPr>
              <a:t> ist ein unreifes Kind, dem jede Liebes- und Lebenserfahrung abgeht, der geführt und umsorgt werden muss, mit dem ein gemeinsamer Weg nicht zu finden ist. Und ein konstruktives Gespräch, d.h. die Lösung dieser permanenten Konflikte und Wünsche, Erwartungen und Gefühle hat in dieser Liebe keine Chance“.</a:t>
            </a:r>
            <a:endParaRPr lang="ru-RU" sz="12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76780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up)">
                                      <p:cBhvr>
                                        <p:cTn id="7" dur="9000"/>
                                        <p:tgtEl>
                                          <p:spTgt spid="2">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up)">
                                      <p:cBhvr>
                                        <p:cTn id="10" dur="9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allAtOnce"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xmlns="" id="{8CA4E1FB-348A-46F4-BD85-03859802AE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2000" y="0"/>
            <a:ext cx="1152000" cy="252000"/>
          </a:xfrm>
          <a:prstGeom prst="rect">
            <a:avLst/>
          </a:prstGeom>
        </p:spPr>
      </p:pic>
      <p:sp>
        <p:nvSpPr>
          <p:cNvPr id="13" name="TextBox 12">
            <a:extLst>
              <a:ext uri="{FF2B5EF4-FFF2-40B4-BE49-F238E27FC236}">
                <a16:creationId xmlns:a16="http://schemas.microsoft.com/office/drawing/2014/main" xmlns="" id="{20F66791-6FF3-4995-906E-08ECDAC7F073}"/>
              </a:ext>
            </a:extLst>
          </p:cNvPr>
          <p:cNvSpPr txBox="1"/>
          <p:nvPr/>
        </p:nvSpPr>
        <p:spPr>
          <a:xfrm>
            <a:off x="358775" y="411163"/>
            <a:ext cx="3050835" cy="523220"/>
          </a:xfrm>
          <a:prstGeom prst="rect">
            <a:avLst/>
          </a:prstGeom>
          <a:noFill/>
        </p:spPr>
        <p:txBody>
          <a:bodyPr wrap="none" rtlCol="0">
            <a:spAutoFit/>
          </a:bodyPr>
          <a:lstStyle/>
          <a:p>
            <a:r>
              <a:rPr lang="de-DE" sz="2800">
                <a:solidFill>
                  <a:srgbClr val="CC2944"/>
                </a:solidFill>
                <a:latin typeface="+mj-lt"/>
              </a:rPr>
              <a:t>,,Pfui Spinne!" </a:t>
            </a:r>
            <a:endParaRPr lang="de-DE" sz="2800" dirty="0">
              <a:solidFill>
                <a:srgbClr val="CC2944"/>
              </a:solidFill>
              <a:latin typeface="+mj-lt"/>
            </a:endParaRPr>
          </a:p>
        </p:txBody>
      </p:sp>
      <p:pic>
        <p:nvPicPr>
          <p:cNvPr id="22" name="Рисунок 21">
            <a:extLst>
              <a:ext uri="{FF2B5EF4-FFF2-40B4-BE49-F238E27FC236}">
                <a16:creationId xmlns:a16="http://schemas.microsoft.com/office/drawing/2014/main" xmlns="" id="{DC305949-904B-4634-B4E4-AF04204BC9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094" y="3035106"/>
            <a:ext cx="2462365" cy="2183978"/>
          </a:xfrm>
          <a:prstGeom prst="rect">
            <a:avLst/>
          </a:prstGeom>
        </p:spPr>
      </p:pic>
      <p:pic>
        <p:nvPicPr>
          <p:cNvPr id="7" name="Рисунок 6">
            <a:extLst>
              <a:ext uri="{FF2B5EF4-FFF2-40B4-BE49-F238E27FC236}">
                <a16:creationId xmlns:a16="http://schemas.microsoft.com/office/drawing/2014/main" xmlns="" id="{CA03EC88-CA37-49BC-B29E-3D7E25F8FA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2543" y="3229560"/>
            <a:ext cx="2017955" cy="2017955"/>
          </a:xfrm>
          <a:prstGeom prst="rect">
            <a:avLst/>
          </a:prstGeom>
        </p:spPr>
      </p:pic>
      <p:sp>
        <p:nvSpPr>
          <p:cNvPr id="3" name="Прямоугольник 2">
            <a:extLst>
              <a:ext uri="{FF2B5EF4-FFF2-40B4-BE49-F238E27FC236}">
                <a16:creationId xmlns:a16="http://schemas.microsoft.com/office/drawing/2014/main" xmlns="" id="{E1D73F3E-8C59-4869-B571-6457E3710325}"/>
              </a:ext>
            </a:extLst>
          </p:cNvPr>
          <p:cNvSpPr/>
          <p:nvPr/>
        </p:nvSpPr>
        <p:spPr>
          <a:xfrm>
            <a:off x="2655095" y="2108394"/>
            <a:ext cx="3833812" cy="1077218"/>
          </a:xfrm>
          <a:prstGeom prst="rect">
            <a:avLst/>
          </a:prstGeom>
        </p:spPr>
        <p:txBody>
          <a:bodyPr wrap="square">
            <a:spAutoFit/>
          </a:bodyPr>
          <a:lstStyle/>
          <a:p>
            <a:pPr algn="ctr"/>
            <a:r>
              <a:rPr lang="de-DE" sz="1600" dirty="0">
                <a:ea typeface="Calibri" panose="020F0502020204030204" pitchFamily="34" charset="0"/>
              </a:rPr>
              <a:t>Die </a:t>
            </a:r>
            <a:r>
              <a:rPr lang="de-DE" sz="1600" dirty="0">
                <a:solidFill>
                  <a:srgbClr val="CC2944"/>
                </a:solidFill>
                <a:ea typeface="Calibri" panose="020F0502020204030204" pitchFamily="34" charset="0"/>
              </a:rPr>
              <a:t>Beziehung</a:t>
            </a:r>
            <a:r>
              <a:rPr lang="de-DE" sz="1600" dirty="0">
                <a:ea typeface="Calibri" panose="020F0502020204030204" pitchFamily="34" charset="0"/>
              </a:rPr>
              <a:t> zwischen Christine und </a:t>
            </a:r>
            <a:r>
              <a:rPr lang="de-DE" sz="1600" dirty="0" err="1">
                <a:ea typeface="Calibri" panose="020F0502020204030204" pitchFamily="34" charset="0"/>
              </a:rPr>
              <a:t>Hasi</a:t>
            </a:r>
            <a:r>
              <a:rPr lang="de-DE" sz="1600" dirty="0">
                <a:ea typeface="Calibri" panose="020F0502020204030204" pitchFamily="34" charset="0"/>
              </a:rPr>
              <a:t> ist von Unsicherheiten den eigenen Gefühlen gegenüber durchzogen. </a:t>
            </a:r>
            <a:endParaRPr lang="de-DE" sz="1600" dirty="0"/>
          </a:p>
        </p:txBody>
      </p:sp>
    </p:spTree>
    <p:extLst>
      <p:ext uri="{BB962C8B-B14F-4D97-AF65-F5344CB8AC3E}">
        <p14:creationId xmlns:p14="http://schemas.microsoft.com/office/powerpoint/2010/main" val="2365048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xmlns="" id="{8CA4E1FB-348A-46F4-BD85-03859802AE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2000" y="0"/>
            <a:ext cx="1152000" cy="252000"/>
          </a:xfrm>
          <a:prstGeom prst="rect">
            <a:avLst/>
          </a:prstGeom>
        </p:spPr>
      </p:pic>
      <p:sp>
        <p:nvSpPr>
          <p:cNvPr id="13" name="TextBox 12">
            <a:extLst>
              <a:ext uri="{FF2B5EF4-FFF2-40B4-BE49-F238E27FC236}">
                <a16:creationId xmlns:a16="http://schemas.microsoft.com/office/drawing/2014/main" xmlns="" id="{20F66791-6FF3-4995-906E-08ECDAC7F073}"/>
              </a:ext>
            </a:extLst>
          </p:cNvPr>
          <p:cNvSpPr txBox="1"/>
          <p:nvPr/>
        </p:nvSpPr>
        <p:spPr>
          <a:xfrm>
            <a:off x="358775" y="411163"/>
            <a:ext cx="3050835" cy="523220"/>
          </a:xfrm>
          <a:prstGeom prst="rect">
            <a:avLst/>
          </a:prstGeom>
          <a:noFill/>
        </p:spPr>
        <p:txBody>
          <a:bodyPr wrap="none" rtlCol="0">
            <a:spAutoFit/>
          </a:bodyPr>
          <a:lstStyle/>
          <a:p>
            <a:r>
              <a:rPr lang="de-DE" sz="2800">
                <a:solidFill>
                  <a:srgbClr val="CC2944"/>
                </a:solidFill>
                <a:latin typeface="+mj-lt"/>
              </a:rPr>
              <a:t>,,Pfui Spinne!" </a:t>
            </a:r>
            <a:endParaRPr lang="de-DE" sz="2800" dirty="0">
              <a:solidFill>
                <a:srgbClr val="CC2944"/>
              </a:solidFill>
              <a:latin typeface="+mj-lt"/>
            </a:endParaRPr>
          </a:p>
        </p:txBody>
      </p:sp>
      <p:pic>
        <p:nvPicPr>
          <p:cNvPr id="5122" name="Picture 2" descr="Картинки по запросу traurig vector stock">
            <a:extLst>
              <a:ext uri="{FF2B5EF4-FFF2-40B4-BE49-F238E27FC236}">
                <a16:creationId xmlns:a16="http://schemas.microsoft.com/office/drawing/2014/main" xmlns="" id="{207AD570-568F-457C-97D7-9D63A05980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1819" y="2601764"/>
            <a:ext cx="1082750" cy="2165499"/>
          </a:xfrm>
          <a:prstGeom prst="rect">
            <a:avLst/>
          </a:prstGeom>
          <a:noFill/>
          <a:extLst>
            <a:ext uri="{909E8E84-426E-40DD-AFC4-6F175D3DCCD1}">
              <a14:hiddenFill xmlns:a14="http://schemas.microsoft.com/office/drawing/2010/main">
                <a:solidFill>
                  <a:srgbClr val="FFFFFF"/>
                </a:solidFill>
              </a14:hiddenFill>
            </a:ext>
          </a:extLst>
        </p:spPr>
      </p:pic>
      <p:sp>
        <p:nvSpPr>
          <p:cNvPr id="2" name="Облачко с текстом: прямоугольное со скругленными углами 1">
            <a:extLst>
              <a:ext uri="{FF2B5EF4-FFF2-40B4-BE49-F238E27FC236}">
                <a16:creationId xmlns:a16="http://schemas.microsoft.com/office/drawing/2014/main" xmlns="" id="{C52CA3C8-5079-48E6-BCC0-8CF50F35E022}"/>
              </a:ext>
            </a:extLst>
          </p:cNvPr>
          <p:cNvSpPr/>
          <p:nvPr/>
        </p:nvSpPr>
        <p:spPr>
          <a:xfrm>
            <a:off x="4057237" y="2804785"/>
            <a:ext cx="2462366" cy="1191816"/>
          </a:xfrm>
          <a:prstGeom prst="wedgeRoundRectCallout">
            <a:avLst>
              <a:gd name="adj1" fmla="val -68116"/>
              <a:gd name="adj2" fmla="val -27361"/>
              <a:gd name="adj3" fmla="val 16667"/>
            </a:avLst>
          </a:prstGeom>
          <a:solidFill>
            <a:schemeClr val="bg1">
              <a:lumMod val="85000"/>
            </a:schemeClr>
          </a:solidFill>
        </p:spPr>
        <p:txBody>
          <a:bodyPr wrap="square">
            <a:spAutoFit/>
          </a:bodyPr>
          <a:lstStyle/>
          <a:p>
            <a:pPr algn="ctr"/>
            <a:r>
              <a:rPr lang="de-DE" sz="1600" dirty="0">
                <a:solidFill>
                  <a:srgbClr val="000000"/>
                </a:solidFill>
                <a:ea typeface="Calibri" panose="020F0502020204030204" pitchFamily="34" charset="0"/>
              </a:rPr>
              <a:t>Christines ,,Liebe - auf - </a:t>
            </a:r>
            <a:r>
              <a:rPr lang="de-DE" sz="1600" dirty="0">
                <a:ea typeface="Calibri" panose="020F0502020204030204" pitchFamily="34" charset="0"/>
              </a:rPr>
              <a:t>den</a:t>
            </a:r>
            <a:r>
              <a:rPr lang="de-DE" sz="1600" dirty="0">
                <a:solidFill>
                  <a:srgbClr val="000000"/>
                </a:solidFill>
                <a:ea typeface="Calibri" panose="020F0502020204030204" pitchFamily="34" charset="0"/>
              </a:rPr>
              <a:t> - ersten -Blick" orientiert sich neu. </a:t>
            </a:r>
            <a:endParaRPr lang="de-DE" sz="1600" dirty="0"/>
          </a:p>
        </p:txBody>
      </p:sp>
    </p:spTree>
    <p:extLst>
      <p:ext uri="{BB962C8B-B14F-4D97-AF65-F5344CB8AC3E}">
        <p14:creationId xmlns:p14="http://schemas.microsoft.com/office/powerpoint/2010/main" val="887682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xmlns="" id="{8CA4E1FB-348A-46F4-BD85-03859802AE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2000" y="0"/>
            <a:ext cx="1152000" cy="252000"/>
          </a:xfrm>
          <a:prstGeom prst="rect">
            <a:avLst/>
          </a:prstGeom>
        </p:spPr>
      </p:pic>
      <p:sp>
        <p:nvSpPr>
          <p:cNvPr id="13" name="TextBox 12">
            <a:extLst>
              <a:ext uri="{FF2B5EF4-FFF2-40B4-BE49-F238E27FC236}">
                <a16:creationId xmlns:a16="http://schemas.microsoft.com/office/drawing/2014/main" xmlns="" id="{20F66791-6FF3-4995-906E-08ECDAC7F073}"/>
              </a:ext>
            </a:extLst>
          </p:cNvPr>
          <p:cNvSpPr txBox="1"/>
          <p:nvPr/>
        </p:nvSpPr>
        <p:spPr>
          <a:xfrm>
            <a:off x="358775" y="411163"/>
            <a:ext cx="3050835" cy="523220"/>
          </a:xfrm>
          <a:prstGeom prst="rect">
            <a:avLst/>
          </a:prstGeom>
          <a:noFill/>
        </p:spPr>
        <p:txBody>
          <a:bodyPr wrap="none" rtlCol="0">
            <a:spAutoFit/>
          </a:bodyPr>
          <a:lstStyle/>
          <a:p>
            <a:r>
              <a:rPr lang="de-DE" sz="2800">
                <a:solidFill>
                  <a:srgbClr val="CC2944"/>
                </a:solidFill>
                <a:latin typeface="+mj-lt"/>
              </a:rPr>
              <a:t>,,Pfui Spinne!" </a:t>
            </a:r>
            <a:endParaRPr lang="de-DE" sz="2800" dirty="0">
              <a:solidFill>
                <a:srgbClr val="CC2944"/>
              </a:solidFill>
              <a:latin typeface="+mj-lt"/>
            </a:endParaRPr>
          </a:p>
        </p:txBody>
      </p:sp>
      <p:pic>
        <p:nvPicPr>
          <p:cNvPr id="9" name="Рисунок 8">
            <a:extLst>
              <a:ext uri="{FF2B5EF4-FFF2-40B4-BE49-F238E27FC236}">
                <a16:creationId xmlns:a16="http://schemas.microsoft.com/office/drawing/2014/main" xmlns="" id="{865EB7D4-0759-4364-8536-182A65B17C4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8125" b="94922" l="0" r="100000">
                        <a14:foregroundMark x1="21680" y1="35938" x2="40430" y2="90430"/>
                      </a14:backgroundRemoval>
                    </a14:imgEffect>
                  </a14:imgLayer>
                </a14:imgProps>
              </a:ext>
              <a:ext uri="{28A0092B-C50C-407E-A947-70E740481C1C}">
                <a14:useLocalDpi xmlns:a14="http://schemas.microsoft.com/office/drawing/2010/main" val="0"/>
              </a:ext>
            </a:extLst>
          </a:blip>
          <a:stretch>
            <a:fillRect/>
          </a:stretch>
        </p:blipFill>
        <p:spPr>
          <a:xfrm>
            <a:off x="3024188" y="2229877"/>
            <a:ext cx="3099039" cy="3099039"/>
          </a:xfrm>
          <a:prstGeom prst="rect">
            <a:avLst/>
          </a:prstGeom>
        </p:spPr>
      </p:pic>
      <p:sp>
        <p:nvSpPr>
          <p:cNvPr id="4" name="Облачко с текстом: прямоугольное со скругленными углами 3">
            <a:extLst>
              <a:ext uri="{FF2B5EF4-FFF2-40B4-BE49-F238E27FC236}">
                <a16:creationId xmlns:a16="http://schemas.microsoft.com/office/drawing/2014/main" xmlns="" id="{C473F739-6342-44CE-A9A7-74952FF0A731}"/>
              </a:ext>
            </a:extLst>
          </p:cNvPr>
          <p:cNvSpPr/>
          <p:nvPr/>
        </p:nvSpPr>
        <p:spPr>
          <a:xfrm>
            <a:off x="982719" y="1370794"/>
            <a:ext cx="7537337" cy="1527587"/>
          </a:xfrm>
          <a:prstGeom prst="wedgeRoundRectCallout">
            <a:avLst>
              <a:gd name="adj1" fmla="val -4562"/>
              <a:gd name="adj2" fmla="val 61091"/>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rPr>
              <a:t>„Unangenehm ist der Kuss nicht. Christine ist um den </a:t>
            </a:r>
            <a:r>
              <a:rPr lang="de-DE" sz="1600" dirty="0">
                <a:solidFill>
                  <a:srgbClr val="CC2944"/>
                </a:solidFill>
              </a:rPr>
              <a:t>Kuss freundlich </a:t>
            </a:r>
            <a:r>
              <a:rPr lang="de-DE" sz="1600" dirty="0">
                <a:solidFill>
                  <a:schemeClr val="tx1"/>
                </a:solidFill>
              </a:rPr>
              <a:t>bemüht, nimmt Teil an ihm, genießt ihn sogar, je länger er </a:t>
            </a:r>
            <a:r>
              <a:rPr lang="de-DE" sz="1600" dirty="0" err="1">
                <a:solidFill>
                  <a:schemeClr val="tx1"/>
                </a:solidFill>
              </a:rPr>
              <a:t>währt</a:t>
            </a:r>
            <a:r>
              <a:rPr lang="de-DE" sz="1600" dirty="0">
                <a:solidFill>
                  <a:schemeClr val="tx1"/>
                </a:solidFill>
              </a:rPr>
              <a:t> auf eine freundlich – friedliche Art und denkt dabei, dass es eben etliche Arten von Liebe geben muss und dass es einem nicht erspart bleibt, alle kennenzulernen".</a:t>
            </a:r>
            <a:endParaRPr lang="ru-RU" sz="1600" dirty="0">
              <a:solidFill>
                <a:schemeClr val="tx1"/>
              </a:solidFill>
            </a:endParaRPr>
          </a:p>
        </p:txBody>
      </p:sp>
    </p:spTree>
    <p:extLst>
      <p:ext uri="{BB962C8B-B14F-4D97-AF65-F5344CB8AC3E}">
        <p14:creationId xmlns:p14="http://schemas.microsoft.com/office/powerpoint/2010/main" val="70699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Effect transition="in" filter="wipe(up)">
                                      <p:cBhvr>
                                        <p:cTn id="13" dur="2250"/>
                                        <p:tgtEl>
                                          <p:spTgt spid="4">
                                            <p:bg/>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up)">
                                      <p:cBhvr>
                                        <p:cTn id="16" dur="22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Картинки по запросу Christine Nöstlinger">
            <a:extLst>
              <a:ext uri="{FF2B5EF4-FFF2-40B4-BE49-F238E27FC236}">
                <a16:creationId xmlns:a16="http://schemas.microsoft.com/office/drawing/2014/main" xmlns="" id="{C55798CB-70FE-4EDA-AF15-767498F3A4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867401" y="0"/>
            <a:ext cx="32766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xmlns="" id="{8CA4E1FB-348A-46F4-BD85-03859802AE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2000" y="0"/>
            <a:ext cx="1152000" cy="252000"/>
          </a:xfrm>
          <a:prstGeom prst="rect">
            <a:avLst/>
          </a:prstGeom>
        </p:spPr>
      </p:pic>
      <p:sp>
        <p:nvSpPr>
          <p:cNvPr id="13" name="TextBox 12">
            <a:extLst>
              <a:ext uri="{FF2B5EF4-FFF2-40B4-BE49-F238E27FC236}">
                <a16:creationId xmlns:a16="http://schemas.microsoft.com/office/drawing/2014/main" xmlns="" id="{20F66791-6FF3-4995-906E-08ECDAC7F073}"/>
              </a:ext>
            </a:extLst>
          </p:cNvPr>
          <p:cNvSpPr txBox="1"/>
          <p:nvPr/>
        </p:nvSpPr>
        <p:spPr>
          <a:xfrm>
            <a:off x="358775" y="411163"/>
            <a:ext cx="4883068" cy="523220"/>
          </a:xfrm>
          <a:prstGeom prst="rect">
            <a:avLst/>
          </a:prstGeom>
          <a:noFill/>
        </p:spPr>
        <p:txBody>
          <a:bodyPr wrap="none" rtlCol="0">
            <a:spAutoFit/>
          </a:bodyPr>
          <a:lstStyle/>
          <a:p>
            <a:r>
              <a:rPr lang="de-DE" sz="2800">
                <a:solidFill>
                  <a:srgbClr val="CC2944"/>
                </a:solidFill>
                <a:latin typeface="+mj-lt"/>
              </a:rPr>
              <a:t>Beantwortet die Fragen!</a:t>
            </a:r>
            <a:endParaRPr lang="de-DE" sz="2800" dirty="0">
              <a:solidFill>
                <a:srgbClr val="CC2944"/>
              </a:solidFill>
              <a:latin typeface="+mj-lt"/>
            </a:endParaRPr>
          </a:p>
        </p:txBody>
      </p:sp>
      <p:sp>
        <p:nvSpPr>
          <p:cNvPr id="2" name="Прямоугольник 1">
            <a:extLst>
              <a:ext uri="{FF2B5EF4-FFF2-40B4-BE49-F238E27FC236}">
                <a16:creationId xmlns:a16="http://schemas.microsoft.com/office/drawing/2014/main" xmlns="" id="{B89F3755-D1D3-4029-905E-B631CABFC9B3}"/>
              </a:ext>
            </a:extLst>
          </p:cNvPr>
          <p:cNvSpPr/>
          <p:nvPr/>
        </p:nvSpPr>
        <p:spPr>
          <a:xfrm>
            <a:off x="320341" y="1082069"/>
            <a:ext cx="5245988" cy="340286"/>
          </a:xfrm>
          <a:prstGeom prst="rect">
            <a:avLst/>
          </a:prstGeom>
        </p:spPr>
        <p:txBody>
          <a:bodyPr wrap="none">
            <a:spAutoFit/>
          </a:bodyPr>
          <a:lstStyle/>
          <a:p>
            <a:pPr>
              <a:lnSpc>
                <a:spcPct val="107000"/>
              </a:lnSpc>
              <a:spcAft>
                <a:spcPts val="0"/>
              </a:spcAft>
            </a:pPr>
            <a:r>
              <a:rPr lang="de-DE" sz="1600" dirty="0">
                <a:solidFill>
                  <a:srgbClr val="000000"/>
                </a:solidFill>
                <a:latin typeface="+mj-lt"/>
                <a:ea typeface="Calibri" panose="020F0502020204030204" pitchFamily="34" charset="0"/>
                <a:cs typeface="Times New Roman" panose="02020603050405020304" pitchFamily="18" charset="0"/>
              </a:rPr>
              <a:t>1. Wann hat </a:t>
            </a:r>
            <a:r>
              <a:rPr lang="de-DE" sz="1600" spc="-10" dirty="0">
                <a:latin typeface="+mj-lt"/>
                <a:ea typeface="Calibri" panose="020F0502020204030204" pitchFamily="34" charset="0"/>
                <a:cs typeface="Times New Roman" panose="02020603050405020304" pitchFamily="18" charset="0"/>
              </a:rPr>
              <a:t>Christine Nöstlinger Geburtstag?</a:t>
            </a:r>
            <a:endParaRPr lang="ru-RU" sz="1200" dirty="0">
              <a:effectLst/>
              <a:latin typeface="+mj-lt"/>
              <a:ea typeface="Calibri" panose="020F0502020204030204" pitchFamily="34" charset="0"/>
              <a:cs typeface="Times New Roman" panose="02020603050405020304" pitchFamily="18" charset="0"/>
            </a:endParaRPr>
          </a:p>
        </p:txBody>
      </p:sp>
      <p:sp>
        <p:nvSpPr>
          <p:cNvPr id="3" name="Прямоугольник 2">
            <a:extLst>
              <a:ext uri="{FF2B5EF4-FFF2-40B4-BE49-F238E27FC236}">
                <a16:creationId xmlns:a16="http://schemas.microsoft.com/office/drawing/2014/main" xmlns="" id="{FB9B6692-19F0-4D04-B92A-A239A773C63B}"/>
              </a:ext>
            </a:extLst>
          </p:cNvPr>
          <p:cNvSpPr/>
          <p:nvPr/>
        </p:nvSpPr>
        <p:spPr>
          <a:xfrm>
            <a:off x="0" y="3230434"/>
            <a:ext cx="4572000" cy="830997"/>
          </a:xfrm>
          <a:prstGeom prst="rect">
            <a:avLst/>
          </a:prstGeom>
          <a:solidFill>
            <a:srgbClr val="FFD919"/>
          </a:solidFill>
        </p:spPr>
        <p:txBody>
          <a:bodyPr>
            <a:spAutoFit/>
          </a:bodyPr>
          <a:lstStyle/>
          <a:p>
            <a:pPr algn="ctr"/>
            <a:r>
              <a:rPr lang="de-DE" sz="1600" dirty="0"/>
              <a:t>Christine Nöstlinger hat am 13. Oktober 1936 im Herbst Geburtstag. Sie wurde an einem Dienstag geboren. </a:t>
            </a:r>
          </a:p>
        </p:txBody>
      </p:sp>
    </p:spTree>
    <p:extLst>
      <p:ext uri="{BB962C8B-B14F-4D97-AF65-F5344CB8AC3E}">
        <p14:creationId xmlns:p14="http://schemas.microsoft.com/office/powerpoint/2010/main" val="2329935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0-#ppt_w/2"/>
                                          </p:val>
                                        </p:tav>
                                        <p:tav tm="100000">
                                          <p:val>
                                            <p:strVal val="#ppt_x"/>
                                          </p:val>
                                        </p:tav>
                                      </p:tavLst>
                                    </p:anim>
                                    <p:anim calcmode="lin" valueType="num">
                                      <p:cBhvr additive="base">
                                        <p:cTn id="13"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Рисунок 16">
            <a:extLst>
              <a:ext uri="{FF2B5EF4-FFF2-40B4-BE49-F238E27FC236}">
                <a16:creationId xmlns:a16="http://schemas.microsoft.com/office/drawing/2014/main" xmlns="" id="{2D7E01F3-E321-4574-8B47-AFE0B6B2BF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2000" y="0"/>
            <a:ext cx="1152000" cy="252000"/>
          </a:xfrm>
          <a:prstGeom prst="rect">
            <a:avLst/>
          </a:prstGeom>
        </p:spPr>
      </p:pic>
      <p:sp>
        <p:nvSpPr>
          <p:cNvPr id="4" name="Прямоугольник 3">
            <a:extLst>
              <a:ext uri="{FF2B5EF4-FFF2-40B4-BE49-F238E27FC236}">
                <a16:creationId xmlns:a16="http://schemas.microsoft.com/office/drawing/2014/main" xmlns="" id="{D66BBC5E-130A-4F8D-A85E-6E7E881A9FA0}"/>
              </a:ext>
            </a:extLst>
          </p:cNvPr>
          <p:cNvSpPr/>
          <p:nvPr/>
        </p:nvSpPr>
        <p:spPr>
          <a:xfrm>
            <a:off x="358774" y="936943"/>
            <a:ext cx="2326278" cy="1015663"/>
          </a:xfrm>
          <a:prstGeom prst="rect">
            <a:avLst/>
          </a:prstGeom>
        </p:spPr>
        <p:txBody>
          <a:bodyPr wrap="none">
            <a:spAutoFit/>
          </a:bodyPr>
          <a:lstStyle/>
          <a:p>
            <a:pPr algn="ctr"/>
            <a:r>
              <a:rPr lang="de-DE" sz="1800" u="sng" dirty="0">
                <a:ea typeface="Calibri" panose="020F0502020204030204" pitchFamily="34" charset="0"/>
                <a:cs typeface="Times New Roman" panose="02020603050405020304" pitchFamily="18" charset="0"/>
              </a:rPr>
              <a:t>Vater</a:t>
            </a:r>
          </a:p>
          <a:p>
            <a:pPr algn="ctr"/>
            <a:endParaRPr lang="de-DE" sz="1800" dirty="0">
              <a:ea typeface="Calibri" panose="020F0502020204030204" pitchFamily="34" charset="0"/>
              <a:cs typeface="Times New Roman" panose="02020603050405020304" pitchFamily="18" charset="0"/>
            </a:endParaRPr>
          </a:p>
          <a:p>
            <a:pPr algn="ctr"/>
            <a:r>
              <a:rPr lang="de-DE" sz="1200" dirty="0">
                <a:latin typeface="Times New Roman" panose="02020603050405020304" pitchFamily="18" charset="0"/>
                <a:ea typeface="Calibri" panose="020F0502020204030204" pitchFamily="34" charset="0"/>
                <a:cs typeface="Times New Roman" panose="02020603050405020304" pitchFamily="18" charset="0"/>
              </a:rPr>
              <a:t> </a:t>
            </a:r>
            <a:r>
              <a:rPr lang="de-DE" sz="2400" dirty="0">
                <a:solidFill>
                  <a:srgbClr val="CC2944"/>
                </a:solidFill>
                <a:latin typeface="+mj-lt"/>
                <a:ea typeface="Calibri" panose="020F0502020204030204" pitchFamily="34" charset="0"/>
                <a:cs typeface="Times New Roman" panose="02020603050405020304" pitchFamily="18" charset="0"/>
              </a:rPr>
              <a:t>Walter </a:t>
            </a:r>
            <a:r>
              <a:rPr lang="de-DE" sz="2400" dirty="0" err="1">
                <a:solidFill>
                  <a:srgbClr val="CC2944"/>
                </a:solidFill>
                <a:latin typeface="+mj-lt"/>
                <a:ea typeface="Calibri" panose="020F0502020204030204" pitchFamily="34" charset="0"/>
                <a:cs typeface="Times New Roman" panose="02020603050405020304" pitchFamily="18" charset="0"/>
              </a:rPr>
              <a:t>Göth</a:t>
            </a:r>
            <a:r>
              <a:rPr lang="de-DE" sz="2400" dirty="0">
                <a:solidFill>
                  <a:srgbClr val="CC2944"/>
                </a:solidFill>
                <a:latin typeface="+mj-lt"/>
                <a:ea typeface="Calibri" panose="020F0502020204030204" pitchFamily="34" charset="0"/>
                <a:cs typeface="Times New Roman" panose="02020603050405020304" pitchFamily="18" charset="0"/>
              </a:rPr>
              <a:t> </a:t>
            </a:r>
            <a:endParaRPr lang="de-DE" sz="2400" dirty="0">
              <a:solidFill>
                <a:srgbClr val="CC2944"/>
              </a:solidFill>
              <a:latin typeface="+mj-lt"/>
            </a:endParaRPr>
          </a:p>
        </p:txBody>
      </p:sp>
      <p:pic>
        <p:nvPicPr>
          <p:cNvPr id="3074" name="Picture 2" descr="Картинки по запросу Christine Nöstlinger">
            <a:extLst>
              <a:ext uri="{FF2B5EF4-FFF2-40B4-BE49-F238E27FC236}">
                <a16:creationId xmlns:a16="http://schemas.microsoft.com/office/drawing/2014/main" xmlns="" id="{8272BDA1-DF5E-40D6-BBAF-80E9D53BC8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2980055" y="0"/>
            <a:ext cx="3237865"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a:extLst>
              <a:ext uri="{FF2B5EF4-FFF2-40B4-BE49-F238E27FC236}">
                <a16:creationId xmlns:a16="http://schemas.microsoft.com/office/drawing/2014/main" xmlns="" id="{29D1F925-ED1E-4338-801C-1E802AF6ECBD}"/>
              </a:ext>
            </a:extLst>
          </p:cNvPr>
          <p:cNvSpPr/>
          <p:nvPr/>
        </p:nvSpPr>
        <p:spPr>
          <a:xfrm>
            <a:off x="6795049" y="936943"/>
            <a:ext cx="1762021" cy="1015663"/>
          </a:xfrm>
          <a:prstGeom prst="rect">
            <a:avLst/>
          </a:prstGeom>
        </p:spPr>
        <p:txBody>
          <a:bodyPr wrap="none">
            <a:spAutoFit/>
          </a:bodyPr>
          <a:lstStyle/>
          <a:p>
            <a:pPr algn="ctr"/>
            <a:r>
              <a:rPr lang="de-DE" sz="1800" u="sng" dirty="0">
                <a:ea typeface="Calibri" panose="020F0502020204030204" pitchFamily="34" charset="0"/>
                <a:cs typeface="Times New Roman" panose="02020603050405020304" pitchFamily="18" charset="0"/>
              </a:rPr>
              <a:t>Mutter</a:t>
            </a:r>
          </a:p>
          <a:p>
            <a:pPr algn="ctr"/>
            <a:endParaRPr lang="de-DE" sz="1800" dirty="0">
              <a:ea typeface="Calibri" panose="020F0502020204030204" pitchFamily="34" charset="0"/>
              <a:cs typeface="Times New Roman" panose="02020603050405020304" pitchFamily="18" charset="0"/>
            </a:endParaRPr>
          </a:p>
          <a:p>
            <a:pPr algn="ctr"/>
            <a:r>
              <a:rPr lang="de-DE" sz="1200" dirty="0">
                <a:latin typeface="Times New Roman" panose="02020603050405020304" pitchFamily="18" charset="0"/>
                <a:ea typeface="Calibri" panose="020F0502020204030204" pitchFamily="34" charset="0"/>
                <a:cs typeface="Times New Roman" panose="02020603050405020304" pitchFamily="18" charset="0"/>
              </a:rPr>
              <a:t> </a:t>
            </a:r>
            <a:r>
              <a:rPr lang="de-DE" sz="2400" dirty="0">
                <a:solidFill>
                  <a:srgbClr val="CC2944"/>
                </a:solidFill>
                <a:latin typeface="+mj-lt"/>
                <a:ea typeface="Calibri" panose="020F0502020204030204" pitchFamily="34" charset="0"/>
                <a:cs typeface="Times New Roman" panose="02020603050405020304" pitchFamily="18" charset="0"/>
              </a:rPr>
              <a:t>Michaela</a:t>
            </a:r>
            <a:endParaRPr lang="de-DE" sz="2400" dirty="0">
              <a:solidFill>
                <a:srgbClr val="CC2944"/>
              </a:solidFill>
              <a:latin typeface="+mj-lt"/>
            </a:endParaRPr>
          </a:p>
        </p:txBody>
      </p:sp>
      <p:sp>
        <p:nvSpPr>
          <p:cNvPr id="5" name="Прямоугольник 4">
            <a:extLst>
              <a:ext uri="{FF2B5EF4-FFF2-40B4-BE49-F238E27FC236}">
                <a16:creationId xmlns:a16="http://schemas.microsoft.com/office/drawing/2014/main" xmlns="" id="{40E112AF-B960-4A72-A603-20A0F83E330D}"/>
              </a:ext>
            </a:extLst>
          </p:cNvPr>
          <p:cNvSpPr/>
          <p:nvPr/>
        </p:nvSpPr>
        <p:spPr>
          <a:xfrm>
            <a:off x="358774" y="3541961"/>
            <a:ext cx="2526654" cy="523220"/>
          </a:xfrm>
          <a:prstGeom prst="rect">
            <a:avLst/>
          </a:prstGeom>
        </p:spPr>
        <p:txBody>
          <a:bodyPr wrap="none">
            <a:spAutoFit/>
          </a:bodyPr>
          <a:lstStyle/>
          <a:p>
            <a:r>
              <a:rPr lang="de-DE" sz="2800" dirty="0">
                <a:latin typeface="+mj-lt"/>
                <a:ea typeface="Calibri" panose="020F0502020204030204" pitchFamily="34" charset="0"/>
                <a:cs typeface="Times New Roman" panose="02020603050405020304" pitchFamily="18" charset="0"/>
              </a:rPr>
              <a:t>Uhrmacher </a:t>
            </a:r>
            <a:endParaRPr lang="de-DE" sz="2800" dirty="0">
              <a:latin typeface="+mj-lt"/>
            </a:endParaRPr>
          </a:p>
        </p:txBody>
      </p:sp>
      <p:sp>
        <p:nvSpPr>
          <p:cNvPr id="6" name="Стрелка: вниз 5">
            <a:extLst>
              <a:ext uri="{FF2B5EF4-FFF2-40B4-BE49-F238E27FC236}">
                <a16:creationId xmlns:a16="http://schemas.microsoft.com/office/drawing/2014/main" xmlns="" id="{0B895AE4-3D24-494E-AA1D-43CB598569E3}"/>
              </a:ext>
            </a:extLst>
          </p:cNvPr>
          <p:cNvSpPr/>
          <p:nvPr/>
        </p:nvSpPr>
        <p:spPr>
          <a:xfrm>
            <a:off x="1234439" y="2514600"/>
            <a:ext cx="457200" cy="523220"/>
          </a:xfrm>
          <a:prstGeom prst="downArrow">
            <a:avLst/>
          </a:prstGeom>
          <a:solidFill>
            <a:srgbClr val="FFD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Стрелка: вниз 12">
            <a:extLst>
              <a:ext uri="{FF2B5EF4-FFF2-40B4-BE49-F238E27FC236}">
                <a16:creationId xmlns:a16="http://schemas.microsoft.com/office/drawing/2014/main" xmlns="" id="{2A53A973-F1B3-442F-B2CC-521E8230689C}"/>
              </a:ext>
            </a:extLst>
          </p:cNvPr>
          <p:cNvSpPr/>
          <p:nvPr/>
        </p:nvSpPr>
        <p:spPr>
          <a:xfrm>
            <a:off x="7452359" y="2514600"/>
            <a:ext cx="457200" cy="523220"/>
          </a:xfrm>
          <a:prstGeom prst="downArrow">
            <a:avLst/>
          </a:prstGeom>
          <a:solidFill>
            <a:srgbClr val="FFD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Прямоугольник 14">
            <a:extLst>
              <a:ext uri="{FF2B5EF4-FFF2-40B4-BE49-F238E27FC236}">
                <a16:creationId xmlns:a16="http://schemas.microsoft.com/office/drawing/2014/main" xmlns="" id="{F47E5324-F6A7-4C47-A4C2-9874BD73AB9A}"/>
              </a:ext>
            </a:extLst>
          </p:cNvPr>
          <p:cNvSpPr/>
          <p:nvPr/>
        </p:nvSpPr>
        <p:spPr>
          <a:xfrm>
            <a:off x="6412733" y="3541961"/>
            <a:ext cx="2372492" cy="954107"/>
          </a:xfrm>
          <a:prstGeom prst="rect">
            <a:avLst/>
          </a:prstGeom>
        </p:spPr>
        <p:txBody>
          <a:bodyPr wrap="square">
            <a:spAutoFit/>
          </a:bodyPr>
          <a:lstStyle/>
          <a:p>
            <a:pPr algn="ctr"/>
            <a:r>
              <a:rPr lang="de-DE" sz="2800" dirty="0">
                <a:latin typeface="+mj-lt"/>
                <a:ea typeface="Calibri" panose="020F0502020204030204" pitchFamily="34" charset="0"/>
                <a:cs typeface="Times New Roman" panose="02020603050405020304" pitchFamily="18" charset="0"/>
              </a:rPr>
              <a:t>Kinder-gärtnerin</a:t>
            </a:r>
            <a:endParaRPr lang="de-DE" sz="2800" dirty="0">
              <a:latin typeface="+mj-lt"/>
            </a:endParaRPr>
          </a:p>
        </p:txBody>
      </p:sp>
    </p:spTree>
    <p:extLst>
      <p:ext uri="{BB962C8B-B14F-4D97-AF65-F5344CB8AC3E}">
        <p14:creationId xmlns:p14="http://schemas.microsoft.com/office/powerpoint/2010/main" val="1549413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Horizont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1000"/>
                                        <p:tgtEl>
                                          <p:spTgt spid="6"/>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22" presetClass="entr" presetSubtype="1"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1000"/>
                                        <p:tgtEl>
                                          <p:spTgt spid="13"/>
                                        </p:tgtEl>
                                      </p:cBhvr>
                                    </p:animEffect>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5" grpId="0"/>
      <p:bldP spid="6" grpId="0" animBg="1"/>
      <p:bldP spid="13" grpId="0" animBg="1"/>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xmlns="" id="{8CA4E1FB-348A-46F4-BD85-03859802AE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2000" y="0"/>
            <a:ext cx="1152000" cy="252000"/>
          </a:xfrm>
          <a:prstGeom prst="rect">
            <a:avLst/>
          </a:prstGeom>
        </p:spPr>
      </p:pic>
      <p:sp>
        <p:nvSpPr>
          <p:cNvPr id="13" name="TextBox 12">
            <a:extLst>
              <a:ext uri="{FF2B5EF4-FFF2-40B4-BE49-F238E27FC236}">
                <a16:creationId xmlns:a16="http://schemas.microsoft.com/office/drawing/2014/main" xmlns="" id="{20F66791-6FF3-4995-906E-08ECDAC7F073}"/>
              </a:ext>
            </a:extLst>
          </p:cNvPr>
          <p:cNvSpPr txBox="1"/>
          <p:nvPr/>
        </p:nvSpPr>
        <p:spPr>
          <a:xfrm>
            <a:off x="358775" y="411163"/>
            <a:ext cx="4883068" cy="523220"/>
          </a:xfrm>
          <a:prstGeom prst="rect">
            <a:avLst/>
          </a:prstGeom>
          <a:noFill/>
        </p:spPr>
        <p:txBody>
          <a:bodyPr wrap="none" rtlCol="0">
            <a:spAutoFit/>
          </a:bodyPr>
          <a:lstStyle/>
          <a:p>
            <a:r>
              <a:rPr lang="de-DE" sz="2800">
                <a:solidFill>
                  <a:srgbClr val="CC2944"/>
                </a:solidFill>
                <a:latin typeface="+mj-lt"/>
              </a:rPr>
              <a:t>Beantwortet die Fragen!</a:t>
            </a:r>
            <a:endParaRPr lang="de-DE" sz="2800" dirty="0">
              <a:solidFill>
                <a:srgbClr val="CC2944"/>
              </a:solidFill>
              <a:latin typeface="+mj-lt"/>
            </a:endParaRPr>
          </a:p>
        </p:txBody>
      </p:sp>
      <p:sp>
        <p:nvSpPr>
          <p:cNvPr id="2" name="Прямоугольник 1">
            <a:extLst>
              <a:ext uri="{FF2B5EF4-FFF2-40B4-BE49-F238E27FC236}">
                <a16:creationId xmlns:a16="http://schemas.microsoft.com/office/drawing/2014/main" xmlns="" id="{B89F3755-D1D3-4029-905E-B631CABFC9B3}"/>
              </a:ext>
            </a:extLst>
          </p:cNvPr>
          <p:cNvSpPr/>
          <p:nvPr/>
        </p:nvSpPr>
        <p:spPr>
          <a:xfrm>
            <a:off x="320341" y="1082069"/>
            <a:ext cx="5014514" cy="340286"/>
          </a:xfrm>
          <a:prstGeom prst="rect">
            <a:avLst/>
          </a:prstGeom>
        </p:spPr>
        <p:txBody>
          <a:bodyPr wrap="none">
            <a:spAutoFit/>
          </a:bodyPr>
          <a:lstStyle/>
          <a:p>
            <a:pPr>
              <a:lnSpc>
                <a:spcPct val="107000"/>
              </a:lnSpc>
              <a:spcAft>
                <a:spcPts val="0"/>
              </a:spcAft>
            </a:pPr>
            <a:r>
              <a:rPr lang="de-DE" sz="1600">
                <a:solidFill>
                  <a:srgbClr val="000000"/>
                </a:solidFill>
                <a:latin typeface="+mj-lt"/>
                <a:ea typeface="Calibri" panose="020F0502020204030204" pitchFamily="34" charset="0"/>
                <a:cs typeface="Times New Roman" panose="02020603050405020304" pitchFamily="18" charset="0"/>
              </a:rPr>
              <a:t>2. Wo wurde Christine Nöstlinger geboren?</a:t>
            </a:r>
            <a:endParaRPr lang="ru-RU" sz="1200" dirty="0">
              <a:effectLst/>
              <a:latin typeface="+mj-lt"/>
              <a:ea typeface="Calibri" panose="020F0502020204030204" pitchFamily="34" charset="0"/>
              <a:cs typeface="Times New Roman" panose="02020603050405020304" pitchFamily="18" charset="0"/>
            </a:endParaRPr>
          </a:p>
        </p:txBody>
      </p:sp>
      <p:sp>
        <p:nvSpPr>
          <p:cNvPr id="3" name="Прямоугольник 2">
            <a:extLst>
              <a:ext uri="{FF2B5EF4-FFF2-40B4-BE49-F238E27FC236}">
                <a16:creationId xmlns:a16="http://schemas.microsoft.com/office/drawing/2014/main" xmlns="" id="{FB9B6692-19F0-4D04-B92A-A239A773C63B}"/>
              </a:ext>
            </a:extLst>
          </p:cNvPr>
          <p:cNvSpPr/>
          <p:nvPr/>
        </p:nvSpPr>
        <p:spPr>
          <a:xfrm>
            <a:off x="0" y="3230434"/>
            <a:ext cx="3276600" cy="830997"/>
          </a:xfrm>
          <a:prstGeom prst="rect">
            <a:avLst/>
          </a:prstGeom>
          <a:solidFill>
            <a:srgbClr val="FFD919"/>
          </a:solidFill>
        </p:spPr>
        <p:txBody>
          <a:bodyPr wrap="square">
            <a:spAutoFit/>
          </a:bodyPr>
          <a:lstStyle/>
          <a:p>
            <a:pPr algn="ctr"/>
            <a:r>
              <a:rPr lang="de-DE" sz="1600"/>
              <a:t>Sie wurde in Mitteleuropa geboren. Sie kam in Wien zur Welt.</a:t>
            </a:r>
            <a:endParaRPr lang="de-DE" sz="1600" dirty="0"/>
          </a:p>
        </p:txBody>
      </p:sp>
      <p:pic>
        <p:nvPicPr>
          <p:cNvPr id="9218" name="Picture 2" descr="Картинки по запросу Wien">
            <a:extLst>
              <a:ext uri="{FF2B5EF4-FFF2-40B4-BE49-F238E27FC236}">
                <a16:creationId xmlns:a16="http://schemas.microsoft.com/office/drawing/2014/main" xmlns="" id="{09751FB0-871B-4811-8C72-61C12041CB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0701" y="1612161"/>
            <a:ext cx="5103299" cy="268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822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218"/>
                                        </p:tgtEl>
                                        <p:attrNameLst>
                                          <p:attrName>style.visibility</p:attrName>
                                        </p:attrNameLst>
                                      </p:cBhvr>
                                      <p:to>
                                        <p:strVal val="visible"/>
                                      </p:to>
                                    </p:set>
                                    <p:animEffect transition="in" filter="barn(inVertical)">
                                      <p:cBhvr>
                                        <p:cTn id="13" dur="1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xmlns="" id="{8CA4E1FB-348A-46F4-BD85-03859802AE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2000" y="0"/>
            <a:ext cx="1152000" cy="252000"/>
          </a:xfrm>
          <a:prstGeom prst="rect">
            <a:avLst/>
          </a:prstGeom>
        </p:spPr>
      </p:pic>
      <p:sp>
        <p:nvSpPr>
          <p:cNvPr id="13" name="TextBox 12">
            <a:extLst>
              <a:ext uri="{FF2B5EF4-FFF2-40B4-BE49-F238E27FC236}">
                <a16:creationId xmlns:a16="http://schemas.microsoft.com/office/drawing/2014/main" xmlns="" id="{20F66791-6FF3-4995-906E-08ECDAC7F073}"/>
              </a:ext>
            </a:extLst>
          </p:cNvPr>
          <p:cNvSpPr txBox="1"/>
          <p:nvPr/>
        </p:nvSpPr>
        <p:spPr>
          <a:xfrm>
            <a:off x="358775" y="411163"/>
            <a:ext cx="4883068" cy="523220"/>
          </a:xfrm>
          <a:prstGeom prst="rect">
            <a:avLst/>
          </a:prstGeom>
          <a:noFill/>
        </p:spPr>
        <p:txBody>
          <a:bodyPr wrap="none" rtlCol="0">
            <a:spAutoFit/>
          </a:bodyPr>
          <a:lstStyle/>
          <a:p>
            <a:r>
              <a:rPr lang="de-DE" sz="2800">
                <a:solidFill>
                  <a:srgbClr val="CC2944"/>
                </a:solidFill>
                <a:latin typeface="+mj-lt"/>
              </a:rPr>
              <a:t>Beantwortet die Fragen!</a:t>
            </a:r>
            <a:endParaRPr lang="de-DE" sz="2800" dirty="0">
              <a:solidFill>
                <a:srgbClr val="CC2944"/>
              </a:solidFill>
              <a:latin typeface="+mj-lt"/>
            </a:endParaRPr>
          </a:p>
        </p:txBody>
      </p:sp>
      <p:sp>
        <p:nvSpPr>
          <p:cNvPr id="2" name="Прямоугольник 1">
            <a:extLst>
              <a:ext uri="{FF2B5EF4-FFF2-40B4-BE49-F238E27FC236}">
                <a16:creationId xmlns:a16="http://schemas.microsoft.com/office/drawing/2014/main" xmlns="" id="{B89F3755-D1D3-4029-905E-B631CABFC9B3}"/>
              </a:ext>
            </a:extLst>
          </p:cNvPr>
          <p:cNvSpPr/>
          <p:nvPr/>
        </p:nvSpPr>
        <p:spPr>
          <a:xfrm>
            <a:off x="320341" y="1082069"/>
            <a:ext cx="5547059" cy="619272"/>
          </a:xfrm>
          <a:prstGeom prst="rect">
            <a:avLst/>
          </a:prstGeom>
        </p:spPr>
        <p:txBody>
          <a:bodyPr wrap="square">
            <a:spAutoFit/>
          </a:bodyPr>
          <a:lstStyle/>
          <a:p>
            <a:pPr>
              <a:lnSpc>
                <a:spcPct val="107000"/>
              </a:lnSpc>
              <a:spcAft>
                <a:spcPts val="0"/>
              </a:spcAft>
            </a:pPr>
            <a:r>
              <a:rPr lang="de-DE" sz="1600">
                <a:solidFill>
                  <a:srgbClr val="000000"/>
                </a:solidFill>
                <a:latin typeface="+mj-lt"/>
                <a:ea typeface="Calibri" panose="020F0502020204030204" pitchFamily="34" charset="0"/>
                <a:cs typeface="Times New Roman" panose="02020603050405020304" pitchFamily="18" charset="0"/>
              </a:rPr>
              <a:t>3. Wie heißt das erste Werk von Christine Nöstlinger? Wie ist sein Titel?</a:t>
            </a:r>
            <a:endParaRPr lang="ru-RU" sz="1200" dirty="0">
              <a:effectLst/>
              <a:latin typeface="+mj-lt"/>
              <a:ea typeface="Calibri" panose="020F0502020204030204" pitchFamily="34" charset="0"/>
              <a:cs typeface="Times New Roman" panose="02020603050405020304" pitchFamily="18" charset="0"/>
            </a:endParaRPr>
          </a:p>
        </p:txBody>
      </p:sp>
      <p:pic>
        <p:nvPicPr>
          <p:cNvPr id="7" name="Picture 4" descr="Картинки по запросу Christine Nöstlinger &quot;Die feuerrote Friederike&quot;">
            <a:extLst>
              <a:ext uri="{FF2B5EF4-FFF2-40B4-BE49-F238E27FC236}">
                <a16:creationId xmlns:a16="http://schemas.microsoft.com/office/drawing/2014/main" xmlns="" id="{CE71D99E-6CE0-42A1-B74B-A290E3C20C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5474824" y="411163"/>
            <a:ext cx="3310401" cy="43561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BA7EDC55-6945-45E7-8FF5-75EFE6EB899F}"/>
              </a:ext>
            </a:extLst>
          </p:cNvPr>
          <p:cNvSpPr txBox="1"/>
          <p:nvPr/>
        </p:nvSpPr>
        <p:spPr>
          <a:xfrm>
            <a:off x="2271430" y="2589213"/>
            <a:ext cx="1057757" cy="523220"/>
          </a:xfrm>
          <a:prstGeom prst="rect">
            <a:avLst/>
          </a:prstGeom>
          <a:noFill/>
        </p:spPr>
        <p:txBody>
          <a:bodyPr wrap="square" rtlCol="0">
            <a:spAutoFit/>
          </a:bodyPr>
          <a:lstStyle/>
          <a:p>
            <a:r>
              <a:rPr lang="de-DE" sz="2800" dirty="0">
                <a:solidFill>
                  <a:srgbClr val="CC2944"/>
                </a:solidFill>
                <a:latin typeface="+mj-lt"/>
              </a:rPr>
              <a:t>1970</a:t>
            </a:r>
          </a:p>
        </p:txBody>
      </p:sp>
    </p:spTree>
    <p:extLst>
      <p:ext uri="{BB962C8B-B14F-4D97-AF65-F5344CB8AC3E}">
        <p14:creationId xmlns:p14="http://schemas.microsoft.com/office/powerpoint/2010/main" val="2675838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xmlns="" id="{8CA4E1FB-348A-46F4-BD85-03859802AE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2000" y="0"/>
            <a:ext cx="1152000" cy="252000"/>
          </a:xfrm>
          <a:prstGeom prst="rect">
            <a:avLst/>
          </a:prstGeom>
        </p:spPr>
      </p:pic>
      <p:sp>
        <p:nvSpPr>
          <p:cNvPr id="13" name="TextBox 12">
            <a:extLst>
              <a:ext uri="{FF2B5EF4-FFF2-40B4-BE49-F238E27FC236}">
                <a16:creationId xmlns:a16="http://schemas.microsoft.com/office/drawing/2014/main" xmlns="" id="{20F66791-6FF3-4995-906E-08ECDAC7F073}"/>
              </a:ext>
            </a:extLst>
          </p:cNvPr>
          <p:cNvSpPr txBox="1"/>
          <p:nvPr/>
        </p:nvSpPr>
        <p:spPr>
          <a:xfrm>
            <a:off x="358775" y="411163"/>
            <a:ext cx="4883068" cy="523220"/>
          </a:xfrm>
          <a:prstGeom prst="rect">
            <a:avLst/>
          </a:prstGeom>
          <a:noFill/>
        </p:spPr>
        <p:txBody>
          <a:bodyPr wrap="none" rtlCol="0">
            <a:spAutoFit/>
          </a:bodyPr>
          <a:lstStyle/>
          <a:p>
            <a:r>
              <a:rPr lang="de-DE" sz="2800">
                <a:solidFill>
                  <a:srgbClr val="CC2944"/>
                </a:solidFill>
                <a:latin typeface="+mj-lt"/>
              </a:rPr>
              <a:t>Beantwortet die Fragen!</a:t>
            </a:r>
            <a:endParaRPr lang="de-DE" sz="2800" dirty="0">
              <a:solidFill>
                <a:srgbClr val="CC2944"/>
              </a:solidFill>
              <a:latin typeface="+mj-lt"/>
            </a:endParaRPr>
          </a:p>
        </p:txBody>
      </p:sp>
      <p:sp>
        <p:nvSpPr>
          <p:cNvPr id="2" name="Прямоугольник 1">
            <a:extLst>
              <a:ext uri="{FF2B5EF4-FFF2-40B4-BE49-F238E27FC236}">
                <a16:creationId xmlns:a16="http://schemas.microsoft.com/office/drawing/2014/main" xmlns="" id="{B89F3755-D1D3-4029-905E-B631CABFC9B3}"/>
              </a:ext>
            </a:extLst>
          </p:cNvPr>
          <p:cNvSpPr/>
          <p:nvPr/>
        </p:nvSpPr>
        <p:spPr>
          <a:xfrm>
            <a:off x="320341" y="1082069"/>
            <a:ext cx="5547059" cy="340286"/>
          </a:xfrm>
          <a:prstGeom prst="rect">
            <a:avLst/>
          </a:prstGeom>
        </p:spPr>
        <p:txBody>
          <a:bodyPr wrap="square">
            <a:spAutoFit/>
          </a:bodyPr>
          <a:lstStyle/>
          <a:p>
            <a:pPr>
              <a:lnSpc>
                <a:spcPct val="107000"/>
              </a:lnSpc>
              <a:spcAft>
                <a:spcPts val="0"/>
              </a:spcAft>
            </a:pPr>
            <a:r>
              <a:rPr lang="de-DE" sz="1600">
                <a:solidFill>
                  <a:srgbClr val="000000"/>
                </a:solidFill>
                <a:latin typeface="+mj-lt"/>
                <a:ea typeface="Calibri" panose="020F0502020204030204" pitchFamily="34" charset="0"/>
                <a:cs typeface="Times New Roman" panose="02020603050405020304" pitchFamily="18" charset="0"/>
              </a:rPr>
              <a:t>4. Wie viele Kinder hat die Schriftstellerin?</a:t>
            </a:r>
            <a:endParaRPr lang="ru-RU" sz="1200" dirty="0">
              <a:effectLst/>
              <a:latin typeface="+mj-lt"/>
              <a:ea typeface="Calibri" panose="020F0502020204030204" pitchFamily="34" charset="0"/>
              <a:cs typeface="Times New Roman" panose="02020603050405020304" pitchFamily="18" charset="0"/>
            </a:endParaRPr>
          </a:p>
        </p:txBody>
      </p:sp>
      <p:sp>
        <p:nvSpPr>
          <p:cNvPr id="8" name="Прямоугольник 7">
            <a:extLst>
              <a:ext uri="{FF2B5EF4-FFF2-40B4-BE49-F238E27FC236}">
                <a16:creationId xmlns:a16="http://schemas.microsoft.com/office/drawing/2014/main" xmlns="" id="{608CB2AC-0A66-4BD0-B83E-B318C23652F9}"/>
              </a:ext>
            </a:extLst>
          </p:cNvPr>
          <p:cNvSpPr/>
          <p:nvPr/>
        </p:nvSpPr>
        <p:spPr>
          <a:xfrm>
            <a:off x="3109901" y="1907199"/>
            <a:ext cx="2924198" cy="461665"/>
          </a:xfrm>
          <a:prstGeom prst="rect">
            <a:avLst/>
          </a:prstGeom>
        </p:spPr>
        <p:txBody>
          <a:bodyPr wrap="none">
            <a:spAutoFit/>
          </a:bodyPr>
          <a:lstStyle/>
          <a:p>
            <a:r>
              <a:rPr lang="de-DE" sz="1600" dirty="0">
                <a:ea typeface="Calibri" panose="020F0502020204030204" pitchFamily="34" charset="0"/>
                <a:cs typeface="Times New Roman" panose="02020603050405020304" pitchFamily="18" charset="0"/>
              </a:rPr>
              <a:t>Die Kinder: </a:t>
            </a:r>
            <a:r>
              <a:rPr lang="de-DE" sz="2400" dirty="0">
                <a:solidFill>
                  <a:srgbClr val="CC2944"/>
                </a:solidFill>
                <a:latin typeface="+mj-lt"/>
                <a:ea typeface="Calibri" panose="020F0502020204030204" pitchFamily="34" charset="0"/>
                <a:cs typeface="Times New Roman" panose="02020603050405020304" pitchFamily="18" charset="0"/>
              </a:rPr>
              <a:t>2 Töchter </a:t>
            </a:r>
            <a:endParaRPr lang="de-DE" sz="1600" dirty="0">
              <a:solidFill>
                <a:srgbClr val="CC2944"/>
              </a:solidFill>
              <a:latin typeface="+mj-lt"/>
            </a:endParaRPr>
          </a:p>
        </p:txBody>
      </p:sp>
      <p:pic>
        <p:nvPicPr>
          <p:cNvPr id="9" name="Picture 6" descr="Картинки по запросу 2 baby girls vector">
            <a:extLst>
              <a:ext uri="{FF2B5EF4-FFF2-40B4-BE49-F238E27FC236}">
                <a16:creationId xmlns:a16="http://schemas.microsoft.com/office/drawing/2014/main" xmlns="" id="{6815DF2E-DF0B-467C-B3DC-22570FA06E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5059" y="2368864"/>
            <a:ext cx="1513882" cy="1480971"/>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Соединитель: уступ 9">
            <a:extLst>
              <a:ext uri="{FF2B5EF4-FFF2-40B4-BE49-F238E27FC236}">
                <a16:creationId xmlns:a16="http://schemas.microsoft.com/office/drawing/2014/main" xmlns="" id="{0321BA16-3BC0-4D45-9C7B-5CFCFC4BB84D}"/>
              </a:ext>
            </a:extLst>
          </p:cNvPr>
          <p:cNvCxnSpPr>
            <a:cxnSpLocks/>
          </p:cNvCxnSpPr>
          <p:nvPr/>
        </p:nvCxnSpPr>
        <p:spPr>
          <a:xfrm flipV="1">
            <a:off x="2368310" y="3196342"/>
            <a:ext cx="1238730" cy="407494"/>
          </a:xfrm>
          <a:prstGeom prst="bentConnector3">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1" name="Соединитель: уступ 10">
            <a:extLst>
              <a:ext uri="{FF2B5EF4-FFF2-40B4-BE49-F238E27FC236}">
                <a16:creationId xmlns:a16="http://schemas.microsoft.com/office/drawing/2014/main" xmlns="" id="{47C53D22-3D23-407B-BEDB-2B38CFF27BB9}"/>
              </a:ext>
            </a:extLst>
          </p:cNvPr>
          <p:cNvCxnSpPr>
            <a:cxnSpLocks/>
          </p:cNvCxnSpPr>
          <p:nvPr/>
        </p:nvCxnSpPr>
        <p:spPr>
          <a:xfrm rot="10800000">
            <a:off x="5536962" y="3196342"/>
            <a:ext cx="1321038" cy="407494"/>
          </a:xfrm>
          <a:prstGeom prst="bentConnector3">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12" name="Прямоугольник 11">
            <a:extLst>
              <a:ext uri="{FF2B5EF4-FFF2-40B4-BE49-F238E27FC236}">
                <a16:creationId xmlns:a16="http://schemas.microsoft.com/office/drawing/2014/main" xmlns="" id="{448C84DC-07BD-4E7F-B5DB-FDC0E54DC1E2}"/>
              </a:ext>
            </a:extLst>
          </p:cNvPr>
          <p:cNvSpPr/>
          <p:nvPr/>
        </p:nvSpPr>
        <p:spPr>
          <a:xfrm>
            <a:off x="1135650" y="3400088"/>
            <a:ext cx="1024639" cy="369332"/>
          </a:xfrm>
          <a:prstGeom prst="rect">
            <a:avLst/>
          </a:prstGeom>
        </p:spPr>
        <p:txBody>
          <a:bodyPr wrap="none">
            <a:spAutoFit/>
          </a:bodyPr>
          <a:lstStyle/>
          <a:p>
            <a:r>
              <a:rPr lang="de-DE" sz="1800" dirty="0"/>
              <a:t>Barbara</a:t>
            </a:r>
          </a:p>
        </p:txBody>
      </p:sp>
      <p:sp>
        <p:nvSpPr>
          <p:cNvPr id="14" name="Прямоугольник 13">
            <a:extLst>
              <a:ext uri="{FF2B5EF4-FFF2-40B4-BE49-F238E27FC236}">
                <a16:creationId xmlns:a16="http://schemas.microsoft.com/office/drawing/2014/main" xmlns="" id="{BF1D6BD0-9E91-43F2-868E-01ACB34B7225}"/>
              </a:ext>
            </a:extLst>
          </p:cNvPr>
          <p:cNvSpPr/>
          <p:nvPr/>
        </p:nvSpPr>
        <p:spPr>
          <a:xfrm>
            <a:off x="7066021" y="3419170"/>
            <a:ext cx="1287532" cy="369332"/>
          </a:xfrm>
          <a:prstGeom prst="rect">
            <a:avLst/>
          </a:prstGeom>
        </p:spPr>
        <p:txBody>
          <a:bodyPr wrap="none">
            <a:spAutoFit/>
          </a:bodyPr>
          <a:lstStyle/>
          <a:p>
            <a:r>
              <a:rPr lang="de-DE" sz="1800" dirty="0">
                <a:ea typeface="Calibri" panose="020F0502020204030204" pitchFamily="34" charset="0"/>
              </a:rPr>
              <a:t>Christiane</a:t>
            </a:r>
            <a:endParaRPr lang="de-DE" sz="1800" dirty="0"/>
          </a:p>
        </p:txBody>
      </p:sp>
    </p:spTree>
    <p:extLst>
      <p:ext uri="{BB962C8B-B14F-4D97-AF65-F5344CB8AC3E}">
        <p14:creationId xmlns:p14="http://schemas.microsoft.com/office/powerpoint/2010/main" val="3484595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childTnLst>
                          </p:cTn>
                        </p:par>
                        <p:par>
                          <p:cTn id="8" fill="hold">
                            <p:stCondLst>
                              <p:cond delay="750"/>
                            </p:stCondLst>
                            <p:childTnLst>
                              <p:par>
                                <p:cTn id="9" presetID="16" presetClass="entr" presetSubtype="42"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Horizontal)">
                                      <p:cBhvr>
                                        <p:cTn id="11" dur="500"/>
                                        <p:tgtEl>
                                          <p:spTgt spid="9"/>
                                        </p:tgtEl>
                                      </p:cBhvr>
                                    </p:animEffect>
                                  </p:childTnLst>
                                </p:cTn>
                              </p:par>
                            </p:childTnLst>
                          </p:cTn>
                        </p:par>
                        <p:par>
                          <p:cTn id="12" fill="hold">
                            <p:stCondLst>
                              <p:cond delay="1250"/>
                            </p:stCondLst>
                            <p:childTnLst>
                              <p:par>
                                <p:cTn id="13" presetID="22" presetClass="entr" presetSubtype="2"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childTnLst>
                          </p:cTn>
                        </p:par>
                        <p:par>
                          <p:cTn id="16" fill="hold">
                            <p:stCondLst>
                              <p:cond delay="175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250"/>
                            </p:stCondLst>
                            <p:childTnLst>
                              <p:par>
                                <p:cTn id="21" presetID="22" presetClass="entr" presetSubtype="8"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par>
                          <p:cTn id="24" fill="hold">
                            <p:stCondLst>
                              <p:cond delay="275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Картинки по запросу Christine Nöstlinger">
            <a:extLst>
              <a:ext uri="{FF2B5EF4-FFF2-40B4-BE49-F238E27FC236}">
                <a16:creationId xmlns:a16="http://schemas.microsoft.com/office/drawing/2014/main" xmlns="" id="{A2DD95CD-9E51-4892-A7EA-2BE7605B7D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867401" y="0"/>
            <a:ext cx="32766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xmlns="" id="{8CA4E1FB-348A-46F4-BD85-03859802AE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2000" y="0"/>
            <a:ext cx="1152000" cy="252000"/>
          </a:xfrm>
          <a:prstGeom prst="rect">
            <a:avLst/>
          </a:prstGeom>
        </p:spPr>
      </p:pic>
      <p:sp>
        <p:nvSpPr>
          <p:cNvPr id="13" name="TextBox 12">
            <a:extLst>
              <a:ext uri="{FF2B5EF4-FFF2-40B4-BE49-F238E27FC236}">
                <a16:creationId xmlns:a16="http://schemas.microsoft.com/office/drawing/2014/main" xmlns="" id="{20F66791-6FF3-4995-906E-08ECDAC7F073}"/>
              </a:ext>
            </a:extLst>
          </p:cNvPr>
          <p:cNvSpPr txBox="1"/>
          <p:nvPr/>
        </p:nvSpPr>
        <p:spPr>
          <a:xfrm>
            <a:off x="358775" y="411163"/>
            <a:ext cx="4883068" cy="523220"/>
          </a:xfrm>
          <a:prstGeom prst="rect">
            <a:avLst/>
          </a:prstGeom>
          <a:noFill/>
        </p:spPr>
        <p:txBody>
          <a:bodyPr wrap="none" rtlCol="0">
            <a:spAutoFit/>
          </a:bodyPr>
          <a:lstStyle/>
          <a:p>
            <a:r>
              <a:rPr lang="de-DE" sz="2800">
                <a:solidFill>
                  <a:srgbClr val="CC2944"/>
                </a:solidFill>
                <a:latin typeface="+mj-lt"/>
              </a:rPr>
              <a:t>Beantwortet die Fragen!</a:t>
            </a:r>
            <a:endParaRPr lang="de-DE" sz="2800" dirty="0">
              <a:solidFill>
                <a:srgbClr val="CC2944"/>
              </a:solidFill>
              <a:latin typeface="+mj-lt"/>
            </a:endParaRPr>
          </a:p>
        </p:txBody>
      </p:sp>
      <p:sp>
        <p:nvSpPr>
          <p:cNvPr id="2" name="Прямоугольник 1">
            <a:extLst>
              <a:ext uri="{FF2B5EF4-FFF2-40B4-BE49-F238E27FC236}">
                <a16:creationId xmlns:a16="http://schemas.microsoft.com/office/drawing/2014/main" xmlns="" id="{B89F3755-D1D3-4029-905E-B631CABFC9B3}"/>
              </a:ext>
            </a:extLst>
          </p:cNvPr>
          <p:cNvSpPr/>
          <p:nvPr/>
        </p:nvSpPr>
        <p:spPr>
          <a:xfrm>
            <a:off x="320341" y="1082069"/>
            <a:ext cx="5547059" cy="340286"/>
          </a:xfrm>
          <a:prstGeom prst="rect">
            <a:avLst/>
          </a:prstGeom>
        </p:spPr>
        <p:txBody>
          <a:bodyPr wrap="square">
            <a:spAutoFit/>
          </a:bodyPr>
          <a:lstStyle/>
          <a:p>
            <a:pPr>
              <a:lnSpc>
                <a:spcPct val="107000"/>
              </a:lnSpc>
              <a:spcAft>
                <a:spcPts val="0"/>
              </a:spcAft>
            </a:pPr>
            <a:r>
              <a:rPr lang="de-DE" sz="1600">
                <a:solidFill>
                  <a:srgbClr val="000000"/>
                </a:solidFill>
                <a:latin typeface="+mj-lt"/>
                <a:ea typeface="Calibri" panose="020F0502020204030204" pitchFamily="34" charset="0"/>
                <a:cs typeface="Times New Roman" panose="02020603050405020304" pitchFamily="18" charset="0"/>
              </a:rPr>
              <a:t>5. Was wisst ihr über ihre Eltern?</a:t>
            </a:r>
            <a:endParaRPr lang="ru-RU" sz="1200" dirty="0">
              <a:effectLst/>
              <a:latin typeface="+mj-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xmlns="" id="{45A321D8-D4D5-4A67-89F9-AAB13B6A19EB}"/>
              </a:ext>
            </a:extLst>
          </p:cNvPr>
          <p:cNvSpPr txBox="1"/>
          <p:nvPr/>
        </p:nvSpPr>
        <p:spPr>
          <a:xfrm>
            <a:off x="490425" y="1923086"/>
            <a:ext cx="2040943" cy="338554"/>
          </a:xfrm>
          <a:prstGeom prst="rect">
            <a:avLst/>
          </a:prstGeom>
          <a:noFill/>
        </p:spPr>
        <p:txBody>
          <a:bodyPr wrap="none" rtlCol="0">
            <a:spAutoFit/>
          </a:bodyPr>
          <a:lstStyle/>
          <a:p>
            <a:r>
              <a:rPr lang="de-DE" sz="1600" dirty="0"/>
              <a:t>Vater: Walter </a:t>
            </a:r>
            <a:r>
              <a:rPr lang="de-DE" sz="1600" dirty="0" err="1"/>
              <a:t>Göth</a:t>
            </a:r>
            <a:endParaRPr lang="de-DE" sz="1600" dirty="0"/>
          </a:p>
        </p:txBody>
      </p:sp>
      <p:sp>
        <p:nvSpPr>
          <p:cNvPr id="4" name="Стрелка: вправо 3">
            <a:extLst>
              <a:ext uri="{FF2B5EF4-FFF2-40B4-BE49-F238E27FC236}">
                <a16:creationId xmlns:a16="http://schemas.microsoft.com/office/drawing/2014/main" xmlns="" id="{013504B9-5616-4CB0-B3BF-3BBA13196FFD}"/>
              </a:ext>
            </a:extLst>
          </p:cNvPr>
          <p:cNvSpPr/>
          <p:nvPr/>
        </p:nvSpPr>
        <p:spPr>
          <a:xfrm>
            <a:off x="2665838" y="2001259"/>
            <a:ext cx="268941" cy="182208"/>
          </a:xfrm>
          <a:prstGeom prst="rightArrow">
            <a:avLst/>
          </a:prstGeom>
          <a:solidFill>
            <a:srgbClr val="CC2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Прямоугольник 4">
            <a:extLst>
              <a:ext uri="{FF2B5EF4-FFF2-40B4-BE49-F238E27FC236}">
                <a16:creationId xmlns:a16="http://schemas.microsoft.com/office/drawing/2014/main" xmlns="" id="{F8A3ACFB-2E7C-4953-A921-92C5C4D2F6A4}"/>
              </a:ext>
            </a:extLst>
          </p:cNvPr>
          <p:cNvSpPr/>
          <p:nvPr/>
        </p:nvSpPr>
        <p:spPr>
          <a:xfrm>
            <a:off x="3093870" y="1923086"/>
            <a:ext cx="1471878" cy="338554"/>
          </a:xfrm>
          <a:prstGeom prst="rect">
            <a:avLst/>
          </a:prstGeom>
        </p:spPr>
        <p:txBody>
          <a:bodyPr wrap="none">
            <a:spAutoFit/>
          </a:bodyPr>
          <a:lstStyle/>
          <a:p>
            <a:r>
              <a:rPr lang="de-DE" sz="1600" dirty="0">
                <a:latin typeface="+mj-lt"/>
                <a:ea typeface="Calibri" panose="020F0502020204030204" pitchFamily="34" charset="0"/>
              </a:rPr>
              <a:t>Uhrmacher</a:t>
            </a:r>
            <a:endParaRPr lang="de-DE" sz="1600" dirty="0">
              <a:latin typeface="+mj-lt"/>
            </a:endParaRPr>
          </a:p>
        </p:txBody>
      </p:sp>
      <p:sp>
        <p:nvSpPr>
          <p:cNvPr id="15" name="TextBox 14">
            <a:extLst>
              <a:ext uri="{FF2B5EF4-FFF2-40B4-BE49-F238E27FC236}">
                <a16:creationId xmlns:a16="http://schemas.microsoft.com/office/drawing/2014/main" xmlns="" id="{647BE0CB-44AB-4787-B3FC-9920D1A14865}"/>
              </a:ext>
            </a:extLst>
          </p:cNvPr>
          <p:cNvSpPr txBox="1"/>
          <p:nvPr/>
        </p:nvSpPr>
        <p:spPr>
          <a:xfrm>
            <a:off x="490425" y="2543307"/>
            <a:ext cx="1871025" cy="338554"/>
          </a:xfrm>
          <a:prstGeom prst="rect">
            <a:avLst/>
          </a:prstGeom>
          <a:noFill/>
        </p:spPr>
        <p:txBody>
          <a:bodyPr wrap="none" rtlCol="0">
            <a:spAutoFit/>
          </a:bodyPr>
          <a:lstStyle/>
          <a:p>
            <a:r>
              <a:rPr lang="de-DE" sz="1600" dirty="0"/>
              <a:t>Mutter: Michaela</a:t>
            </a:r>
          </a:p>
        </p:txBody>
      </p:sp>
      <p:sp>
        <p:nvSpPr>
          <p:cNvPr id="16" name="Стрелка: вправо 15">
            <a:extLst>
              <a:ext uri="{FF2B5EF4-FFF2-40B4-BE49-F238E27FC236}">
                <a16:creationId xmlns:a16="http://schemas.microsoft.com/office/drawing/2014/main" xmlns="" id="{D7C2255B-A150-4A3D-8FF7-DFB2E79F335A}"/>
              </a:ext>
            </a:extLst>
          </p:cNvPr>
          <p:cNvSpPr/>
          <p:nvPr/>
        </p:nvSpPr>
        <p:spPr>
          <a:xfrm>
            <a:off x="2665838" y="2621480"/>
            <a:ext cx="268941" cy="182208"/>
          </a:xfrm>
          <a:prstGeom prst="rightArrow">
            <a:avLst/>
          </a:prstGeom>
          <a:solidFill>
            <a:srgbClr val="CC2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Прямоугольник 6">
            <a:extLst>
              <a:ext uri="{FF2B5EF4-FFF2-40B4-BE49-F238E27FC236}">
                <a16:creationId xmlns:a16="http://schemas.microsoft.com/office/drawing/2014/main" xmlns="" id="{E42031DB-5A1C-4114-8DD9-F1D8CB62D831}"/>
              </a:ext>
            </a:extLst>
          </p:cNvPr>
          <p:cNvSpPr/>
          <p:nvPr/>
        </p:nvSpPr>
        <p:spPr>
          <a:xfrm>
            <a:off x="3093870" y="2543307"/>
            <a:ext cx="2603613" cy="584775"/>
          </a:xfrm>
          <a:prstGeom prst="rect">
            <a:avLst/>
          </a:prstGeom>
        </p:spPr>
        <p:txBody>
          <a:bodyPr wrap="square">
            <a:spAutoFit/>
          </a:bodyPr>
          <a:lstStyle/>
          <a:p>
            <a:r>
              <a:rPr lang="de-DE" sz="1600" dirty="0">
                <a:latin typeface="+mj-lt"/>
                <a:ea typeface="Calibri" panose="020F0502020204030204" pitchFamily="34" charset="0"/>
              </a:rPr>
              <a:t>Kindergärtnerin in Wien</a:t>
            </a:r>
            <a:endParaRPr lang="de-DE" sz="1600" dirty="0">
              <a:latin typeface="+mj-lt"/>
            </a:endParaRPr>
          </a:p>
        </p:txBody>
      </p:sp>
      <p:pic>
        <p:nvPicPr>
          <p:cNvPr id="17" name="Рисунок 16">
            <a:extLst>
              <a:ext uri="{FF2B5EF4-FFF2-40B4-BE49-F238E27FC236}">
                <a16:creationId xmlns:a16="http://schemas.microsoft.com/office/drawing/2014/main" xmlns="" id="{ED8F873C-A6E4-4B1D-B98E-FEB6239A94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1789" y="3566095"/>
            <a:ext cx="1708098" cy="1708098"/>
          </a:xfrm>
          <a:prstGeom prst="rect">
            <a:avLst/>
          </a:prstGeom>
        </p:spPr>
      </p:pic>
    </p:spTree>
    <p:extLst>
      <p:ext uri="{BB962C8B-B14F-4D97-AF65-F5344CB8AC3E}">
        <p14:creationId xmlns:p14="http://schemas.microsoft.com/office/powerpoint/2010/main" val="405461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15" grpId="0"/>
      <p:bldP spid="16" grpId="0" animBg="1"/>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Картинки по запросу Christine Nöstlinger">
            <a:extLst>
              <a:ext uri="{FF2B5EF4-FFF2-40B4-BE49-F238E27FC236}">
                <a16:creationId xmlns:a16="http://schemas.microsoft.com/office/drawing/2014/main" xmlns="" id="{AF7AB247-1C7C-475E-A90D-07C5DD8C34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375" y="0"/>
            <a:ext cx="3857625"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xmlns="" id="{8CA4E1FB-348A-46F4-BD85-03859802AE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2000" y="0"/>
            <a:ext cx="1152000" cy="252000"/>
          </a:xfrm>
          <a:prstGeom prst="rect">
            <a:avLst/>
          </a:prstGeom>
        </p:spPr>
      </p:pic>
      <p:sp>
        <p:nvSpPr>
          <p:cNvPr id="13" name="TextBox 12">
            <a:extLst>
              <a:ext uri="{FF2B5EF4-FFF2-40B4-BE49-F238E27FC236}">
                <a16:creationId xmlns:a16="http://schemas.microsoft.com/office/drawing/2014/main" xmlns="" id="{20F66791-6FF3-4995-906E-08ECDAC7F073}"/>
              </a:ext>
            </a:extLst>
          </p:cNvPr>
          <p:cNvSpPr txBox="1"/>
          <p:nvPr/>
        </p:nvSpPr>
        <p:spPr>
          <a:xfrm>
            <a:off x="358775" y="411163"/>
            <a:ext cx="4883068" cy="523220"/>
          </a:xfrm>
          <a:prstGeom prst="rect">
            <a:avLst/>
          </a:prstGeom>
          <a:noFill/>
        </p:spPr>
        <p:txBody>
          <a:bodyPr wrap="none" rtlCol="0">
            <a:spAutoFit/>
          </a:bodyPr>
          <a:lstStyle/>
          <a:p>
            <a:r>
              <a:rPr lang="de-DE" sz="2800">
                <a:solidFill>
                  <a:srgbClr val="CC2944"/>
                </a:solidFill>
                <a:latin typeface="+mj-lt"/>
              </a:rPr>
              <a:t>Beantwortet die Fragen!</a:t>
            </a:r>
            <a:endParaRPr lang="de-DE" sz="2800" dirty="0">
              <a:solidFill>
                <a:srgbClr val="CC2944"/>
              </a:solidFill>
              <a:latin typeface="+mj-lt"/>
            </a:endParaRPr>
          </a:p>
        </p:txBody>
      </p:sp>
      <p:sp>
        <p:nvSpPr>
          <p:cNvPr id="2" name="Прямоугольник 1">
            <a:extLst>
              <a:ext uri="{FF2B5EF4-FFF2-40B4-BE49-F238E27FC236}">
                <a16:creationId xmlns:a16="http://schemas.microsoft.com/office/drawing/2014/main" xmlns="" id="{B89F3755-D1D3-4029-905E-B631CABFC9B3}"/>
              </a:ext>
            </a:extLst>
          </p:cNvPr>
          <p:cNvSpPr/>
          <p:nvPr/>
        </p:nvSpPr>
        <p:spPr>
          <a:xfrm>
            <a:off x="320341" y="1082069"/>
            <a:ext cx="5547059" cy="340286"/>
          </a:xfrm>
          <a:prstGeom prst="rect">
            <a:avLst/>
          </a:prstGeom>
        </p:spPr>
        <p:txBody>
          <a:bodyPr wrap="square">
            <a:spAutoFit/>
          </a:bodyPr>
          <a:lstStyle/>
          <a:p>
            <a:pPr>
              <a:lnSpc>
                <a:spcPct val="107000"/>
              </a:lnSpc>
              <a:spcAft>
                <a:spcPts val="0"/>
              </a:spcAft>
            </a:pPr>
            <a:r>
              <a:rPr lang="de-DE" sz="1600">
                <a:solidFill>
                  <a:srgbClr val="000000"/>
                </a:solidFill>
                <a:latin typeface="+mj-lt"/>
                <a:ea typeface="Calibri" panose="020F0502020204030204" pitchFamily="34" charset="0"/>
                <a:cs typeface="Times New Roman" panose="02020603050405020304" pitchFamily="18" charset="0"/>
              </a:rPr>
              <a:t>6. Wie viele Bücher hat sie geschrieben?</a:t>
            </a:r>
            <a:endParaRPr lang="ru-RU" sz="1200" dirty="0">
              <a:effectLst/>
              <a:latin typeface="+mj-lt"/>
              <a:ea typeface="Calibri" panose="020F0502020204030204" pitchFamily="34" charset="0"/>
              <a:cs typeface="Times New Roman" panose="02020603050405020304" pitchFamily="18" charset="0"/>
            </a:endParaRPr>
          </a:p>
        </p:txBody>
      </p:sp>
      <p:sp>
        <p:nvSpPr>
          <p:cNvPr id="9" name="Прямоугольник 8">
            <a:extLst>
              <a:ext uri="{FF2B5EF4-FFF2-40B4-BE49-F238E27FC236}">
                <a16:creationId xmlns:a16="http://schemas.microsoft.com/office/drawing/2014/main" xmlns="" id="{47E095C2-D5F4-4112-A3FF-6ACF3D7ADA30}"/>
              </a:ext>
            </a:extLst>
          </p:cNvPr>
          <p:cNvSpPr/>
          <p:nvPr/>
        </p:nvSpPr>
        <p:spPr>
          <a:xfrm>
            <a:off x="1965251" y="1758399"/>
            <a:ext cx="986167" cy="646331"/>
          </a:xfrm>
          <a:prstGeom prst="rect">
            <a:avLst/>
          </a:prstGeom>
        </p:spPr>
        <p:txBody>
          <a:bodyPr wrap="none">
            <a:spAutoFit/>
          </a:bodyPr>
          <a:lstStyle/>
          <a:p>
            <a:pPr algn="ctr"/>
            <a:r>
              <a:rPr lang="de-DE" sz="2000" dirty="0">
                <a:solidFill>
                  <a:srgbClr val="CC2944"/>
                </a:solidFill>
                <a:latin typeface="+mj-lt"/>
              </a:rPr>
              <a:t>150</a:t>
            </a:r>
            <a:r>
              <a:rPr lang="de-DE" dirty="0">
                <a:solidFill>
                  <a:srgbClr val="CC2944"/>
                </a:solidFill>
                <a:latin typeface="+mj-lt"/>
              </a:rPr>
              <a:t> </a:t>
            </a:r>
          </a:p>
          <a:p>
            <a:pPr algn="ctr"/>
            <a:r>
              <a:rPr lang="de-DE" sz="1600" dirty="0">
                <a:latin typeface="+mj-lt"/>
              </a:rPr>
              <a:t>Bücher</a:t>
            </a:r>
            <a:endParaRPr lang="de-DE" dirty="0">
              <a:latin typeface="+mj-lt"/>
            </a:endParaRPr>
          </a:p>
        </p:txBody>
      </p:sp>
      <p:sp>
        <p:nvSpPr>
          <p:cNvPr id="10" name="Прямоугольник 9">
            <a:extLst>
              <a:ext uri="{FF2B5EF4-FFF2-40B4-BE49-F238E27FC236}">
                <a16:creationId xmlns:a16="http://schemas.microsoft.com/office/drawing/2014/main" xmlns="" id="{788CEF98-DD08-4A60-9A68-ACA087B4CEB8}"/>
              </a:ext>
            </a:extLst>
          </p:cNvPr>
          <p:cNvSpPr/>
          <p:nvPr/>
        </p:nvSpPr>
        <p:spPr>
          <a:xfrm>
            <a:off x="1591751" y="2571750"/>
            <a:ext cx="1733167" cy="646331"/>
          </a:xfrm>
          <a:prstGeom prst="rect">
            <a:avLst/>
          </a:prstGeom>
        </p:spPr>
        <p:txBody>
          <a:bodyPr wrap="none">
            <a:spAutoFit/>
          </a:bodyPr>
          <a:lstStyle/>
          <a:p>
            <a:pPr algn="ctr"/>
            <a:r>
              <a:rPr lang="de-DE" sz="2000" dirty="0">
                <a:solidFill>
                  <a:srgbClr val="CC2944"/>
                </a:solidFill>
                <a:latin typeface="+mj-lt"/>
              </a:rPr>
              <a:t>20</a:t>
            </a:r>
            <a:r>
              <a:rPr lang="de-DE" dirty="0">
                <a:latin typeface="+mj-lt"/>
              </a:rPr>
              <a:t> </a:t>
            </a:r>
          </a:p>
          <a:p>
            <a:pPr algn="ctr"/>
            <a:r>
              <a:rPr lang="de-DE" sz="1600" dirty="0">
                <a:latin typeface="+mj-lt"/>
              </a:rPr>
              <a:t>Fernsehspiele</a:t>
            </a:r>
            <a:endParaRPr lang="de-DE" dirty="0">
              <a:latin typeface="+mj-lt"/>
            </a:endParaRPr>
          </a:p>
        </p:txBody>
      </p:sp>
      <p:sp>
        <p:nvSpPr>
          <p:cNvPr id="11" name="Прямоугольник 10">
            <a:extLst>
              <a:ext uri="{FF2B5EF4-FFF2-40B4-BE49-F238E27FC236}">
                <a16:creationId xmlns:a16="http://schemas.microsoft.com/office/drawing/2014/main" xmlns="" id="{4A8EF9C2-471E-4B4E-A815-18AD0DEEA72D}"/>
              </a:ext>
            </a:extLst>
          </p:cNvPr>
          <p:cNvSpPr/>
          <p:nvPr/>
        </p:nvSpPr>
        <p:spPr>
          <a:xfrm>
            <a:off x="1081227" y="3385101"/>
            <a:ext cx="2754214" cy="892552"/>
          </a:xfrm>
          <a:prstGeom prst="rect">
            <a:avLst/>
          </a:prstGeom>
        </p:spPr>
        <p:txBody>
          <a:bodyPr wrap="square">
            <a:spAutoFit/>
          </a:bodyPr>
          <a:lstStyle/>
          <a:p>
            <a:pPr algn="ctr"/>
            <a:r>
              <a:rPr lang="de-DE" sz="2000" dirty="0">
                <a:solidFill>
                  <a:srgbClr val="CC2944"/>
                </a:solidFill>
                <a:latin typeface="+mj-lt"/>
              </a:rPr>
              <a:t>viele</a:t>
            </a:r>
            <a:r>
              <a:rPr lang="de-DE" dirty="0">
                <a:latin typeface="+mj-lt"/>
              </a:rPr>
              <a:t> </a:t>
            </a:r>
            <a:r>
              <a:rPr lang="de-DE" sz="1600" dirty="0">
                <a:latin typeface="+mj-lt"/>
              </a:rPr>
              <a:t>Hörfunksendungen und Zeitungsartikel</a:t>
            </a:r>
            <a:r>
              <a:rPr lang="de-DE" dirty="0">
                <a:latin typeface="+mj-lt"/>
              </a:rPr>
              <a:t> </a:t>
            </a:r>
          </a:p>
        </p:txBody>
      </p:sp>
    </p:spTree>
    <p:extLst>
      <p:ext uri="{BB962C8B-B14F-4D97-AF65-F5344CB8AC3E}">
        <p14:creationId xmlns:p14="http://schemas.microsoft.com/office/powerpoint/2010/main" val="306426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Похожее изображение">
            <a:extLst>
              <a:ext uri="{FF2B5EF4-FFF2-40B4-BE49-F238E27FC236}">
                <a16:creationId xmlns:a16="http://schemas.microsoft.com/office/drawing/2014/main" xmlns="" id="{3AEA82FC-DC7B-491B-A209-367926A7E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1137" y="0"/>
            <a:ext cx="3852863"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xmlns="" id="{8CA4E1FB-348A-46F4-BD85-03859802AE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2000" y="0"/>
            <a:ext cx="1152000" cy="252000"/>
          </a:xfrm>
          <a:prstGeom prst="rect">
            <a:avLst/>
          </a:prstGeom>
        </p:spPr>
      </p:pic>
      <p:sp>
        <p:nvSpPr>
          <p:cNvPr id="3" name="Прямоугольник 2">
            <a:extLst>
              <a:ext uri="{FF2B5EF4-FFF2-40B4-BE49-F238E27FC236}">
                <a16:creationId xmlns:a16="http://schemas.microsoft.com/office/drawing/2014/main" xmlns="" id="{1FAB3556-850B-4F85-B068-8EDE63809D7F}"/>
              </a:ext>
            </a:extLst>
          </p:cNvPr>
          <p:cNvSpPr/>
          <p:nvPr/>
        </p:nvSpPr>
        <p:spPr>
          <a:xfrm>
            <a:off x="700268" y="559372"/>
            <a:ext cx="3512917" cy="4024756"/>
          </a:xfrm>
          <a:prstGeom prst="rect">
            <a:avLst/>
          </a:prstGeom>
        </p:spPr>
        <p:txBody>
          <a:bodyPr wrap="square">
            <a:spAutoFit/>
          </a:bodyPr>
          <a:lstStyle/>
          <a:p>
            <a:pPr algn="ctr">
              <a:lnSpc>
                <a:spcPct val="107000"/>
              </a:lnSpc>
              <a:spcAft>
                <a:spcPts val="0"/>
              </a:spcAft>
            </a:pPr>
            <a:r>
              <a:rPr lang="de-DE" sz="2000" dirty="0">
                <a:solidFill>
                  <a:srgbClr val="000000"/>
                </a:solidFill>
                <a:latin typeface="+mj-lt"/>
                <a:ea typeface="Calibri" panose="020F0502020204030204" pitchFamily="34" charset="0"/>
                <a:cs typeface="Times New Roman" panose="02020603050405020304" pitchFamily="18" charset="0"/>
              </a:rPr>
              <a:t>In ihren Geschichten benutzt sie die fantastischen Elemente, die kein Mittel zur Flucht, sondern ein geeignetes Mittel, ihre Kritik an gesellschaftlichen Zuständen zu verbildlichen und leichter verständlich zu machen.</a:t>
            </a:r>
            <a:endParaRPr lang="ru-RU" sz="20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02816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92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Картинки по запросу Вена после войны">
            <a:extLst>
              <a:ext uri="{FF2B5EF4-FFF2-40B4-BE49-F238E27FC236}">
                <a16:creationId xmlns:a16="http://schemas.microsoft.com/office/drawing/2014/main" xmlns="" id="{348286D3-43B9-475F-B63D-F67F32DC71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xmlns="" id="{8E7C4BBD-1640-4098-868E-EB0F8BDC15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2000" y="0"/>
            <a:ext cx="1152000" cy="252000"/>
          </a:xfrm>
          <a:prstGeom prst="rect">
            <a:avLst/>
          </a:prstGeom>
        </p:spPr>
      </p:pic>
      <p:sp>
        <p:nvSpPr>
          <p:cNvPr id="3" name="Прямоугольник 2">
            <a:extLst>
              <a:ext uri="{FF2B5EF4-FFF2-40B4-BE49-F238E27FC236}">
                <a16:creationId xmlns:a16="http://schemas.microsoft.com/office/drawing/2014/main" xmlns="" id="{A9328EB7-4E8D-430C-B865-BDF6DC9CC1B7}"/>
              </a:ext>
            </a:extLst>
          </p:cNvPr>
          <p:cNvSpPr/>
          <p:nvPr/>
        </p:nvSpPr>
        <p:spPr>
          <a:xfrm>
            <a:off x="0" y="3843933"/>
            <a:ext cx="4572000" cy="830997"/>
          </a:xfrm>
          <a:prstGeom prst="rect">
            <a:avLst/>
          </a:prstGeom>
          <a:solidFill>
            <a:srgbClr val="FFD919"/>
          </a:solidFill>
        </p:spPr>
        <p:txBody>
          <a:bodyPr>
            <a:spAutoFit/>
          </a:bodyPr>
          <a:lstStyle/>
          <a:p>
            <a:pPr algn="ctr"/>
            <a:r>
              <a:rPr lang="de-DE" sz="1600" dirty="0">
                <a:ea typeface="Calibri" panose="020F0502020204030204" pitchFamily="34" charset="0"/>
                <a:cs typeface="Times New Roman" panose="02020603050405020304" pitchFamily="18" charset="0"/>
              </a:rPr>
              <a:t>Ihre Kindheit und Jugend verbrachte sie mit den Eltern und ihrer älteren Schwester in Wien der Nachkriegszeit. </a:t>
            </a:r>
            <a:endParaRPr lang="de-DE" sz="1600" dirty="0"/>
          </a:p>
        </p:txBody>
      </p:sp>
    </p:spTree>
    <p:extLst>
      <p:ext uri="{BB962C8B-B14F-4D97-AF65-F5344CB8AC3E}">
        <p14:creationId xmlns:p14="http://schemas.microsoft.com/office/powerpoint/2010/main" val="201796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xmlns="" id="{C8C0CA53-5EDC-42AD-8A53-25780311F3C7}"/>
              </a:ext>
            </a:extLst>
          </p:cNvPr>
          <p:cNvPicPr>
            <a:picLocks noChangeAspect="1"/>
          </p:cNvPicPr>
          <p:nvPr/>
        </p:nvPicPr>
        <p:blipFill>
          <a:blip r:embed="rId3"/>
          <a:stretch>
            <a:fillRect/>
          </a:stretch>
        </p:blipFill>
        <p:spPr>
          <a:xfrm>
            <a:off x="0" y="-1"/>
            <a:ext cx="9144000" cy="5143501"/>
          </a:xfrm>
          <a:prstGeom prst="rect">
            <a:avLst/>
          </a:prstGeom>
        </p:spPr>
      </p:pic>
      <p:pic>
        <p:nvPicPr>
          <p:cNvPr id="6" name="Рисунок 5">
            <a:extLst>
              <a:ext uri="{FF2B5EF4-FFF2-40B4-BE49-F238E27FC236}">
                <a16:creationId xmlns:a16="http://schemas.microsoft.com/office/drawing/2014/main" xmlns="" id="{8E7C4BBD-1640-4098-868E-EB0F8BDC15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2000" y="0"/>
            <a:ext cx="1152000" cy="252000"/>
          </a:xfrm>
          <a:prstGeom prst="rect">
            <a:avLst/>
          </a:prstGeom>
        </p:spPr>
      </p:pic>
      <p:sp>
        <p:nvSpPr>
          <p:cNvPr id="4" name="Прямоугольник 3">
            <a:extLst>
              <a:ext uri="{FF2B5EF4-FFF2-40B4-BE49-F238E27FC236}">
                <a16:creationId xmlns:a16="http://schemas.microsoft.com/office/drawing/2014/main" xmlns="" id="{99A267B5-6206-4DBB-8ECC-AB9A4C62CF9C}"/>
              </a:ext>
            </a:extLst>
          </p:cNvPr>
          <p:cNvSpPr/>
          <p:nvPr/>
        </p:nvSpPr>
        <p:spPr>
          <a:xfrm>
            <a:off x="358775" y="-1"/>
            <a:ext cx="2952750" cy="3316407"/>
          </a:xfrm>
          <a:prstGeom prst="rect">
            <a:avLst/>
          </a:prstGeom>
          <a:solidFill>
            <a:srgbClr val="CC2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mj-lt"/>
              </a:rPr>
              <a:t>Die </a:t>
            </a:r>
          </a:p>
          <a:p>
            <a:pPr algn="ctr"/>
            <a:r>
              <a:rPr lang="de-DE" sz="2800" dirty="0">
                <a:latin typeface="+mj-lt"/>
              </a:rPr>
              <a:t>Akademie</a:t>
            </a:r>
          </a:p>
          <a:p>
            <a:pPr algn="ctr"/>
            <a:r>
              <a:rPr lang="de-DE" sz="2800" dirty="0">
                <a:latin typeface="+mj-lt"/>
              </a:rPr>
              <a:t> für angewandte Kunst</a:t>
            </a:r>
          </a:p>
          <a:p>
            <a:pPr algn="ctr"/>
            <a:endParaRPr lang="de-DE" sz="1600" dirty="0"/>
          </a:p>
          <a:p>
            <a:pPr algn="ctr"/>
            <a:r>
              <a:rPr lang="de-DE" sz="1600" dirty="0"/>
              <a:t>Wien</a:t>
            </a:r>
          </a:p>
        </p:txBody>
      </p:sp>
    </p:spTree>
    <p:extLst>
      <p:ext uri="{BB962C8B-B14F-4D97-AF65-F5344CB8AC3E}">
        <p14:creationId xmlns:p14="http://schemas.microsoft.com/office/powerpoint/2010/main" val="385262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xmlns="" id="{84CCB547-DD8B-4717-8283-C2E72F248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2000" y="0"/>
            <a:ext cx="1152000" cy="252000"/>
          </a:xfrm>
          <a:prstGeom prst="rect">
            <a:avLst/>
          </a:prstGeom>
        </p:spPr>
      </p:pic>
      <p:sp>
        <p:nvSpPr>
          <p:cNvPr id="13" name="TextBox 12">
            <a:extLst>
              <a:ext uri="{FF2B5EF4-FFF2-40B4-BE49-F238E27FC236}">
                <a16:creationId xmlns:a16="http://schemas.microsoft.com/office/drawing/2014/main" xmlns="" id="{2B0A401E-B261-4BAE-805C-5E6ED2A5D3D5}"/>
              </a:ext>
            </a:extLst>
          </p:cNvPr>
          <p:cNvSpPr txBox="1"/>
          <p:nvPr/>
        </p:nvSpPr>
        <p:spPr>
          <a:xfrm>
            <a:off x="443836" y="414191"/>
            <a:ext cx="8426450" cy="430887"/>
          </a:xfrm>
          <a:prstGeom prst="rect">
            <a:avLst/>
          </a:prstGeom>
          <a:noFill/>
        </p:spPr>
        <p:txBody>
          <a:bodyPr wrap="square" lIns="0" tIns="0" rIns="0" bIns="0" rtlCol="0">
            <a:spAutoFit/>
          </a:bodyPr>
          <a:lstStyle/>
          <a:p>
            <a:r>
              <a:rPr lang="de-DE" sz="2800">
                <a:solidFill>
                  <a:srgbClr val="CC2944"/>
                </a:solidFill>
                <a:latin typeface="Ghostlight" panose="00000500000000000000" pitchFamily="2" charset="0"/>
              </a:rPr>
              <a:t>Privatleben</a:t>
            </a:r>
            <a:endParaRPr lang="ru-RU" sz="2800" dirty="0">
              <a:solidFill>
                <a:srgbClr val="CC2944"/>
              </a:solidFill>
              <a:latin typeface="Ghostlight" panose="00000500000000000000" pitchFamily="2" charset="0"/>
            </a:endParaRPr>
          </a:p>
        </p:txBody>
      </p:sp>
      <p:sp>
        <p:nvSpPr>
          <p:cNvPr id="7" name="Прямоугольник 6">
            <a:extLst>
              <a:ext uri="{FF2B5EF4-FFF2-40B4-BE49-F238E27FC236}">
                <a16:creationId xmlns:a16="http://schemas.microsoft.com/office/drawing/2014/main" xmlns="" id="{D8CA01DA-27D7-4827-9AE0-7CBE3DF49E50}"/>
              </a:ext>
            </a:extLst>
          </p:cNvPr>
          <p:cNvSpPr/>
          <p:nvPr/>
        </p:nvSpPr>
        <p:spPr>
          <a:xfrm>
            <a:off x="358775" y="1121808"/>
            <a:ext cx="2359941" cy="461665"/>
          </a:xfrm>
          <a:prstGeom prst="rect">
            <a:avLst/>
          </a:prstGeom>
        </p:spPr>
        <p:txBody>
          <a:bodyPr wrap="none">
            <a:spAutoFit/>
          </a:bodyPr>
          <a:lstStyle/>
          <a:p>
            <a:r>
              <a:rPr lang="de-DE" sz="1600" dirty="0">
                <a:ea typeface="Calibri" panose="020F0502020204030204" pitchFamily="34" charset="0"/>
                <a:cs typeface="Times New Roman" panose="02020603050405020304" pitchFamily="18" charset="0"/>
              </a:rPr>
              <a:t>Die erste Ehe: </a:t>
            </a:r>
            <a:r>
              <a:rPr lang="de-DE" sz="2400" dirty="0">
                <a:solidFill>
                  <a:srgbClr val="CC2944"/>
                </a:solidFill>
                <a:latin typeface="+mj-lt"/>
                <a:ea typeface="Calibri" panose="020F0502020204030204" pitchFamily="34" charset="0"/>
                <a:cs typeface="Times New Roman" panose="02020603050405020304" pitchFamily="18" charset="0"/>
              </a:rPr>
              <a:t>1957 </a:t>
            </a:r>
            <a:endParaRPr lang="de-DE" sz="1600" dirty="0">
              <a:solidFill>
                <a:srgbClr val="CC2944"/>
              </a:solidFill>
              <a:latin typeface="+mj-lt"/>
            </a:endParaRPr>
          </a:p>
        </p:txBody>
      </p:sp>
      <p:sp>
        <p:nvSpPr>
          <p:cNvPr id="6" name="Прямоугольник 5">
            <a:extLst>
              <a:ext uri="{FF2B5EF4-FFF2-40B4-BE49-F238E27FC236}">
                <a16:creationId xmlns:a16="http://schemas.microsoft.com/office/drawing/2014/main" xmlns="" id="{E70B575B-6915-4CAA-9E6D-06A06A2F5AD2}"/>
              </a:ext>
            </a:extLst>
          </p:cNvPr>
          <p:cNvSpPr/>
          <p:nvPr/>
        </p:nvSpPr>
        <p:spPr>
          <a:xfrm>
            <a:off x="4751388" y="1007269"/>
            <a:ext cx="2525050" cy="461665"/>
          </a:xfrm>
          <a:prstGeom prst="rect">
            <a:avLst/>
          </a:prstGeom>
        </p:spPr>
        <p:txBody>
          <a:bodyPr wrap="none">
            <a:spAutoFit/>
          </a:bodyPr>
          <a:lstStyle/>
          <a:p>
            <a:r>
              <a:rPr lang="de-DE" sz="1600" dirty="0">
                <a:ea typeface="Calibri" panose="020F0502020204030204" pitchFamily="34" charset="0"/>
                <a:cs typeface="Times New Roman" panose="02020603050405020304" pitchFamily="18" charset="0"/>
              </a:rPr>
              <a:t>Die zweite Ehe: </a:t>
            </a:r>
            <a:r>
              <a:rPr lang="de-DE" sz="2400" dirty="0">
                <a:solidFill>
                  <a:srgbClr val="CC2944"/>
                </a:solidFill>
                <a:latin typeface="+mj-lt"/>
                <a:ea typeface="Calibri" panose="020F0502020204030204" pitchFamily="34" charset="0"/>
                <a:cs typeface="Times New Roman" panose="02020603050405020304" pitchFamily="18" charset="0"/>
              </a:rPr>
              <a:t>1959 </a:t>
            </a:r>
            <a:endParaRPr lang="de-DE" sz="1600" dirty="0">
              <a:solidFill>
                <a:srgbClr val="CC2944"/>
              </a:solidFill>
              <a:latin typeface="+mj-lt"/>
            </a:endParaRPr>
          </a:p>
        </p:txBody>
      </p:sp>
      <p:pic>
        <p:nvPicPr>
          <p:cNvPr id="1026" name="Picture 2" descr="Картинки по запросу divorce">
            <a:extLst>
              <a:ext uri="{FF2B5EF4-FFF2-40B4-BE49-F238E27FC236}">
                <a16:creationId xmlns:a16="http://schemas.microsoft.com/office/drawing/2014/main" xmlns="" id="{7747FE9E-BB87-4A7F-AC8F-2DDA8D6975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1791" y="1774307"/>
            <a:ext cx="513907" cy="51390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Группа 7">
            <a:extLst>
              <a:ext uri="{FF2B5EF4-FFF2-40B4-BE49-F238E27FC236}">
                <a16:creationId xmlns:a16="http://schemas.microsoft.com/office/drawing/2014/main" xmlns="" id="{7E4AF0B7-6BF6-4F3D-974B-482355DB3626}"/>
              </a:ext>
            </a:extLst>
          </p:cNvPr>
          <p:cNvGrpSpPr/>
          <p:nvPr/>
        </p:nvGrpSpPr>
        <p:grpSpPr>
          <a:xfrm>
            <a:off x="5189689" y="1747928"/>
            <a:ext cx="3127638" cy="1913789"/>
            <a:chOff x="5189689" y="1747928"/>
            <a:chExt cx="3127638" cy="1913789"/>
          </a:xfrm>
        </p:grpSpPr>
        <p:pic>
          <p:nvPicPr>
            <p:cNvPr id="1028" name="Picture 4" descr="Картинки по запросу Journalisten Ernst Nöstlinger">
              <a:extLst>
                <a:ext uri="{FF2B5EF4-FFF2-40B4-BE49-F238E27FC236}">
                  <a16:creationId xmlns:a16="http://schemas.microsoft.com/office/drawing/2014/main" xmlns="" id="{0C4BDA51-65D1-4F83-9219-5E49D1C68C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6643" y="1747928"/>
              <a:ext cx="2870684" cy="191378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Картинки по запросу ргыифтв vector">
              <a:extLst>
                <a:ext uri="{FF2B5EF4-FFF2-40B4-BE49-F238E27FC236}">
                  <a16:creationId xmlns:a16="http://schemas.microsoft.com/office/drawing/2014/main" xmlns="" id="{27202E96-E828-4387-96B4-1D4ADD569D81}"/>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89689" y="1857877"/>
              <a:ext cx="513907" cy="513907"/>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Прямоугольник 1">
            <a:extLst>
              <a:ext uri="{FF2B5EF4-FFF2-40B4-BE49-F238E27FC236}">
                <a16:creationId xmlns:a16="http://schemas.microsoft.com/office/drawing/2014/main" xmlns="" id="{12404D3D-0769-4246-B297-D235E236DEC9}"/>
              </a:ext>
            </a:extLst>
          </p:cNvPr>
          <p:cNvSpPr/>
          <p:nvPr/>
        </p:nvSpPr>
        <p:spPr>
          <a:xfrm>
            <a:off x="4838913" y="4144534"/>
            <a:ext cx="2056973" cy="584775"/>
          </a:xfrm>
          <a:prstGeom prst="rect">
            <a:avLst/>
          </a:prstGeom>
        </p:spPr>
        <p:txBody>
          <a:bodyPr wrap="none">
            <a:spAutoFit/>
          </a:bodyPr>
          <a:lstStyle/>
          <a:p>
            <a:r>
              <a:rPr lang="de-DE" sz="1600" dirty="0">
                <a:latin typeface="+mj-lt"/>
                <a:ea typeface="Calibri" panose="020F0502020204030204" pitchFamily="34" charset="0"/>
              </a:rPr>
              <a:t>Der Journalist </a:t>
            </a:r>
          </a:p>
          <a:p>
            <a:r>
              <a:rPr lang="de-DE" sz="1600" dirty="0">
                <a:latin typeface="+mj-lt"/>
                <a:ea typeface="Calibri" panose="020F0502020204030204" pitchFamily="34" charset="0"/>
              </a:rPr>
              <a:t>Ernst Nöstlinger</a:t>
            </a:r>
            <a:endParaRPr lang="de-DE" sz="1600" dirty="0">
              <a:latin typeface="+mj-lt"/>
            </a:endParaRPr>
          </a:p>
        </p:txBody>
      </p:sp>
      <p:cxnSp>
        <p:nvCxnSpPr>
          <p:cNvPr id="5" name="Прямая соединительная линия 4">
            <a:extLst>
              <a:ext uri="{FF2B5EF4-FFF2-40B4-BE49-F238E27FC236}">
                <a16:creationId xmlns:a16="http://schemas.microsoft.com/office/drawing/2014/main" xmlns="" id="{D30F2FA6-EC62-41F8-ABEB-D2A1833AE206}"/>
              </a:ext>
            </a:extLst>
          </p:cNvPr>
          <p:cNvCxnSpPr/>
          <p:nvPr/>
        </p:nvCxnSpPr>
        <p:spPr>
          <a:xfrm>
            <a:off x="5867400" y="3200400"/>
            <a:ext cx="0" cy="797331"/>
          </a:xfrm>
          <a:prstGeom prst="line">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pic>
        <p:nvPicPr>
          <p:cNvPr id="19" name="Рисунок 18">
            <a:extLst>
              <a:ext uri="{FF2B5EF4-FFF2-40B4-BE49-F238E27FC236}">
                <a16:creationId xmlns:a16="http://schemas.microsoft.com/office/drawing/2014/main" xmlns="" id="{4FF44CE7-2E0E-4436-B2E7-74729E7900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5698" y="2502122"/>
            <a:ext cx="2227187" cy="2227187"/>
          </a:xfrm>
          <a:prstGeom prst="rect">
            <a:avLst/>
          </a:prstGeom>
        </p:spPr>
      </p:pic>
    </p:spTree>
    <p:extLst>
      <p:ext uri="{BB962C8B-B14F-4D97-AF65-F5344CB8AC3E}">
        <p14:creationId xmlns:p14="http://schemas.microsoft.com/office/powerpoint/2010/main" val="255389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250"/>
                            </p:stCondLst>
                            <p:childTnLst>
                              <p:par>
                                <p:cTn id="13" presetID="12" presetClass="entr" presetSubtype="4"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750"/>
                                        <p:tgtEl>
                                          <p:spTgt spid="1026"/>
                                        </p:tgtEl>
                                        <p:attrNameLst>
                                          <p:attrName>ppt_y</p:attrName>
                                        </p:attrNameLst>
                                      </p:cBhvr>
                                      <p:tavLst>
                                        <p:tav tm="0">
                                          <p:val>
                                            <p:strVal val="#ppt_y+#ppt_h*1.125000"/>
                                          </p:val>
                                        </p:tav>
                                        <p:tav tm="100000">
                                          <p:val>
                                            <p:strVal val="#ppt_y"/>
                                          </p:val>
                                        </p:tav>
                                      </p:tavLst>
                                    </p:anim>
                                    <p:animEffect transition="in" filter="wipe(up)">
                                      <p:cBhvr>
                                        <p:cTn id="16" dur="75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750"/>
                                        <p:tgtEl>
                                          <p:spTgt spid="6"/>
                                        </p:tgtEl>
                                      </p:cBhvr>
                                    </p:animEffect>
                                  </p:childTnLst>
                                </p:cTn>
                              </p:par>
                            </p:childTnLst>
                          </p:cTn>
                        </p:par>
                        <p:par>
                          <p:cTn id="22" fill="hold">
                            <p:stCondLst>
                              <p:cond delay="750"/>
                            </p:stCondLst>
                            <p:childTnLst>
                              <p:par>
                                <p:cTn id="23" presetID="16" presetClass="entr" presetSubtype="21"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par>
                          <p:cTn id="26" fill="hold">
                            <p:stCondLst>
                              <p:cond delay="1250"/>
                            </p:stCondLst>
                            <p:childTnLst>
                              <p:par>
                                <p:cTn id="27" presetID="22" presetClass="entr" presetSubtype="1"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up)">
                                      <p:cBhvr>
                                        <p:cTn id="29" dur="500"/>
                                        <p:tgtEl>
                                          <p:spTgt spid="5"/>
                                        </p:tgtEl>
                                      </p:cBhvr>
                                    </p:animEffect>
                                  </p:childTnLst>
                                </p:cTn>
                              </p:par>
                            </p:childTnLst>
                          </p:cTn>
                        </p:par>
                        <p:par>
                          <p:cTn id="30" fill="hold">
                            <p:stCondLst>
                              <p:cond delay="1750"/>
                            </p:stCondLst>
                            <p:childTnLst>
                              <p:par>
                                <p:cTn id="31" presetID="10" presetClass="entr" presetSubtype="0"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xmlns="" id="{84CCB547-DD8B-4717-8283-C2E72F248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2000" y="0"/>
            <a:ext cx="1152000" cy="252000"/>
          </a:xfrm>
          <a:prstGeom prst="rect">
            <a:avLst/>
          </a:prstGeom>
        </p:spPr>
      </p:pic>
      <p:sp>
        <p:nvSpPr>
          <p:cNvPr id="13" name="TextBox 12">
            <a:extLst>
              <a:ext uri="{FF2B5EF4-FFF2-40B4-BE49-F238E27FC236}">
                <a16:creationId xmlns:a16="http://schemas.microsoft.com/office/drawing/2014/main" xmlns="" id="{2B0A401E-B261-4BAE-805C-5E6ED2A5D3D5}"/>
              </a:ext>
            </a:extLst>
          </p:cNvPr>
          <p:cNvSpPr txBox="1"/>
          <p:nvPr/>
        </p:nvSpPr>
        <p:spPr>
          <a:xfrm>
            <a:off x="443836" y="414191"/>
            <a:ext cx="8426450" cy="430887"/>
          </a:xfrm>
          <a:prstGeom prst="rect">
            <a:avLst/>
          </a:prstGeom>
          <a:noFill/>
        </p:spPr>
        <p:txBody>
          <a:bodyPr wrap="square" lIns="0" tIns="0" rIns="0" bIns="0" rtlCol="0">
            <a:spAutoFit/>
          </a:bodyPr>
          <a:lstStyle/>
          <a:p>
            <a:r>
              <a:rPr lang="de-DE" sz="2800">
                <a:solidFill>
                  <a:srgbClr val="CC2944"/>
                </a:solidFill>
                <a:latin typeface="Ghostlight" panose="00000500000000000000" pitchFamily="2" charset="0"/>
              </a:rPr>
              <a:t>Privatleben</a:t>
            </a:r>
            <a:endParaRPr lang="ru-RU" sz="2800" dirty="0">
              <a:solidFill>
                <a:srgbClr val="CC2944"/>
              </a:solidFill>
              <a:latin typeface="Ghostlight" panose="00000500000000000000" pitchFamily="2" charset="0"/>
            </a:endParaRPr>
          </a:p>
        </p:txBody>
      </p:sp>
      <p:sp>
        <p:nvSpPr>
          <p:cNvPr id="9" name="Прямоугольник 8">
            <a:extLst>
              <a:ext uri="{FF2B5EF4-FFF2-40B4-BE49-F238E27FC236}">
                <a16:creationId xmlns:a16="http://schemas.microsoft.com/office/drawing/2014/main" xmlns="" id="{5C8B21CE-802A-45E8-A6DC-ABC878006FB0}"/>
              </a:ext>
            </a:extLst>
          </p:cNvPr>
          <p:cNvSpPr/>
          <p:nvPr/>
        </p:nvSpPr>
        <p:spPr>
          <a:xfrm>
            <a:off x="3109901" y="1078860"/>
            <a:ext cx="2924198" cy="461665"/>
          </a:xfrm>
          <a:prstGeom prst="rect">
            <a:avLst/>
          </a:prstGeom>
        </p:spPr>
        <p:txBody>
          <a:bodyPr wrap="none">
            <a:spAutoFit/>
          </a:bodyPr>
          <a:lstStyle/>
          <a:p>
            <a:r>
              <a:rPr lang="de-DE" sz="1600" dirty="0">
                <a:ea typeface="Calibri" panose="020F0502020204030204" pitchFamily="34" charset="0"/>
                <a:cs typeface="Times New Roman" panose="02020603050405020304" pitchFamily="18" charset="0"/>
              </a:rPr>
              <a:t>Die Kinder: </a:t>
            </a:r>
            <a:r>
              <a:rPr lang="de-DE" sz="2400" dirty="0">
                <a:solidFill>
                  <a:srgbClr val="CC2944"/>
                </a:solidFill>
                <a:latin typeface="+mj-lt"/>
                <a:ea typeface="Calibri" panose="020F0502020204030204" pitchFamily="34" charset="0"/>
                <a:cs typeface="Times New Roman" panose="02020603050405020304" pitchFamily="18" charset="0"/>
              </a:rPr>
              <a:t>2 Töchter </a:t>
            </a:r>
            <a:endParaRPr lang="de-DE" sz="1600" dirty="0">
              <a:solidFill>
                <a:srgbClr val="CC2944"/>
              </a:solidFill>
              <a:latin typeface="+mj-lt"/>
            </a:endParaRPr>
          </a:p>
        </p:txBody>
      </p:sp>
      <p:pic>
        <p:nvPicPr>
          <p:cNvPr id="1030" name="Picture 6" descr="Картинки по запросу 2 baby girls vector">
            <a:extLst>
              <a:ext uri="{FF2B5EF4-FFF2-40B4-BE49-F238E27FC236}">
                <a16:creationId xmlns:a16="http://schemas.microsoft.com/office/drawing/2014/main" xmlns="" id="{0400B0FE-97EE-4574-8CEB-B5BB46C750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5059" y="1540525"/>
            <a:ext cx="1513882" cy="1480971"/>
          </a:xfrm>
          <a:prstGeom prst="rect">
            <a:avLst/>
          </a:prstGeom>
          <a:noFill/>
          <a:extLst>
            <a:ext uri="{909E8E84-426E-40DD-AFC4-6F175D3DCCD1}">
              <a14:hiddenFill xmlns:a14="http://schemas.microsoft.com/office/drawing/2010/main">
                <a:solidFill>
                  <a:srgbClr val="FFFFFF"/>
                </a:solidFill>
              </a14:hiddenFill>
            </a:ext>
          </a:extLst>
        </p:spPr>
      </p:pic>
      <p:cxnSp>
        <p:nvCxnSpPr>
          <p:cNvPr id="3" name="Соединитель: уступ 2">
            <a:extLst>
              <a:ext uri="{FF2B5EF4-FFF2-40B4-BE49-F238E27FC236}">
                <a16:creationId xmlns:a16="http://schemas.microsoft.com/office/drawing/2014/main" xmlns="" id="{D81FB71D-73AD-44C3-B2AE-62AECD70C533}"/>
              </a:ext>
            </a:extLst>
          </p:cNvPr>
          <p:cNvCxnSpPr>
            <a:cxnSpLocks/>
          </p:cNvCxnSpPr>
          <p:nvPr/>
        </p:nvCxnSpPr>
        <p:spPr>
          <a:xfrm flipV="1">
            <a:off x="2368310" y="2368003"/>
            <a:ext cx="1238730" cy="407494"/>
          </a:xfrm>
          <a:prstGeom prst="bentConnector3">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5" name="Соединитель: уступ 14">
            <a:extLst>
              <a:ext uri="{FF2B5EF4-FFF2-40B4-BE49-F238E27FC236}">
                <a16:creationId xmlns:a16="http://schemas.microsoft.com/office/drawing/2014/main" xmlns="" id="{3F2E5C87-22E5-4065-BD7C-10DEB975494C}"/>
              </a:ext>
            </a:extLst>
          </p:cNvPr>
          <p:cNvCxnSpPr>
            <a:cxnSpLocks/>
          </p:cNvCxnSpPr>
          <p:nvPr/>
        </p:nvCxnSpPr>
        <p:spPr>
          <a:xfrm rot="10800000">
            <a:off x="5536962" y="2368003"/>
            <a:ext cx="1321038" cy="407494"/>
          </a:xfrm>
          <a:prstGeom prst="bentConnector3">
            <a:avLst/>
          </a:prstGeom>
          <a:ln>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sp>
        <p:nvSpPr>
          <p:cNvPr id="10" name="Прямоугольник 9">
            <a:extLst>
              <a:ext uri="{FF2B5EF4-FFF2-40B4-BE49-F238E27FC236}">
                <a16:creationId xmlns:a16="http://schemas.microsoft.com/office/drawing/2014/main" xmlns="" id="{9CCC4060-E534-47FE-B181-97379D73CFEA}"/>
              </a:ext>
            </a:extLst>
          </p:cNvPr>
          <p:cNvSpPr/>
          <p:nvPr/>
        </p:nvSpPr>
        <p:spPr>
          <a:xfrm>
            <a:off x="1135650" y="2571749"/>
            <a:ext cx="1024639" cy="369332"/>
          </a:xfrm>
          <a:prstGeom prst="rect">
            <a:avLst/>
          </a:prstGeom>
        </p:spPr>
        <p:txBody>
          <a:bodyPr wrap="none">
            <a:spAutoFit/>
          </a:bodyPr>
          <a:lstStyle/>
          <a:p>
            <a:r>
              <a:rPr lang="de-DE" sz="1800" dirty="0"/>
              <a:t>Barbara</a:t>
            </a:r>
          </a:p>
        </p:txBody>
      </p:sp>
      <p:sp>
        <p:nvSpPr>
          <p:cNvPr id="11" name="Прямоугольник 10">
            <a:extLst>
              <a:ext uri="{FF2B5EF4-FFF2-40B4-BE49-F238E27FC236}">
                <a16:creationId xmlns:a16="http://schemas.microsoft.com/office/drawing/2014/main" xmlns="" id="{8970CA0D-403D-479B-9AC3-F527AFADC259}"/>
              </a:ext>
            </a:extLst>
          </p:cNvPr>
          <p:cNvSpPr/>
          <p:nvPr/>
        </p:nvSpPr>
        <p:spPr>
          <a:xfrm>
            <a:off x="7066021" y="2590831"/>
            <a:ext cx="1287532" cy="369332"/>
          </a:xfrm>
          <a:prstGeom prst="rect">
            <a:avLst/>
          </a:prstGeom>
        </p:spPr>
        <p:txBody>
          <a:bodyPr wrap="none">
            <a:spAutoFit/>
          </a:bodyPr>
          <a:lstStyle/>
          <a:p>
            <a:r>
              <a:rPr lang="de-DE" sz="1800" dirty="0">
                <a:ea typeface="Calibri" panose="020F0502020204030204" pitchFamily="34" charset="0"/>
              </a:rPr>
              <a:t>Christiane</a:t>
            </a:r>
            <a:endParaRPr lang="de-DE" sz="1800" dirty="0"/>
          </a:p>
        </p:txBody>
      </p:sp>
      <p:sp>
        <p:nvSpPr>
          <p:cNvPr id="14" name="Прямоугольник 13">
            <a:extLst>
              <a:ext uri="{FF2B5EF4-FFF2-40B4-BE49-F238E27FC236}">
                <a16:creationId xmlns:a16="http://schemas.microsoft.com/office/drawing/2014/main" xmlns="" id="{7E906E22-4BFC-4B68-953A-037A1EAFA359}"/>
              </a:ext>
            </a:extLst>
          </p:cNvPr>
          <p:cNvSpPr/>
          <p:nvPr/>
        </p:nvSpPr>
        <p:spPr>
          <a:xfrm>
            <a:off x="2286000" y="4046520"/>
            <a:ext cx="4572000" cy="1146211"/>
          </a:xfrm>
          <a:prstGeom prst="rect">
            <a:avLst/>
          </a:prstGeom>
          <a:solidFill>
            <a:srgbClr val="FFD919"/>
          </a:solidFill>
        </p:spPr>
        <p:txBody>
          <a:bodyPr>
            <a:spAutoFit/>
          </a:bodyPr>
          <a:lstStyle/>
          <a:p>
            <a:pPr algn="ctr">
              <a:lnSpc>
                <a:spcPct val="107000"/>
              </a:lnSpc>
              <a:spcAft>
                <a:spcPts val="0"/>
              </a:spcAft>
            </a:pPr>
            <a:r>
              <a:rPr lang="de-DE" sz="1600" dirty="0">
                <a:ea typeface="Calibri" panose="020F0502020204030204" pitchFamily="34" charset="0"/>
                <a:cs typeface="Times New Roman" panose="02020603050405020304" pitchFamily="18" charset="0"/>
              </a:rPr>
              <a:t>Die Schriftstellerin hat zwei Töchter, Barbara und Christiane (genannt Christine), wobei die Ältere aus erster Ehe stammt, aber erst nach der erneuten Heirat geboren wurde.</a:t>
            </a:r>
            <a:endParaRPr lang="ru-RU" sz="12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2514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750"/>
                                        <p:tgtEl>
                                          <p:spTgt spid="9"/>
                                        </p:tgtEl>
                                      </p:cBhvr>
                                    </p:animEffect>
                                  </p:childTnLst>
                                </p:cTn>
                              </p:par>
                            </p:childTnLst>
                          </p:cTn>
                        </p:par>
                        <p:par>
                          <p:cTn id="15" fill="hold">
                            <p:stCondLst>
                              <p:cond delay="750"/>
                            </p:stCondLst>
                            <p:childTnLst>
                              <p:par>
                                <p:cTn id="16" presetID="16" presetClass="entr" presetSubtype="42" fill="hold" nodeType="after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barn(outHorizontal)">
                                      <p:cBhvr>
                                        <p:cTn id="18" dur="500"/>
                                        <p:tgtEl>
                                          <p:spTgt spid="1030"/>
                                        </p:tgtEl>
                                      </p:cBhvr>
                                    </p:animEffect>
                                  </p:childTnLst>
                                </p:cTn>
                              </p:par>
                            </p:childTnLst>
                          </p:cTn>
                        </p:par>
                        <p:par>
                          <p:cTn id="19" fill="hold">
                            <p:stCondLst>
                              <p:cond delay="1250"/>
                            </p:stCondLst>
                            <p:childTnLst>
                              <p:par>
                                <p:cTn id="20" presetID="22" presetClass="entr" presetSubtype="2"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500"/>
                                        <p:tgtEl>
                                          <p:spTgt spid="3"/>
                                        </p:tgtEl>
                                      </p:cBhvr>
                                    </p:animEffect>
                                  </p:childTnLst>
                                </p:cTn>
                              </p:par>
                            </p:childTnLst>
                          </p:cTn>
                        </p:par>
                        <p:par>
                          <p:cTn id="23" fill="hold">
                            <p:stCondLst>
                              <p:cond delay="1750"/>
                            </p:stCondLst>
                            <p:childTnLst>
                              <p:par>
                                <p:cTn id="24" presetID="10"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2250"/>
                            </p:stCondLst>
                            <p:childTnLst>
                              <p:par>
                                <p:cTn id="28" presetID="22" presetClass="entr" presetSubtype="8"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par>
                          <p:cTn id="31" fill="hold">
                            <p:stCondLst>
                              <p:cond delay="2750"/>
                            </p:stCondLst>
                            <p:childTnLst>
                              <p:par>
                                <p:cTn id="32" presetID="10" presetClass="entr" presetSubtype="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xmlns="" id="{84CCB547-DD8B-4717-8283-C2E72F248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2000" y="0"/>
            <a:ext cx="1152000" cy="252000"/>
          </a:xfrm>
          <a:prstGeom prst="rect">
            <a:avLst/>
          </a:prstGeom>
        </p:spPr>
      </p:pic>
      <p:pic>
        <p:nvPicPr>
          <p:cNvPr id="3076" name="Picture 4" descr="Картинки по запросу Christine Nöstlinger">
            <a:extLst>
              <a:ext uri="{FF2B5EF4-FFF2-40B4-BE49-F238E27FC236}">
                <a16:creationId xmlns:a16="http://schemas.microsoft.com/office/drawing/2014/main" xmlns="" id="{BAD6C68F-80D0-4F8B-BB6C-732AC07C90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1549568"/>
            <a:ext cx="4716462"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Похожее изображение">
            <a:extLst>
              <a:ext uri="{FF2B5EF4-FFF2-40B4-BE49-F238E27FC236}">
                <a16:creationId xmlns:a16="http://schemas.microsoft.com/office/drawing/2014/main" xmlns="" id="{125342C9-BBB9-48A9-9524-C56D35FDB3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082" y="3310272"/>
            <a:ext cx="950912" cy="950912"/>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a:extLst>
              <a:ext uri="{FF2B5EF4-FFF2-40B4-BE49-F238E27FC236}">
                <a16:creationId xmlns:a16="http://schemas.microsoft.com/office/drawing/2014/main" xmlns="" id="{A3186451-A521-4EFE-B962-23DF115BCB2A}"/>
              </a:ext>
            </a:extLst>
          </p:cNvPr>
          <p:cNvSpPr/>
          <p:nvPr/>
        </p:nvSpPr>
        <p:spPr>
          <a:xfrm>
            <a:off x="0" y="1903615"/>
            <a:ext cx="3561347" cy="1323439"/>
          </a:xfrm>
          <a:prstGeom prst="rect">
            <a:avLst/>
          </a:prstGeom>
          <a:solidFill>
            <a:srgbClr val="FFD919"/>
          </a:solidFill>
        </p:spPr>
        <p:txBody>
          <a:bodyPr wrap="square">
            <a:spAutoFit/>
          </a:bodyPr>
          <a:lstStyle/>
          <a:p>
            <a:pPr algn="ctr">
              <a:spcAft>
                <a:spcPts val="0"/>
              </a:spcAft>
            </a:pPr>
            <a:r>
              <a:rPr lang="de-DE" sz="1600" dirty="0">
                <a:ea typeface="Times New Roman" panose="02020603050405020304" pitchFamily="18" charset="0"/>
              </a:rPr>
              <a:t>Aber als sie auf die Kunstuniversität ging, um das Malen richtig zu erlernen, merkte sie, dass sie nicht genug Talent hatte. </a:t>
            </a:r>
            <a:endParaRPr lang="ru-RU" sz="1400" dirty="0">
              <a:effectLst/>
              <a:ea typeface="Times New Roman" panose="02020603050405020304" pitchFamily="18" charset="0"/>
            </a:endParaRPr>
          </a:p>
        </p:txBody>
      </p:sp>
    </p:spTree>
    <p:extLst>
      <p:ext uri="{BB962C8B-B14F-4D97-AF65-F5344CB8AC3E}">
        <p14:creationId xmlns:p14="http://schemas.microsoft.com/office/powerpoint/2010/main" val="2846621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barn(inVertical)">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1000" fill="hold"/>
                                        <p:tgtEl>
                                          <p:spTgt spid="1026"/>
                                        </p:tgtEl>
                                        <p:attrNameLst>
                                          <p:attrName>ppt_w</p:attrName>
                                        </p:attrNameLst>
                                      </p:cBhvr>
                                      <p:tavLst>
                                        <p:tav tm="0">
                                          <p:val>
                                            <p:fltVal val="0"/>
                                          </p:val>
                                        </p:tav>
                                        <p:tav tm="100000">
                                          <p:val>
                                            <p:strVal val="#ppt_w"/>
                                          </p:val>
                                        </p:tav>
                                      </p:tavLst>
                                    </p:anim>
                                    <p:anim calcmode="lin" valueType="num">
                                      <p:cBhvr>
                                        <p:cTn id="13" dur="1000" fill="hold"/>
                                        <p:tgtEl>
                                          <p:spTgt spid="1026"/>
                                        </p:tgtEl>
                                        <p:attrNameLst>
                                          <p:attrName>ppt_h</p:attrName>
                                        </p:attrNameLst>
                                      </p:cBhvr>
                                      <p:tavLst>
                                        <p:tav tm="0">
                                          <p:val>
                                            <p:fltVal val="0"/>
                                          </p:val>
                                        </p:tav>
                                        <p:tav tm="100000">
                                          <p:val>
                                            <p:strVal val="#ppt_h"/>
                                          </p:val>
                                        </p:tav>
                                      </p:tavLst>
                                    </p:anim>
                                    <p:anim calcmode="lin" valueType="num">
                                      <p:cBhvr>
                                        <p:cTn id="14" dur="1000" fill="hold"/>
                                        <p:tgtEl>
                                          <p:spTgt spid="1026"/>
                                        </p:tgtEl>
                                        <p:attrNameLst>
                                          <p:attrName>style.rotation</p:attrName>
                                        </p:attrNameLst>
                                      </p:cBhvr>
                                      <p:tavLst>
                                        <p:tav tm="0">
                                          <p:val>
                                            <p:fltVal val="90"/>
                                          </p:val>
                                        </p:tav>
                                        <p:tav tm="100000">
                                          <p:val>
                                            <p:fltVal val="0"/>
                                          </p:val>
                                        </p:tav>
                                      </p:tavLst>
                                    </p:anim>
                                    <p:animEffect transition="in" filter="fade">
                                      <p:cBhvr>
                                        <p:cTn id="15" dur="10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45b34a6092b1eb6353662c62bb62f365118d3c"/>
</p:tagLst>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Deutsch">
      <a:majorFont>
        <a:latin typeface="Ghostlight"/>
        <a:ea typeface=""/>
        <a:cs typeface=""/>
      </a:majorFont>
      <a:minorFont>
        <a:latin typeface="Gerbera"/>
        <a:ea typeface=""/>
        <a:cs typeface=""/>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1443</Words>
  <Application>Microsoft Office PowerPoint</Application>
  <PresentationFormat>Экран (16:9)</PresentationFormat>
  <Paragraphs>216</Paragraphs>
  <Slides>45</Slides>
  <Notes>44</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45</vt:i4>
      </vt:variant>
    </vt:vector>
  </HeadingPairs>
  <TitlesOfParts>
    <vt:vector size="51" baseType="lpstr">
      <vt:lpstr>Gerbera</vt:lpstr>
      <vt:lpstr>Times New Roman</vt:lpstr>
      <vt:lpstr>Ghostlight</vt:lpstr>
      <vt:lpstr>Arial</vt:lpstr>
      <vt:lpstr>Calibri</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2018-04-05T09:37:01Z</dcterms:created>
  <dcterms:modified xsi:type="dcterms:W3CDTF">2018-04-05T09:37:10Z</dcterms:modified>
</cp:coreProperties>
</file>